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4.xml" ContentType="application/vnd.openxmlformats-officedocument.presentationml.notesSlide+xml"/>
  <Override PartName="/ppt/charts/chart11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5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5.xml" ContentType="application/vnd.openxmlformats-officedocument.presentationml.notesSlide+xml"/>
  <Override PartName="/ppt/charts/chart1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3" r:id="rId1"/>
  </p:sldMasterIdLst>
  <p:notesMasterIdLst>
    <p:notesMasterId r:id="rId88"/>
  </p:notesMasterIdLst>
  <p:sldIdLst>
    <p:sldId id="472" r:id="rId2"/>
    <p:sldId id="297" r:id="rId3"/>
    <p:sldId id="298" r:id="rId4"/>
    <p:sldId id="299" r:id="rId5"/>
    <p:sldId id="437" r:id="rId6"/>
    <p:sldId id="372" r:id="rId7"/>
    <p:sldId id="462" r:id="rId8"/>
    <p:sldId id="453" r:id="rId9"/>
    <p:sldId id="259" r:id="rId10"/>
    <p:sldId id="337" r:id="rId11"/>
    <p:sldId id="258" r:id="rId12"/>
    <p:sldId id="444" r:id="rId13"/>
    <p:sldId id="446" r:id="rId14"/>
    <p:sldId id="412" r:id="rId15"/>
    <p:sldId id="413" r:id="rId16"/>
    <p:sldId id="414" r:id="rId17"/>
    <p:sldId id="417" r:id="rId18"/>
    <p:sldId id="416" r:id="rId19"/>
    <p:sldId id="411" r:id="rId20"/>
    <p:sldId id="410" r:id="rId21"/>
    <p:sldId id="445" r:id="rId22"/>
    <p:sldId id="454" r:id="rId23"/>
    <p:sldId id="262" r:id="rId24"/>
    <p:sldId id="403" r:id="rId25"/>
    <p:sldId id="406" r:id="rId26"/>
    <p:sldId id="261" r:id="rId27"/>
    <p:sldId id="260" r:id="rId28"/>
    <p:sldId id="402" r:id="rId29"/>
    <p:sldId id="401" r:id="rId30"/>
    <p:sldId id="422" r:id="rId31"/>
    <p:sldId id="448" r:id="rId32"/>
    <p:sldId id="425" r:id="rId33"/>
    <p:sldId id="408" r:id="rId34"/>
    <p:sldId id="409" r:id="rId35"/>
    <p:sldId id="471" r:id="rId36"/>
    <p:sldId id="400" r:id="rId37"/>
    <p:sldId id="485" r:id="rId38"/>
    <p:sldId id="421" r:id="rId39"/>
    <p:sldId id="419" r:id="rId40"/>
    <p:sldId id="420" r:id="rId41"/>
    <p:sldId id="470" r:id="rId42"/>
    <p:sldId id="404" r:id="rId43"/>
    <p:sldId id="405" r:id="rId44"/>
    <p:sldId id="466" r:id="rId45"/>
    <p:sldId id="467" r:id="rId46"/>
    <p:sldId id="468" r:id="rId47"/>
    <p:sldId id="469" r:id="rId48"/>
    <p:sldId id="477" r:id="rId49"/>
    <p:sldId id="488" r:id="rId50"/>
    <p:sldId id="482" r:id="rId51"/>
    <p:sldId id="483" r:id="rId52"/>
    <p:sldId id="489" r:id="rId53"/>
    <p:sldId id="490" r:id="rId54"/>
    <p:sldId id="324" r:id="rId55"/>
    <p:sldId id="325" r:id="rId56"/>
    <p:sldId id="326" r:id="rId57"/>
    <p:sldId id="327" r:id="rId58"/>
    <p:sldId id="328" r:id="rId59"/>
    <p:sldId id="329" r:id="rId60"/>
    <p:sldId id="330" r:id="rId61"/>
    <p:sldId id="331" r:id="rId62"/>
    <p:sldId id="438" r:id="rId63"/>
    <p:sldId id="332" r:id="rId64"/>
    <p:sldId id="333" r:id="rId65"/>
    <p:sldId id="334" r:id="rId66"/>
    <p:sldId id="335" r:id="rId67"/>
    <p:sldId id="336" r:id="rId68"/>
    <p:sldId id="486" r:id="rId69"/>
    <p:sldId id="313" r:id="rId70"/>
    <p:sldId id="487" r:id="rId71"/>
    <p:sldId id="484" r:id="rId72"/>
    <p:sldId id="307" r:id="rId73"/>
    <p:sldId id="310" r:id="rId74"/>
    <p:sldId id="311" r:id="rId75"/>
    <p:sldId id="312" r:id="rId76"/>
    <p:sldId id="308" r:id="rId77"/>
    <p:sldId id="475" r:id="rId78"/>
    <p:sldId id="322" r:id="rId79"/>
    <p:sldId id="315" r:id="rId80"/>
    <p:sldId id="318" r:id="rId81"/>
    <p:sldId id="429" r:id="rId82"/>
    <p:sldId id="439" r:id="rId83"/>
    <p:sldId id="317" r:id="rId84"/>
    <p:sldId id="319" r:id="rId85"/>
    <p:sldId id="320" r:id="rId86"/>
    <p:sldId id="473" r:id="rId87"/>
  </p:sldIdLst>
  <p:sldSz cx="9144000" cy="6858000" type="screen4x3"/>
  <p:notesSz cx="6858000" cy="9947275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83E5"/>
    <a:srgbClr val="66CCFF"/>
    <a:srgbClr val="FFE389"/>
    <a:srgbClr val="E6B27E"/>
    <a:srgbClr val="EEFAA4"/>
    <a:srgbClr val="EDF76D"/>
    <a:srgbClr val="99FF66"/>
    <a:srgbClr val="351E9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18" autoAdjust="0"/>
    <p:restoredTop sz="94660"/>
  </p:normalViewPr>
  <p:slideViewPr>
    <p:cSldViewPr>
      <p:cViewPr varScale="1">
        <p:scale>
          <a:sx n="108" d="100"/>
          <a:sy n="108" d="100"/>
        </p:scale>
        <p:origin x="177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viewProps" Target="viewProps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Öğrenci </a:t>
            </a:r>
            <a:r>
              <a:rPr lang="en-US" dirty="0" err="1"/>
              <a:t>Kontenjan</a:t>
            </a:r>
            <a:r>
              <a:rPr lang="en-US" dirty="0"/>
              <a:t> </a:t>
            </a:r>
            <a:r>
              <a:rPr lang="en-US" dirty="0" err="1"/>
              <a:t>Doluluk</a:t>
            </a:r>
            <a:r>
              <a:rPr lang="en-US" dirty="0"/>
              <a:t> </a:t>
            </a:r>
            <a:r>
              <a:rPr lang="en-US" dirty="0" err="1"/>
              <a:t>Oranı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Kontenjan Doluluk Oranı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561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936-4F25-A541-8A7DAD1AFE95}"/>
                </c:ext>
              </c:extLst>
            </c:dLbl>
            <c:spPr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Sayfa1!$A$2:$A$4</c:f>
              <c:strCache>
                <c:ptCount val="3"/>
                <c:pt idx="0">
                  <c:v>Kontenjan Sayısı</c:v>
                </c:pt>
                <c:pt idx="1">
                  <c:v>Kayıt Yapan</c:v>
                </c:pt>
                <c:pt idx="2">
                  <c:v>Kayıt Yapmayan</c:v>
                </c:pt>
              </c:strCache>
            </c:strRef>
          </c:cat>
          <c:val>
            <c:numRef>
              <c:f>Sayfa1!$B$2:$B$4</c:f>
              <c:numCache>
                <c:formatCode>General</c:formatCode>
                <c:ptCount val="3"/>
                <c:pt idx="0">
                  <c:v>3932</c:v>
                </c:pt>
                <c:pt idx="1">
                  <c:v>3371</c:v>
                </c:pt>
                <c:pt idx="2">
                  <c:v>272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2D-4F06-8E3D-A56DD6854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0621696"/>
        <c:axId val="140623232"/>
      </c:barChart>
      <c:catAx>
        <c:axId val="140621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0623232"/>
        <c:crosses val="autoZero"/>
        <c:auto val="1"/>
        <c:lblAlgn val="ctr"/>
        <c:lblOffset val="100"/>
        <c:noMultiLvlLbl val="0"/>
      </c:catAx>
      <c:valAx>
        <c:axId val="1406232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0621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2019-2020</a:t>
            </a:r>
            <a:r>
              <a:rPr lang="tr-TR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ÖSYM KAYIT YAPTIRAN ÖĞRENCİ ORANI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1.0511391977653458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Satışlar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49AB-4264-B212-13482B19A85C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49AB-4264-B212-13482B19A85C}"/>
              </c:ext>
            </c:extLst>
          </c:dPt>
          <c:dLbls>
            <c:dLbl>
              <c:idx val="0"/>
              <c:layout>
                <c:manualLayout>
                  <c:x val="0.27107407151609098"/>
                  <c:y val="-8.199080230922382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400" b="1" dirty="0"/>
                      <a:t>85,73%</a:t>
                    </a:r>
                    <a:endParaRPr lang="en-US" sz="11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219285657644661"/>
                      <c:h val="0.1746427390899936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9AB-4264-B212-13482B19A85C}"/>
                </c:ext>
              </c:extLst>
            </c:dLbl>
            <c:dLbl>
              <c:idx val="1"/>
              <c:layout>
                <c:manualLayout>
                  <c:x val="-7.8271265595606959E-2"/>
                  <c:y val="4.416987719920860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400" dirty="0"/>
                      <a:t>14,27%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568360818861544"/>
                      <c:h val="0.1452758538516530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49AB-4264-B212-13482B19A85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Sayfa1!$A$2:$A$3</c:f>
              <c:strCache>
                <c:ptCount val="2"/>
                <c:pt idx="0">
                  <c:v>KAYIT YAPAN</c:v>
                </c:pt>
                <c:pt idx="1">
                  <c:v>KAYIT YAPMAYAN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3371</c:v>
                </c:pt>
                <c:pt idx="1">
                  <c:v>297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AB-4264-B212-13482B19A8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Öğrenci</a:t>
            </a:r>
            <a:r>
              <a:rPr lang="tr-TR" baseline="0" dirty="0"/>
              <a:t> Sayı Grafiği 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9"/>
              <c:tx>
                <c:rich>
                  <a:bodyPr/>
                  <a:lstStyle/>
                  <a:p>
                    <a:r>
                      <a:rPr lang="en-US"/>
                      <a:t>13364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4CC-4E67-AF56-35E2E3777F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Sayfa1!$A$2:$A$13</c:f>
              <c:strCache>
                <c:ptCount val="12"/>
                <c:pt idx="0">
                  <c:v>2008-2009</c:v>
                </c:pt>
                <c:pt idx="1">
                  <c:v>2009-2010</c:v>
                </c:pt>
                <c:pt idx="2">
                  <c:v>2010-2011</c:v>
                </c:pt>
                <c:pt idx="3">
                  <c:v>2011-2012</c:v>
                </c:pt>
                <c:pt idx="4">
                  <c:v>2012-2013</c:v>
                </c:pt>
                <c:pt idx="5">
                  <c:v>2013-2014</c:v>
                </c:pt>
                <c:pt idx="6">
                  <c:v>2014-2015</c:v>
                </c:pt>
                <c:pt idx="7">
                  <c:v>2015-2016</c:v>
                </c:pt>
                <c:pt idx="8">
                  <c:v>2016-2017</c:v>
                </c:pt>
                <c:pt idx="9">
                  <c:v>2017-2018</c:v>
                </c:pt>
                <c:pt idx="10">
                  <c:v>2018-2019</c:v>
                </c:pt>
                <c:pt idx="11">
                  <c:v>2019-2020</c:v>
                </c:pt>
              </c:strCache>
            </c:strRef>
          </c:cat>
          <c:val>
            <c:numRef>
              <c:f>Sayfa1!$B$2:$B$13</c:f>
              <c:numCache>
                <c:formatCode>General</c:formatCode>
                <c:ptCount val="12"/>
                <c:pt idx="0">
                  <c:v>2729</c:v>
                </c:pt>
                <c:pt idx="1">
                  <c:v>3894</c:v>
                </c:pt>
                <c:pt idx="2">
                  <c:v>4517</c:v>
                </c:pt>
                <c:pt idx="3">
                  <c:v>5147</c:v>
                </c:pt>
                <c:pt idx="4">
                  <c:v>5012</c:v>
                </c:pt>
                <c:pt idx="5">
                  <c:v>6023</c:v>
                </c:pt>
                <c:pt idx="6">
                  <c:v>7404</c:v>
                </c:pt>
                <c:pt idx="7">
                  <c:v>10150</c:v>
                </c:pt>
                <c:pt idx="8">
                  <c:v>12233</c:v>
                </c:pt>
                <c:pt idx="9">
                  <c:v>13364</c:v>
                </c:pt>
                <c:pt idx="10">
                  <c:v>15372</c:v>
                </c:pt>
                <c:pt idx="11">
                  <c:v>16679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F6E-452B-9167-140A4A4F4B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3366400"/>
        <c:axId val="143368192"/>
      </c:barChart>
      <c:catAx>
        <c:axId val="143366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3368192"/>
        <c:crosses val="autoZero"/>
        <c:auto val="1"/>
        <c:lblAlgn val="ctr"/>
        <c:lblOffset val="100"/>
        <c:noMultiLvlLbl val="0"/>
      </c:catAx>
      <c:valAx>
        <c:axId val="143368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3366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2019-2020</a:t>
            </a:r>
            <a:r>
              <a:rPr lang="tr-TR" baseline="0" dirty="0"/>
              <a:t> Öğrenci sayıları</a:t>
            </a:r>
            <a:endParaRPr lang="tr-TR" dirty="0"/>
          </a:p>
        </c:rich>
      </c:tx>
      <c:layout>
        <c:manualLayout>
          <c:xMode val="edge"/>
          <c:yMode val="edge"/>
          <c:x val="0.33255543530877663"/>
          <c:y val="5.4085176913891532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ÖN LİSANS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0"/>
                  <c:y val="-4.59724003768075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19C-4BDB-935F-49593B1055D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Sayfa1!$B$2</c:f>
              <c:numCache>
                <c:formatCode>General</c:formatCode>
                <c:ptCount val="1"/>
                <c:pt idx="0">
                  <c:v>5510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19C-4BDB-935F-49593B1055D8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LİSANS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9.4483549446886857E-3"/>
                  <c:y val="-3.78596238397240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12B-42A8-9A1F-50312396DB9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Sayfa1!$C$2</c:f>
              <c:numCache>
                <c:formatCode>General</c:formatCode>
                <c:ptCount val="1"/>
                <c:pt idx="0">
                  <c:v>9201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19C-4BDB-935F-49593B1055D8}"/>
            </c:ext>
          </c:extLst>
        </c:ser>
        <c:ser>
          <c:idx val="2"/>
          <c:order val="2"/>
          <c:tx>
            <c:strRef>
              <c:f>Sayfa1!$D$1</c:f>
              <c:strCache>
                <c:ptCount val="1"/>
                <c:pt idx="0">
                  <c:v>FARABİ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494516482295809E-3"/>
                  <c:y val="-2.163407076555656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 i="1" baseline="0"/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19C-4BDB-935F-49593B1055D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Sayfa1!$D$2</c:f>
              <c:numCache>
                <c:formatCode>General</c:formatCode>
                <c:ptCount val="1"/>
                <c:pt idx="0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19C-4BDB-935F-49593B1055D8}"/>
            </c:ext>
          </c:extLst>
        </c:ser>
        <c:ser>
          <c:idx val="3"/>
          <c:order val="3"/>
          <c:tx>
            <c:strRef>
              <c:f>Sayfa1!$E$1</c:f>
              <c:strCache>
                <c:ptCount val="1"/>
                <c:pt idx="0">
                  <c:v>DOKTORA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46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B37-4140-8D07-8E21EBA3FA6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Sayfa1!$E$2</c:f>
              <c:numCache>
                <c:formatCode>General</c:formatCode>
                <c:ptCount val="1"/>
                <c:pt idx="0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419C-4BDB-935F-49593B1055D8}"/>
            </c:ext>
          </c:extLst>
        </c:ser>
        <c:ser>
          <c:idx val="4"/>
          <c:order val="4"/>
          <c:tx>
            <c:strRef>
              <c:f>Sayfa1!$F$1</c:f>
              <c:strCache>
                <c:ptCount val="1"/>
                <c:pt idx="0">
                  <c:v>LİSANS ÜSTÜ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4945164822958E-3"/>
                  <c:y val="-1.8929811919862042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820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12B-42A8-9A1F-50312396DB9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Sayfa1!$F$2</c:f>
              <c:numCache>
                <c:formatCode>General</c:formatCode>
                <c:ptCount val="1"/>
                <c:pt idx="0">
                  <c:v>866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19C-4BDB-935F-49593B1055D8}"/>
            </c:ext>
          </c:extLst>
        </c:ser>
        <c:ser>
          <c:idx val="5"/>
          <c:order val="5"/>
          <c:tx>
            <c:strRef>
              <c:f>Sayfa1!$G$1</c:f>
              <c:strCache>
                <c:ptCount val="1"/>
                <c:pt idx="0">
                  <c:v>PEDEGOJİK FORMASYON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Sayfa1!$G$2</c:f>
              <c:numCache>
                <c:formatCode>General</c:formatCode>
                <c:ptCount val="1"/>
                <c:pt idx="0">
                  <c:v>1102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419C-4BDB-935F-49593B1055D8}"/>
            </c:ext>
          </c:extLst>
        </c:ser>
        <c:ser>
          <c:idx val="6"/>
          <c:order val="6"/>
          <c:tx>
            <c:strRef>
              <c:f>Sayfa1!$H$1</c:f>
              <c:strCache>
                <c:ptCount val="1"/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Sayfa1!$H$2</c:f>
              <c:numCache>
                <c:formatCode>General</c:formatCode>
                <c:ptCount val="1"/>
              </c:numCache>
            </c:numRef>
          </c:val>
          <c:extLst>
            <c:ext xmlns:c16="http://schemas.microsoft.com/office/drawing/2014/chart" uri="{C3380CC4-5D6E-409C-BE32-E72D297353CC}">
              <c16:uniqueId val="{0000000C-419C-4BDB-935F-49593B1055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44808192"/>
        <c:axId val="144818176"/>
        <c:axId val="0"/>
      </c:bar3DChart>
      <c:catAx>
        <c:axId val="1448081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4818176"/>
        <c:crosses val="autoZero"/>
        <c:auto val="1"/>
        <c:lblAlgn val="ctr"/>
        <c:lblOffset val="100"/>
        <c:noMultiLvlLbl val="0"/>
      </c:catAx>
      <c:valAx>
        <c:axId val="1448181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4808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7857671338466767E-2"/>
          <c:y val="3.7118323125994016E-2"/>
          <c:w val="0.8919508113246517"/>
          <c:h val="0.789418708866758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7B8-4F16-B8B0-45411D0F70B2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baseline="0" dirty="0">
                        <a:latin typeface="Arial Black" pitchFamily="34" charset="0"/>
                      </a:rPr>
                      <a:t> 9210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7B8-4F16-B8B0-45411D0F70B2}"/>
                </c:ext>
              </c:extLst>
            </c:dLbl>
            <c:dLbl>
              <c:idx val="1"/>
              <c:layout>
                <c:manualLayout>
                  <c:x val="0"/>
                  <c:y val="5.5796216401452162E-3"/>
                </c:manualLayout>
              </c:layout>
              <c:tx>
                <c:rich>
                  <a:bodyPr/>
                  <a:lstStyle/>
                  <a:p>
                    <a:endParaRPr lang="en-US" baseline="0" dirty="0">
                      <a:latin typeface="Arial Black" pitchFamily="34" charset="0"/>
                    </a:endParaRPr>
                  </a:p>
                  <a:p>
                    <a:r>
                      <a:rPr lang="en-US" baseline="0" dirty="0">
                        <a:latin typeface="Arial Black" pitchFamily="34" charset="0"/>
                      </a:rPr>
                      <a:t>7469</a:t>
                    </a:r>
                    <a:endParaRPr lang="en-US" dirty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7B8-4F16-B8B0-45411D0F70B2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Arial Black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Sayfa1!$A$2:$A$3</c:f>
              <c:strCache>
                <c:ptCount val="2"/>
                <c:pt idx="0">
                  <c:v>ERKEK</c:v>
                </c:pt>
                <c:pt idx="1">
                  <c:v>KIZ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9210</c:v>
                </c:pt>
                <c:pt idx="1">
                  <c:v>7469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7B8-4F16-B8B0-45411D0F70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5878016"/>
        <c:axId val="145969920"/>
      </c:barChart>
      <c:catAx>
        <c:axId val="145878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ea typeface="+mn-ea"/>
                <a:cs typeface="+mn-cs"/>
              </a:defRPr>
            </a:pPr>
            <a:endParaRPr lang="tr-TR"/>
          </a:p>
        </c:txPr>
        <c:crossAx val="145969920"/>
        <c:crosses val="autoZero"/>
        <c:auto val="1"/>
        <c:lblAlgn val="ctr"/>
        <c:lblOffset val="100"/>
        <c:noMultiLvlLbl val="0"/>
      </c:catAx>
      <c:valAx>
        <c:axId val="145969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878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ERKEK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Sayfa1!$A$2:$A$23</c:f>
              <c:strCache>
                <c:ptCount val="22"/>
                <c:pt idx="0">
                  <c:v>EĞİTİM FAKÜLTESİ</c:v>
                </c:pt>
                <c:pt idx="1">
                  <c:v>FEN-EDEBİYAT FAKÜLTESİ</c:v>
                </c:pt>
                <c:pt idx="2">
                  <c:v>MÜHENDİSLİK FAKÜLTESİ</c:v>
                </c:pt>
                <c:pt idx="3">
                  <c:v>GÜZEL SANATLAR VE TASARIM FAKÜLTESİ</c:v>
                </c:pt>
                <c:pt idx="4">
                  <c:v>İ.İ.B.F</c:v>
                </c:pt>
                <c:pt idx="5">
                  <c:v>İLAHİYAT FAKÜLTESİ</c:v>
                </c:pt>
                <c:pt idx="6">
                  <c:v>ZİRAAT FAKÜLTESİ</c:v>
                </c:pt>
                <c:pt idx="7">
                  <c:v>TIP FAKÜLTESİ</c:v>
                </c:pt>
                <c:pt idx="8">
                  <c:v>VETERİNER FAKÜLTESİ</c:v>
                </c:pt>
                <c:pt idx="9">
                  <c:v>YABANCI DİLLER YÜKSEKOKULU</c:v>
                </c:pt>
                <c:pt idx="10">
                  <c:v>SAĞLIK YÜKSEKOKULU</c:v>
                </c:pt>
                <c:pt idx="11">
                  <c:v>BESYO</c:v>
                </c:pt>
                <c:pt idx="12">
                  <c:v>TURİZM VE OTELCİLİK YÜKSEKOKULU</c:v>
                </c:pt>
                <c:pt idx="13">
                  <c:v>TEKNİK BİL. MYO</c:v>
                </c:pt>
                <c:pt idx="14">
                  <c:v>SOSYAL BİL. MYO</c:v>
                </c:pt>
                <c:pt idx="15">
                  <c:v>ERUH MYO</c:v>
                </c:pt>
                <c:pt idx="16">
                  <c:v>KURTALAN MYO</c:v>
                </c:pt>
                <c:pt idx="17">
                  <c:v>SAĞLIK HİZ. MYO</c:v>
                </c:pt>
                <c:pt idx="18">
                  <c:v>PEDAGOJİK FORMASYON</c:v>
                </c:pt>
                <c:pt idx="19">
                  <c:v>FEN BİL.ENSTİTÜSÜ</c:v>
                </c:pt>
                <c:pt idx="20">
                  <c:v>SOSYAL BİL. ENSTİTÜSÜ</c:v>
                </c:pt>
                <c:pt idx="21">
                  <c:v>FARABİ</c:v>
                </c:pt>
              </c:strCache>
            </c:strRef>
          </c:cat>
          <c:val>
            <c:numRef>
              <c:f>Sayfa1!$B$2:$B$23</c:f>
              <c:numCache>
                <c:formatCode>General</c:formatCode>
                <c:ptCount val="22"/>
                <c:pt idx="0">
                  <c:v>862</c:v>
                </c:pt>
                <c:pt idx="1">
                  <c:v>660</c:v>
                </c:pt>
                <c:pt idx="2">
                  <c:v>426</c:v>
                </c:pt>
                <c:pt idx="3">
                  <c:v>105</c:v>
                </c:pt>
                <c:pt idx="4">
                  <c:v>345</c:v>
                </c:pt>
                <c:pt idx="5">
                  <c:v>577</c:v>
                </c:pt>
                <c:pt idx="6">
                  <c:v>268</c:v>
                </c:pt>
                <c:pt idx="7">
                  <c:v>21</c:v>
                </c:pt>
                <c:pt idx="8">
                  <c:v>295</c:v>
                </c:pt>
                <c:pt idx="9">
                  <c:v>105</c:v>
                </c:pt>
                <c:pt idx="10">
                  <c:v>613</c:v>
                </c:pt>
                <c:pt idx="11">
                  <c:v>687</c:v>
                </c:pt>
                <c:pt idx="12">
                  <c:v>17</c:v>
                </c:pt>
                <c:pt idx="13">
                  <c:v>848</c:v>
                </c:pt>
                <c:pt idx="14">
                  <c:v>865</c:v>
                </c:pt>
                <c:pt idx="15">
                  <c:v>114</c:v>
                </c:pt>
                <c:pt idx="16">
                  <c:v>325</c:v>
                </c:pt>
                <c:pt idx="17">
                  <c:v>1008</c:v>
                </c:pt>
                <c:pt idx="18">
                  <c:v>469</c:v>
                </c:pt>
                <c:pt idx="19">
                  <c:v>209</c:v>
                </c:pt>
                <c:pt idx="20">
                  <c:v>390</c:v>
                </c:pt>
                <c:pt idx="21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85E-4EAA-A388-42FCB8C6C800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KIZ</c:v>
                </c:pt>
              </c:strCache>
            </c:strRef>
          </c:tx>
          <c:spPr>
            <a:solidFill>
              <a:srgbClr val="C983E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Sayfa1!$A$2:$A$23</c:f>
              <c:strCache>
                <c:ptCount val="22"/>
                <c:pt idx="0">
                  <c:v>EĞİTİM FAKÜLTESİ</c:v>
                </c:pt>
                <c:pt idx="1">
                  <c:v>FEN-EDEBİYAT FAKÜLTESİ</c:v>
                </c:pt>
                <c:pt idx="2">
                  <c:v>MÜHENDİSLİK FAKÜLTESİ</c:v>
                </c:pt>
                <c:pt idx="3">
                  <c:v>GÜZEL SANATLAR VE TASARIM FAKÜLTESİ</c:v>
                </c:pt>
                <c:pt idx="4">
                  <c:v>İ.İ.B.F</c:v>
                </c:pt>
                <c:pt idx="5">
                  <c:v>İLAHİYAT FAKÜLTESİ</c:v>
                </c:pt>
                <c:pt idx="6">
                  <c:v>ZİRAAT FAKÜLTESİ</c:v>
                </c:pt>
                <c:pt idx="7">
                  <c:v>TIP FAKÜLTESİ</c:v>
                </c:pt>
                <c:pt idx="8">
                  <c:v>VETERİNER FAKÜLTESİ</c:v>
                </c:pt>
                <c:pt idx="9">
                  <c:v>YABANCI DİLLER YÜKSEKOKULU</c:v>
                </c:pt>
                <c:pt idx="10">
                  <c:v>SAĞLIK YÜKSEKOKULU</c:v>
                </c:pt>
                <c:pt idx="11">
                  <c:v>BESYO</c:v>
                </c:pt>
                <c:pt idx="12">
                  <c:v>TURİZM VE OTELCİLİK YÜKSEKOKULU</c:v>
                </c:pt>
                <c:pt idx="13">
                  <c:v>TEKNİK BİL. MYO</c:v>
                </c:pt>
                <c:pt idx="14">
                  <c:v>SOSYAL BİL. MYO</c:v>
                </c:pt>
                <c:pt idx="15">
                  <c:v>ERUH MYO</c:v>
                </c:pt>
                <c:pt idx="16">
                  <c:v>KURTALAN MYO</c:v>
                </c:pt>
                <c:pt idx="17">
                  <c:v>SAĞLIK HİZ. MYO</c:v>
                </c:pt>
                <c:pt idx="18">
                  <c:v>PEDAGOJİK FORMASYON</c:v>
                </c:pt>
                <c:pt idx="19">
                  <c:v>FEN BİL.ENSTİTÜSÜ</c:v>
                </c:pt>
                <c:pt idx="20">
                  <c:v>SOSYAL BİL. ENSTİTÜSÜ</c:v>
                </c:pt>
                <c:pt idx="21">
                  <c:v>FARABİ</c:v>
                </c:pt>
              </c:strCache>
            </c:strRef>
          </c:cat>
          <c:val>
            <c:numRef>
              <c:f>Sayfa1!$C$2:$C$23</c:f>
              <c:numCache>
                <c:formatCode>General</c:formatCode>
                <c:ptCount val="22"/>
                <c:pt idx="0">
                  <c:v>1011</c:v>
                </c:pt>
                <c:pt idx="1">
                  <c:v>718</c:v>
                </c:pt>
                <c:pt idx="2">
                  <c:v>122</c:v>
                </c:pt>
                <c:pt idx="3">
                  <c:v>84</c:v>
                </c:pt>
                <c:pt idx="4">
                  <c:v>269</c:v>
                </c:pt>
                <c:pt idx="5">
                  <c:v>720</c:v>
                </c:pt>
                <c:pt idx="6">
                  <c:v>113</c:v>
                </c:pt>
                <c:pt idx="7">
                  <c:v>10</c:v>
                </c:pt>
                <c:pt idx="8">
                  <c:v>96</c:v>
                </c:pt>
                <c:pt idx="9">
                  <c:v>194</c:v>
                </c:pt>
                <c:pt idx="10">
                  <c:v>541</c:v>
                </c:pt>
                <c:pt idx="11">
                  <c:v>333</c:v>
                </c:pt>
                <c:pt idx="12">
                  <c:v>9</c:v>
                </c:pt>
                <c:pt idx="13">
                  <c:v>193</c:v>
                </c:pt>
                <c:pt idx="14">
                  <c:v>868</c:v>
                </c:pt>
                <c:pt idx="15">
                  <c:v>204</c:v>
                </c:pt>
                <c:pt idx="16">
                  <c:v>229</c:v>
                </c:pt>
                <c:pt idx="17">
                  <c:v>856</c:v>
                </c:pt>
                <c:pt idx="18">
                  <c:v>633</c:v>
                </c:pt>
                <c:pt idx="19">
                  <c:v>94</c:v>
                </c:pt>
                <c:pt idx="20">
                  <c:v>172</c:v>
                </c:pt>
                <c:pt idx="2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85E-4EAA-A388-42FCB8C6C8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5930112"/>
        <c:axId val="145931648"/>
      </c:barChart>
      <c:catAx>
        <c:axId val="145930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931648"/>
        <c:crosses val="autoZero"/>
        <c:auto val="1"/>
        <c:lblAlgn val="ctr"/>
        <c:lblOffset val="100"/>
        <c:noMultiLvlLbl val="0"/>
      </c:catAx>
      <c:valAx>
        <c:axId val="145931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930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YAŞ</c:v>
                </c:pt>
              </c:strCache>
            </c:strRef>
          </c:tx>
          <c:spPr>
            <a:pattFill prst="lgCheck">
              <a:fgClr>
                <a:schemeClr val="accent1"/>
              </a:fgClr>
              <a:bgClr>
                <a:schemeClr val="accent6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Sayfa1!$A$2:$A$16</c:f>
              <c:strCache>
                <c:ptCount val="15"/>
                <c:pt idx="0">
                  <c:v>17</c:v>
                </c:pt>
                <c:pt idx="1">
                  <c:v>18</c:v>
                </c:pt>
                <c:pt idx="2">
                  <c:v>19</c:v>
                </c:pt>
                <c:pt idx="3">
                  <c:v>20</c:v>
                </c:pt>
                <c:pt idx="4">
                  <c:v>21</c:v>
                </c:pt>
                <c:pt idx="5">
                  <c:v>22</c:v>
                </c:pt>
                <c:pt idx="6">
                  <c:v>23</c:v>
                </c:pt>
                <c:pt idx="7">
                  <c:v>24</c:v>
                </c:pt>
                <c:pt idx="8">
                  <c:v>25</c:v>
                </c:pt>
                <c:pt idx="9">
                  <c:v>26</c:v>
                </c:pt>
                <c:pt idx="10">
                  <c:v>27</c:v>
                </c:pt>
                <c:pt idx="11">
                  <c:v>28</c:v>
                </c:pt>
                <c:pt idx="12">
                  <c:v>29</c:v>
                </c:pt>
                <c:pt idx="13">
                  <c:v>30</c:v>
                </c:pt>
                <c:pt idx="14">
                  <c:v>+ 30</c:v>
                </c:pt>
              </c:strCache>
            </c:strRef>
          </c:cat>
          <c:val>
            <c:numRef>
              <c:f>Sayfa1!$B$2:$B$16</c:f>
              <c:numCache>
                <c:formatCode>General</c:formatCode>
                <c:ptCount val="15"/>
                <c:pt idx="0">
                  <c:v>58</c:v>
                </c:pt>
                <c:pt idx="1">
                  <c:v>616</c:v>
                </c:pt>
                <c:pt idx="2">
                  <c:v>1641</c:v>
                </c:pt>
                <c:pt idx="3">
                  <c:v>2417</c:v>
                </c:pt>
                <c:pt idx="4">
                  <c:v>2443</c:v>
                </c:pt>
                <c:pt idx="5">
                  <c:v>2136</c:v>
                </c:pt>
                <c:pt idx="6">
                  <c:v>1575</c:v>
                </c:pt>
                <c:pt idx="7">
                  <c:v>1078</c:v>
                </c:pt>
                <c:pt idx="8">
                  <c:v>865</c:v>
                </c:pt>
                <c:pt idx="9">
                  <c:v>581</c:v>
                </c:pt>
                <c:pt idx="10">
                  <c:v>504</c:v>
                </c:pt>
                <c:pt idx="11">
                  <c:v>449</c:v>
                </c:pt>
                <c:pt idx="12">
                  <c:v>344</c:v>
                </c:pt>
                <c:pt idx="13">
                  <c:v>297</c:v>
                </c:pt>
                <c:pt idx="14">
                  <c:v>1675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713-492F-8CDC-BF33F8EF6E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5010688"/>
        <c:axId val="145012224"/>
      </c:barChart>
      <c:catAx>
        <c:axId val="145010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012224"/>
        <c:crosses val="autoZero"/>
        <c:auto val="1"/>
        <c:lblAlgn val="ctr"/>
        <c:lblOffset val="100"/>
        <c:noMultiLvlLbl val="0"/>
      </c:catAx>
      <c:valAx>
        <c:axId val="1450122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010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pattFill prst="wdUpDiag">
              <a:fgClr>
                <a:schemeClr val="accent5">
                  <a:lumMod val="7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Sayfa1!$A$2:$A$22</c:f>
              <c:strCache>
                <c:ptCount val="21"/>
                <c:pt idx="0">
                  <c:v>ADANA</c:v>
                </c:pt>
                <c:pt idx="1">
                  <c:v>ADIYAMAN</c:v>
                </c:pt>
                <c:pt idx="2">
                  <c:v>AĞRI</c:v>
                </c:pt>
                <c:pt idx="3">
                  <c:v>ANKARA</c:v>
                </c:pt>
                <c:pt idx="4">
                  <c:v>BATMAN</c:v>
                </c:pt>
                <c:pt idx="5">
                  <c:v>BİTLİS</c:v>
                </c:pt>
                <c:pt idx="6">
                  <c:v>D.BAKIR</c:v>
                </c:pt>
                <c:pt idx="7">
                  <c:v>G.ANTEP</c:v>
                </c:pt>
                <c:pt idx="8">
                  <c:v>HAKKARİ</c:v>
                </c:pt>
                <c:pt idx="9">
                  <c:v>HATAY</c:v>
                </c:pt>
                <c:pt idx="10">
                  <c:v>İSTANBUL</c:v>
                </c:pt>
                <c:pt idx="11">
                  <c:v>İZMİR</c:v>
                </c:pt>
                <c:pt idx="12">
                  <c:v>K.MARAŞ</c:v>
                </c:pt>
                <c:pt idx="13">
                  <c:v>MARDİN</c:v>
                </c:pt>
                <c:pt idx="14">
                  <c:v>MERSİN</c:v>
                </c:pt>
                <c:pt idx="15">
                  <c:v>MUŞ</c:v>
                </c:pt>
                <c:pt idx="16">
                  <c:v>OSMANİYE</c:v>
                </c:pt>
                <c:pt idx="17">
                  <c:v>SİİRT</c:v>
                </c:pt>
                <c:pt idx="18">
                  <c:v>Ş.URFA</c:v>
                </c:pt>
                <c:pt idx="19">
                  <c:v>ŞIRNAK</c:v>
                </c:pt>
                <c:pt idx="20">
                  <c:v>VAN</c:v>
                </c:pt>
              </c:strCache>
            </c:strRef>
          </c:cat>
          <c:val>
            <c:numRef>
              <c:f>Sayfa1!$B$2:$B$22</c:f>
              <c:numCache>
                <c:formatCode>General</c:formatCode>
                <c:ptCount val="21"/>
                <c:pt idx="0">
                  <c:v>98</c:v>
                </c:pt>
                <c:pt idx="1">
                  <c:v>66</c:v>
                </c:pt>
                <c:pt idx="2">
                  <c:v>28</c:v>
                </c:pt>
                <c:pt idx="3">
                  <c:v>38</c:v>
                </c:pt>
                <c:pt idx="4">
                  <c:v>851</c:v>
                </c:pt>
                <c:pt idx="5">
                  <c:v>96</c:v>
                </c:pt>
                <c:pt idx="6">
                  <c:v>832</c:v>
                </c:pt>
                <c:pt idx="7">
                  <c:v>221</c:v>
                </c:pt>
                <c:pt idx="8">
                  <c:v>65</c:v>
                </c:pt>
                <c:pt idx="9">
                  <c:v>344</c:v>
                </c:pt>
                <c:pt idx="10">
                  <c:v>323</c:v>
                </c:pt>
                <c:pt idx="11">
                  <c:v>22</c:v>
                </c:pt>
                <c:pt idx="12">
                  <c:v>55</c:v>
                </c:pt>
                <c:pt idx="13">
                  <c:v>332</c:v>
                </c:pt>
                <c:pt idx="14">
                  <c:v>87</c:v>
                </c:pt>
                <c:pt idx="15">
                  <c:v>33</c:v>
                </c:pt>
                <c:pt idx="16">
                  <c:v>29</c:v>
                </c:pt>
                <c:pt idx="17">
                  <c:v>3505</c:v>
                </c:pt>
                <c:pt idx="18">
                  <c:v>359</c:v>
                </c:pt>
                <c:pt idx="19">
                  <c:v>172</c:v>
                </c:pt>
                <c:pt idx="20">
                  <c:v>146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F9B-442E-9BCC-52A96A0406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6312576"/>
        <c:axId val="146334848"/>
      </c:barChart>
      <c:catAx>
        <c:axId val="146312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334848"/>
        <c:crosses val="autoZero"/>
        <c:auto val="1"/>
        <c:lblAlgn val="ctr"/>
        <c:lblOffset val="100"/>
        <c:noMultiLvlLbl val="0"/>
      </c:catAx>
      <c:valAx>
        <c:axId val="146334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312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Normal</a:t>
            </a:r>
            <a:r>
              <a:rPr lang="tr-TR" baseline="0" dirty="0"/>
              <a:t> Öğretim ve İkinci Öğretim Öğrenci Sayı Grafiği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pct75">
              <a:fgClr>
                <a:schemeClr val="bg2">
                  <a:lumMod val="10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pct75">
                <a:fgClr>
                  <a:srgbClr val="92D050"/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290-423E-945A-D5AED47DE38C}"/>
              </c:ext>
            </c:extLst>
          </c:dPt>
          <c:dPt>
            <c:idx val="1"/>
            <c:invertIfNegative val="0"/>
            <c:bubble3D val="0"/>
            <c:spPr>
              <a:pattFill prst="pct75">
                <a:fgClr>
                  <a:schemeClr val="accent3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E290-423E-945A-D5AED47DE38C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13223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290-423E-945A-D5AED47DE38C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3326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290-423E-945A-D5AED47DE3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Sayfa1!$A$2:$A$5</c:f>
              <c:strCache>
                <c:ptCount val="2"/>
                <c:pt idx="0">
                  <c:v>N.Ö</c:v>
                </c:pt>
                <c:pt idx="1">
                  <c:v>İ.Ö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4"/>
                <c:pt idx="0">
                  <c:v>13283</c:v>
                </c:pt>
                <c:pt idx="1">
                  <c:v>3356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90-423E-945A-D5AED47DE3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6414208"/>
        <c:axId val="146416000"/>
      </c:barChart>
      <c:catAx>
        <c:axId val="146414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416000"/>
        <c:crosses val="autoZero"/>
        <c:auto val="1"/>
        <c:lblAlgn val="ctr"/>
        <c:lblOffset val="100"/>
        <c:noMultiLvlLbl val="0"/>
      </c:catAx>
      <c:valAx>
        <c:axId val="146416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4142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5222539757487291E-2"/>
          <c:y val="2.1160926808990087E-2"/>
          <c:w val="0.9174554761772501"/>
          <c:h val="0.8076721676422575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8749999999999999E-2"/>
                  <c:y val="-4.68750000000000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5CC-439E-86A5-11F7FF2EB814}"/>
                </c:ext>
              </c:extLst>
            </c:dLbl>
            <c:dLbl>
              <c:idx val="1"/>
              <c:layout>
                <c:manualLayout>
                  <c:x val="-6.2500000000000134E-3"/>
                  <c:y val="-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5CC-439E-86A5-11F7FF2EB814}"/>
                </c:ext>
              </c:extLst>
            </c:dLbl>
            <c:dLbl>
              <c:idx val="2"/>
              <c:layout>
                <c:manualLayout>
                  <c:x val="-1.2500000000000001E-2"/>
                  <c:y val="-3.12500000000000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5CC-439E-86A5-11F7FF2EB814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Arial Black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numRef>
              <c:f>Sayfa1!$A$2:$A$3</c:f>
              <c:numCache>
                <c:formatCode>General</c:formatCode>
                <c:ptCount val="2"/>
                <c:pt idx="0">
                  <c:v>2012</c:v>
                </c:pt>
                <c:pt idx="1">
                  <c:v>2019</c:v>
                </c:pt>
              </c:numCache>
            </c:numRef>
          </c:cat>
          <c:val>
            <c:numRef>
              <c:f>Sayfa1!$B$2:$B$3</c:f>
              <c:numCache>
                <c:formatCode>General</c:formatCode>
                <c:ptCount val="2"/>
                <c:pt idx="0">
                  <c:v>2</c:v>
                </c:pt>
                <c:pt idx="1">
                  <c:v>866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CC-439E-86A5-11F7FF2EB8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9582976"/>
        <c:axId val="149584512"/>
      </c:barChart>
      <c:catAx>
        <c:axId val="149582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584512"/>
        <c:crosses val="autoZero"/>
        <c:auto val="1"/>
        <c:lblAlgn val="ctr"/>
        <c:lblOffset val="100"/>
        <c:noMultiLvlLbl val="0"/>
      </c:catAx>
      <c:valAx>
        <c:axId val="149584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582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Yabancı Uyruklu</a:t>
            </a:r>
            <a:r>
              <a:rPr lang="tr-TR" baseline="0" dirty="0"/>
              <a:t> Öğrenci Grafiği Yıllara Göre</a:t>
            </a:r>
            <a:endParaRPr lang="en-US" dirty="0"/>
          </a:p>
        </c:rich>
      </c:tx>
      <c:layout>
        <c:manualLayout>
          <c:xMode val="edge"/>
          <c:yMode val="edge"/>
          <c:x val="0.19182240511815007"/>
          <c:y val="4.832035405502901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 0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C98-4301-BE42-6EF1FE1133E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baseline="0" dirty="0"/>
                      <a:t> 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C98-4301-BE42-6EF1FE1133E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baseline="0" dirty="0"/>
                      <a:t> 114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C98-4301-BE42-6EF1FE1133E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baseline="0" dirty="0"/>
                      <a:t>217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C98-4301-BE42-6EF1FE1133E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baseline="0" dirty="0"/>
                      <a:t>414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C98-4301-BE42-6EF1FE1133E0}"/>
                </c:ext>
              </c:extLst>
            </c:dLbl>
            <c:dLbl>
              <c:idx val="5"/>
              <c:layout>
                <c:manualLayout>
                  <c:x val="-1.5889125432509631E-3"/>
                  <c:y val="-2.214657310278655E-17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 808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C98-4301-BE42-6EF1FE1133E0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/>
                      <a:t>1644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FF0-4AB8-848E-C63BA9124FB3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 baseline="0"/>
                      <a:t> </a:t>
                    </a:r>
                    <a:fld id="{D04C637F-E217-4BE4-827E-E9E8D6871AE7}" type="VALUE">
                      <a:rPr lang="en-US" baseline="0"/>
                      <a:pPr/>
                      <a:t>[DEĞER]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8522-44CD-B5B8-5A37850E9349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Sayfa1!$A$2:$A$9</c:f>
              <c:strCache>
                <c:ptCount val="8"/>
                <c:pt idx="0">
                  <c:v>2012-2013</c:v>
                </c:pt>
                <c:pt idx="1">
                  <c:v>2013-2014</c:v>
                </c:pt>
                <c:pt idx="2">
                  <c:v>2014-2015</c:v>
                </c:pt>
                <c:pt idx="3">
                  <c:v>2015-2016</c:v>
                </c:pt>
                <c:pt idx="4">
                  <c:v>2016-2017</c:v>
                </c:pt>
                <c:pt idx="5">
                  <c:v>2017-2018</c:v>
                </c:pt>
                <c:pt idx="6">
                  <c:v>2018-2019</c:v>
                </c:pt>
                <c:pt idx="7">
                  <c:v>2019-2020</c:v>
                </c:pt>
              </c:strCache>
            </c:strRef>
          </c:cat>
          <c:val>
            <c:numRef>
              <c:f>Sayfa1!$B$2:$B$9</c:f>
              <c:numCache>
                <c:formatCode>General</c:formatCode>
                <c:ptCount val="8"/>
                <c:pt idx="0">
                  <c:v>0</c:v>
                </c:pt>
                <c:pt idx="1">
                  <c:v>4</c:v>
                </c:pt>
                <c:pt idx="2">
                  <c:v>114</c:v>
                </c:pt>
                <c:pt idx="3">
                  <c:v>217</c:v>
                </c:pt>
                <c:pt idx="4">
                  <c:v>414</c:v>
                </c:pt>
                <c:pt idx="5">
                  <c:v>808</c:v>
                </c:pt>
                <c:pt idx="6">
                  <c:v>1644</c:v>
                </c:pt>
                <c:pt idx="7">
                  <c:v>2205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98-4301-BE42-6EF1FE1133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49339520"/>
        <c:axId val="151446656"/>
      </c:barChart>
      <c:catAx>
        <c:axId val="149339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446656"/>
        <c:crosses val="autoZero"/>
        <c:auto val="1"/>
        <c:lblAlgn val="ctr"/>
        <c:lblOffset val="100"/>
        <c:noMultiLvlLbl val="0"/>
      </c:catAx>
      <c:valAx>
        <c:axId val="151446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3395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88900" sx="102000" sy="102000" algn="c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atte"/>
          </c:spPr>
          <c:invertIfNegative val="0"/>
          <c:dLbls>
            <c:dLbl>
              <c:idx val="1"/>
              <c:layout>
                <c:manualLayout>
                  <c:x val="-1.5378646495049038E-3"/>
                  <c:y val="-2.31981629351285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D31-4BA1-822B-F6143CA8C535}"/>
                </c:ext>
              </c:extLst>
            </c:dLbl>
            <c:dLbl>
              <c:idx val="11"/>
              <c:layout>
                <c:manualLayout>
                  <c:x val="0"/>
                  <c:y val="-2.31981629351285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D31-4BA1-822B-F6143CA8C535}"/>
                </c:ext>
              </c:extLst>
            </c:dLbl>
            <c:dLbl>
              <c:idx val="16"/>
              <c:layout>
                <c:manualLayout>
                  <c:x val="-3.0757292990098088E-3"/>
                  <c:y val="-1.98841396586818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D31-4BA1-822B-F6143CA8C535}"/>
                </c:ext>
              </c:extLst>
            </c:dLbl>
            <c:dLbl>
              <c:idx val="18"/>
              <c:layout>
                <c:manualLayout>
                  <c:x val="-4.613593948514713E-3"/>
                  <c:y val="-3.97682793173633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D31-4BA1-822B-F6143CA8C535}"/>
                </c:ext>
              </c:extLst>
            </c:dLbl>
            <c:dLbl>
              <c:idx val="24"/>
              <c:layout>
                <c:manualLayout>
                  <c:x val="-3.0757292990098088E-3"/>
                  <c:y val="-3.64542560409164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D31-4BA1-822B-F6143CA8C535}"/>
                </c:ext>
              </c:extLst>
            </c:dLbl>
            <c:dLbl>
              <c:idx val="26"/>
              <c:layout>
                <c:manualLayout>
                  <c:x val="1.5378646495047916E-3"/>
                  <c:y val="-0.1623871405459012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D31-4BA1-822B-F6143CA8C535}"/>
                </c:ext>
              </c:extLst>
            </c:dLbl>
            <c:dLbl>
              <c:idx val="27"/>
              <c:layout>
                <c:manualLayout>
                  <c:x val="-7.6893232475246376E-3"/>
                  <c:y val="-0.291634048327331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DCF-4D5D-9DCA-2F05BF7BDB3F}"/>
                </c:ext>
              </c:extLst>
            </c:dLbl>
            <c:dLbl>
              <c:idx val="29"/>
              <c:layout>
                <c:manualLayout>
                  <c:x val="-3.0757292990098088E-3"/>
                  <c:y val="-3.31402327644696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D31-4BA1-822B-F6143CA8C535}"/>
                </c:ext>
              </c:extLst>
            </c:dLbl>
            <c:dLbl>
              <c:idx val="30"/>
              <c:layout>
                <c:manualLayout>
                  <c:x val="-1.5378646495050172E-3"/>
                  <c:y val="-0.1226188612285371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DF3-4350-B75A-25139F39C9A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Sayfa1!$A$2:$A$36</c:f>
              <c:strCache>
                <c:ptCount val="35"/>
                <c:pt idx="0">
                  <c:v>AFGANİSTAN</c:v>
                </c:pt>
                <c:pt idx="1">
                  <c:v>AZERBEYCAN</c:v>
                </c:pt>
                <c:pt idx="2">
                  <c:v>BANGLEDEŞ</c:v>
                </c:pt>
                <c:pt idx="3">
                  <c:v>BURMA</c:v>
                </c:pt>
                <c:pt idx="4">
                  <c:v>BURUNDİ</c:v>
                </c:pt>
                <c:pt idx="5">
                  <c:v>CAD</c:v>
                </c:pt>
                <c:pt idx="6">
                  <c:v>CEZAYİR</c:v>
                </c:pt>
                <c:pt idx="7">
                  <c:v>ERİTRE</c:v>
                </c:pt>
                <c:pt idx="8">
                  <c:v>ERHİOPİA</c:v>
                </c:pt>
                <c:pt idx="9">
                  <c:v>FAS</c:v>
                </c:pt>
                <c:pt idx="10">
                  <c:v>FİL DİŞİ</c:v>
                </c:pt>
                <c:pt idx="11">
                  <c:v>FİLİSTİN</c:v>
                </c:pt>
                <c:pt idx="12">
                  <c:v>GANA</c:v>
                </c:pt>
                <c:pt idx="13">
                  <c:v>GİNE</c:v>
                </c:pt>
                <c:pt idx="14">
                  <c:v>IRAK</c:v>
                </c:pt>
                <c:pt idx="15">
                  <c:v>İRAN</c:v>
                </c:pt>
                <c:pt idx="16">
                  <c:v>KAZAKİSTAN</c:v>
                </c:pt>
                <c:pt idx="17">
                  <c:v>LİBYA</c:v>
                </c:pt>
                <c:pt idx="18">
                  <c:v>LİTVANYA</c:v>
                </c:pt>
                <c:pt idx="19">
                  <c:v>LÜBNAN</c:v>
                </c:pt>
                <c:pt idx="20">
                  <c:v>MISIR</c:v>
                </c:pt>
                <c:pt idx="21">
                  <c:v>ÖZBEKİSTAN</c:v>
                </c:pt>
                <c:pt idx="22">
                  <c:v>PAKİSTAN</c:v>
                </c:pt>
                <c:pt idx="23">
                  <c:v>RUSYA</c:v>
                </c:pt>
                <c:pt idx="24">
                  <c:v>SİERRA LEONE</c:v>
                </c:pt>
                <c:pt idx="25">
                  <c:v>SOMALİ</c:v>
                </c:pt>
                <c:pt idx="26">
                  <c:v>SUDAN</c:v>
                </c:pt>
                <c:pt idx="27">
                  <c:v>SURİYE</c:v>
                </c:pt>
                <c:pt idx="28">
                  <c:v>SUUDİ ARABİSTAN</c:v>
                </c:pt>
                <c:pt idx="29">
                  <c:v>TACİKİSTAN</c:v>
                </c:pt>
                <c:pt idx="30">
                  <c:v>TÜRKMENİSTAN</c:v>
                </c:pt>
                <c:pt idx="31">
                  <c:v>UGANDA</c:v>
                </c:pt>
                <c:pt idx="32">
                  <c:v>UKRAYNA</c:v>
                </c:pt>
                <c:pt idx="33">
                  <c:v>URDUN</c:v>
                </c:pt>
                <c:pt idx="34">
                  <c:v>YEMEN</c:v>
                </c:pt>
              </c:strCache>
            </c:strRef>
          </c:cat>
          <c:val>
            <c:numRef>
              <c:f>Sayfa1!$B$2:$B$36</c:f>
              <c:numCache>
                <c:formatCode>General</c:formatCode>
                <c:ptCount val="35"/>
                <c:pt idx="0">
                  <c:v>7</c:v>
                </c:pt>
                <c:pt idx="1">
                  <c:v>22</c:v>
                </c:pt>
                <c:pt idx="2">
                  <c:v>11</c:v>
                </c:pt>
                <c:pt idx="3">
                  <c:v>6</c:v>
                </c:pt>
                <c:pt idx="4">
                  <c:v>3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6</c:v>
                </c:pt>
                <c:pt idx="9">
                  <c:v>8</c:v>
                </c:pt>
                <c:pt idx="10">
                  <c:v>1</c:v>
                </c:pt>
                <c:pt idx="11">
                  <c:v>9</c:v>
                </c:pt>
                <c:pt idx="12">
                  <c:v>7</c:v>
                </c:pt>
                <c:pt idx="13">
                  <c:v>2</c:v>
                </c:pt>
                <c:pt idx="14">
                  <c:v>10</c:v>
                </c:pt>
                <c:pt idx="15">
                  <c:v>1</c:v>
                </c:pt>
                <c:pt idx="16">
                  <c:v>1</c:v>
                </c:pt>
                <c:pt idx="17">
                  <c:v>2</c:v>
                </c:pt>
                <c:pt idx="18">
                  <c:v>1</c:v>
                </c:pt>
                <c:pt idx="19">
                  <c:v>9</c:v>
                </c:pt>
                <c:pt idx="20">
                  <c:v>48</c:v>
                </c:pt>
                <c:pt idx="21">
                  <c:v>4</c:v>
                </c:pt>
                <c:pt idx="22">
                  <c:v>27</c:v>
                </c:pt>
                <c:pt idx="23">
                  <c:v>2</c:v>
                </c:pt>
                <c:pt idx="24">
                  <c:v>3</c:v>
                </c:pt>
                <c:pt idx="25">
                  <c:v>10</c:v>
                </c:pt>
                <c:pt idx="26">
                  <c:v>2</c:v>
                </c:pt>
                <c:pt idx="27">
                  <c:v>1390</c:v>
                </c:pt>
                <c:pt idx="28">
                  <c:v>2</c:v>
                </c:pt>
                <c:pt idx="29">
                  <c:v>1</c:v>
                </c:pt>
                <c:pt idx="30">
                  <c:v>423</c:v>
                </c:pt>
                <c:pt idx="31">
                  <c:v>1</c:v>
                </c:pt>
                <c:pt idx="32">
                  <c:v>2</c:v>
                </c:pt>
                <c:pt idx="33">
                  <c:v>10</c:v>
                </c:pt>
                <c:pt idx="34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A3-42BE-8A9D-3BC99E24EE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1586304"/>
        <c:axId val="151587840"/>
      </c:barChart>
      <c:catAx>
        <c:axId val="151586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587840"/>
        <c:crosses val="autoZero"/>
        <c:auto val="1"/>
        <c:lblAlgn val="ctr"/>
        <c:lblOffset val="100"/>
        <c:noMultiLvlLbl val="0"/>
      </c:catAx>
      <c:valAx>
        <c:axId val="151587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overlay val="0"/>
        </c:title>
        <c:numFmt formatCode="General" sourceLinked="1"/>
        <c:majorTickMark val="out"/>
        <c:minorTickMark val="none"/>
        <c:tickLblPos val="nextTo"/>
        <c:spPr>
          <a:noFill/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586304"/>
        <c:crosses val="autoZero"/>
        <c:crossBetween val="between"/>
      </c:valAx>
      <c:spPr>
        <a:noFill/>
        <a:ln>
          <a:noFill/>
        </a:ln>
        <a:effectLst/>
        <a:sp3d/>
      </c:spPr>
    </c:plotArea>
    <c:legend>
      <c:legendPos val="r"/>
      <c:overlay val="0"/>
    </c:legend>
    <c:plotVisOnly val="1"/>
    <c:dispBlanksAs val="gap"/>
    <c:showDLblsOverMax val="0"/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0.34397015247925378"/>
          <c:w val="1"/>
          <c:h val="0.43452619596212688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explosion val="53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7CD7-426A-95B4-0F31BA8EA88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7CD7-426A-95B4-0F31BA8EA88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7CD7-426A-95B4-0F31BA8EA88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7CD7-426A-95B4-0F31BA8EA88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7CD7-426A-95B4-0F31BA8EA88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7CD7-426A-95B4-0F31BA8EA88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7CD7-426A-95B4-0F31BA8EA88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7CD7-426A-95B4-0F31BA8EA88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7CD7-426A-95B4-0F31BA8EA88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7CD7-426A-95B4-0F31BA8EA886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7CD7-426A-95B4-0F31BA8EA886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7CD7-426A-95B4-0F31BA8EA886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7CD7-426A-95B4-0F31BA8EA886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7CD7-426A-95B4-0F31BA8EA886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7CD7-426A-95B4-0F31BA8EA886}"/>
              </c:ext>
            </c:extLst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F-7CD7-426A-95B4-0F31BA8EA886}"/>
              </c:ext>
            </c:extLst>
          </c:dPt>
          <c:dLbls>
            <c:dLbl>
              <c:idx val="8"/>
              <c:layout>
                <c:manualLayout>
                  <c:x val="-5.69927415472355E-2"/>
                  <c:y val="8.0516928864829349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7CD7-426A-95B4-0F31BA8EA886}"/>
                </c:ext>
              </c:extLst>
            </c:dLbl>
            <c:dLbl>
              <c:idx val="14"/>
              <c:layout>
                <c:manualLayout>
                  <c:x val="-6.3454697163278173E-2"/>
                  <c:y val="-8.4215909039026246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7CD7-426A-95B4-0F31BA8EA886}"/>
                </c:ext>
              </c:extLst>
            </c:dLbl>
            <c:dLbl>
              <c:idx val="15"/>
              <c:layout>
                <c:manualLayout>
                  <c:x val="-0.15287172953005218"/>
                  <c:y val="-0.1419452252641642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F-7CD7-426A-95B4-0F31BA8EA886}"/>
                </c:ext>
              </c:extLst>
            </c:dLbl>
            <c:spPr>
              <a:solidFill>
                <a:schemeClr val="lt1"/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</c:ext>
            </c:extLst>
          </c:dLbls>
          <c:cat>
            <c:strRef>
              <c:f>Sayfa1!$A$2:$A$19</c:f>
              <c:strCache>
                <c:ptCount val="18"/>
                <c:pt idx="0">
                  <c:v>EĞİTİM FAK.</c:v>
                </c:pt>
                <c:pt idx="1">
                  <c:v>FEN-EDEBİYAT FAK.</c:v>
                </c:pt>
                <c:pt idx="2">
                  <c:v>MÜH.FAK.</c:v>
                </c:pt>
                <c:pt idx="3">
                  <c:v>GÜZEL SANATLAR VE TASARIM FAKÜLTESİ</c:v>
                </c:pt>
                <c:pt idx="4">
                  <c:v>İLAHİYAT FAK.</c:v>
                </c:pt>
                <c:pt idx="5">
                  <c:v>İ.İ.B.F</c:v>
                </c:pt>
                <c:pt idx="6">
                  <c:v>ZİRAAT FAK.</c:v>
                </c:pt>
                <c:pt idx="7">
                  <c:v>VETERİNER FAK.</c:v>
                </c:pt>
                <c:pt idx="8">
                  <c:v>SAĞLIK YÜKSEKOKULU</c:v>
                </c:pt>
                <c:pt idx="9">
                  <c:v>YABANCI DİL. YÜKSEKOKULU</c:v>
                </c:pt>
                <c:pt idx="10">
                  <c:v>BESYO</c:v>
                </c:pt>
                <c:pt idx="11">
                  <c:v>SAĞLIK HİZ. MYO</c:v>
                </c:pt>
                <c:pt idx="12">
                  <c:v>SOSYAL BİL. MYO</c:v>
                </c:pt>
                <c:pt idx="13">
                  <c:v>TEKNİK BİL. MYO</c:v>
                </c:pt>
                <c:pt idx="14">
                  <c:v>ERUH MYO</c:v>
                </c:pt>
                <c:pt idx="15">
                  <c:v>KURTALAN MYO</c:v>
                </c:pt>
                <c:pt idx="16">
                  <c:v>FEN BİL. ENSTİTÜSÜ</c:v>
                </c:pt>
                <c:pt idx="17">
                  <c:v>SOSYAL BİL ENsTİTÜSÜ</c:v>
                </c:pt>
              </c:strCache>
            </c:strRef>
          </c:cat>
          <c:val>
            <c:numRef>
              <c:f>Sayfa1!$B$2:$B$19</c:f>
              <c:numCache>
                <c:formatCode>General</c:formatCode>
                <c:ptCount val="18"/>
                <c:pt idx="0">
                  <c:v>259</c:v>
                </c:pt>
                <c:pt idx="1">
                  <c:v>125</c:v>
                </c:pt>
                <c:pt idx="2">
                  <c:v>175</c:v>
                </c:pt>
                <c:pt idx="3">
                  <c:v>34</c:v>
                </c:pt>
                <c:pt idx="4">
                  <c:v>161</c:v>
                </c:pt>
                <c:pt idx="5">
                  <c:v>164</c:v>
                </c:pt>
                <c:pt idx="6">
                  <c:v>81</c:v>
                </c:pt>
                <c:pt idx="7">
                  <c:v>39</c:v>
                </c:pt>
                <c:pt idx="8">
                  <c:v>211</c:v>
                </c:pt>
                <c:pt idx="9">
                  <c:v>51</c:v>
                </c:pt>
                <c:pt idx="10">
                  <c:v>50</c:v>
                </c:pt>
                <c:pt idx="11">
                  <c:v>403</c:v>
                </c:pt>
                <c:pt idx="12">
                  <c:v>218</c:v>
                </c:pt>
                <c:pt idx="13">
                  <c:v>122</c:v>
                </c:pt>
                <c:pt idx="14">
                  <c:v>29</c:v>
                </c:pt>
                <c:pt idx="15">
                  <c:v>60</c:v>
                </c:pt>
                <c:pt idx="16">
                  <c:v>5</c:v>
                </c:pt>
                <c:pt idx="17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07-45AE-8F37-AABF007CB4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err="1"/>
              <a:t>SurİYE</a:t>
            </a:r>
            <a:r>
              <a:rPr lang="tr-TR" dirty="0"/>
              <a:t> Uyruklu</a:t>
            </a:r>
            <a:r>
              <a:rPr lang="tr-TR" baseline="0" dirty="0"/>
              <a:t> </a:t>
            </a:r>
            <a:r>
              <a:rPr lang="tr-TR" baseline="0" dirty="0" err="1"/>
              <a:t>ÖĞRENCİlerİn</a:t>
            </a:r>
            <a:r>
              <a:rPr lang="tr-TR" baseline="0" dirty="0"/>
              <a:t> FAKÜLTE DAĞILIM TABLOSU</a:t>
            </a:r>
            <a:endParaRPr lang="en-US" dirty="0"/>
          </a:p>
        </c:rich>
      </c:tx>
      <c:layout>
        <c:manualLayout>
          <c:xMode val="edge"/>
          <c:yMode val="edge"/>
          <c:x val="8.4739183974890039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15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>
        <c:manualLayout>
          <c:layoutTarget val="inner"/>
          <c:xMode val="edge"/>
          <c:yMode val="edge"/>
          <c:x val="6.7336705818867984E-2"/>
          <c:y val="0.17255026497761411"/>
          <c:w val="0.91636025035500268"/>
          <c:h val="0.4677155019705818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narHorz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1"/>
              </a:innerShdw>
            </a:effectLst>
          </c:spPr>
          <c:invertIfNegative val="0"/>
          <c:dLbls>
            <c:dLbl>
              <c:idx val="0"/>
              <c:layout>
                <c:manualLayout>
                  <c:x val="-1.3585712911793042E-17"/>
                  <c:y val="-0.109570583905294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0E5-44A3-AD09-E0AE972F07F4}"/>
                </c:ext>
              </c:extLst>
            </c:dLbl>
            <c:dLbl>
              <c:idx val="1"/>
              <c:layout>
                <c:manualLayout>
                  <c:x val="0"/>
                  <c:y val="-3.9631913327446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0E5-44A3-AD09-E0AE972F07F4}"/>
                </c:ext>
              </c:extLst>
            </c:dLbl>
            <c:dLbl>
              <c:idx val="2"/>
              <c:layout>
                <c:manualLayout>
                  <c:x val="0"/>
                  <c:y val="-2.33128901926158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0E5-44A3-AD09-E0AE972F07F4}"/>
                </c:ext>
              </c:extLst>
            </c:dLbl>
            <c:dLbl>
              <c:idx val="3"/>
              <c:layout>
                <c:manualLayout>
                  <c:x val="-2.9641897865689817E-3"/>
                  <c:y val="-1.16564450963079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0E5-44A3-AD09-E0AE972F07F4}"/>
                </c:ext>
              </c:extLst>
            </c:dLbl>
            <c:dLbl>
              <c:idx val="4"/>
              <c:layout>
                <c:manualLayout>
                  <c:x val="-1.482094893284498E-3"/>
                  <c:y val="-0.12122702900160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0E5-44A3-AD09-E0AE972F07F4}"/>
                </c:ext>
              </c:extLst>
            </c:dLbl>
            <c:dLbl>
              <c:idx val="5"/>
              <c:layout>
                <c:manualLayout>
                  <c:x val="0"/>
                  <c:y val="-0.12588960704012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0E5-44A3-AD09-E0AE972F07F4}"/>
                </c:ext>
              </c:extLst>
            </c:dLbl>
            <c:dLbl>
              <c:idx val="6"/>
              <c:layout>
                <c:manualLayout>
                  <c:x val="-5.4342851647172573E-17"/>
                  <c:y val="-0.12122702900160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0E5-44A3-AD09-E0AE972F07F4}"/>
                </c:ext>
              </c:extLst>
            </c:dLbl>
            <c:dLbl>
              <c:idx val="7"/>
              <c:layout>
                <c:manualLayout>
                  <c:x val="-4.446284679853499E-3"/>
                  <c:y val="-3.73006243081853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0E5-44A3-AD09-E0AE972F07F4}"/>
                </c:ext>
              </c:extLst>
            </c:dLbl>
            <c:dLbl>
              <c:idx val="8"/>
              <c:layout>
                <c:manualLayout>
                  <c:x val="0"/>
                  <c:y val="-4.42944913659701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0E5-44A3-AD09-E0AE972F07F4}"/>
                </c:ext>
              </c:extLst>
            </c:dLbl>
            <c:dLbl>
              <c:idx val="9"/>
              <c:layout>
                <c:manualLayout>
                  <c:x val="-1.482094893284498E-3"/>
                  <c:y val="-3.26380462696622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0E5-44A3-AD09-E0AE972F07F4}"/>
                </c:ext>
              </c:extLst>
            </c:dLbl>
            <c:dLbl>
              <c:idx val="10"/>
              <c:layout>
                <c:manualLayout>
                  <c:x val="-1.0374664252991498E-2"/>
                  <c:y val="-0.128220896059387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50E5-44A3-AD09-E0AE972F07F4}"/>
                </c:ext>
              </c:extLst>
            </c:dLbl>
            <c:dLbl>
              <c:idx val="11"/>
              <c:layout>
                <c:manualLayout>
                  <c:x val="-4.446284679853499E-3"/>
                  <c:y val="-0.237791479964681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0E5-44A3-AD09-E0AE972F07F4}"/>
                </c:ext>
              </c:extLst>
            </c:dLbl>
            <c:dLbl>
              <c:idx val="12"/>
              <c:layout>
                <c:manualLayout>
                  <c:x val="0"/>
                  <c:y val="-8.85889827319403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50E5-44A3-AD09-E0AE972F07F4}"/>
                </c:ext>
              </c:extLst>
            </c:dLbl>
            <c:dLbl>
              <c:idx val="13"/>
              <c:layout>
                <c:manualLayout>
                  <c:x val="-2.9641897865690056E-3"/>
                  <c:y val="-6.06135145008013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0E5-44A3-AD09-E0AE972F07F4}"/>
                </c:ext>
              </c:extLst>
            </c:dLbl>
            <c:dLbl>
              <c:idx val="14"/>
              <c:layout>
                <c:manualLayout>
                  <c:x val="1.0868570329434525E-16"/>
                  <c:y val="-3.96319133274470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50E5-44A3-AD09-E0AE972F07F4}"/>
                </c:ext>
              </c:extLst>
            </c:dLbl>
            <c:dLbl>
              <c:idx val="15"/>
              <c:layout>
                <c:manualLayout>
                  <c:x val="-1.482094893284498E-3"/>
                  <c:y val="-2.56441792118774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50E5-44A3-AD09-E0AE972F07F4}"/>
                </c:ext>
              </c:extLst>
            </c:dLbl>
            <c:dLbl>
              <c:idx val="16"/>
              <c:layout>
                <c:manualLayout>
                  <c:x val="1.4820948932843898E-3"/>
                  <c:y val="-3.73006243081853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50E5-44A3-AD09-E0AE972F07F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Sayfa1!$A$2:$A$19</c:f>
              <c:strCache>
                <c:ptCount val="18"/>
                <c:pt idx="0">
                  <c:v>Eğitim Fakültesi</c:v>
                </c:pt>
                <c:pt idx="1">
                  <c:v>Fen-Edebiyat Fakültesi</c:v>
                </c:pt>
                <c:pt idx="2">
                  <c:v>Güzel Sanatlar ve Tasarım Fakültesi</c:v>
                </c:pt>
                <c:pt idx="3">
                  <c:v>Eruh</c:v>
                </c:pt>
                <c:pt idx="4">
                  <c:v>İktisadi İdari Bilimler Fakültesi</c:v>
                </c:pt>
                <c:pt idx="5">
                  <c:v>İlahiyat Fakültesi</c:v>
                </c:pt>
                <c:pt idx="6">
                  <c:v>Mühendislik Fak</c:v>
                </c:pt>
                <c:pt idx="7">
                  <c:v>Veteriner Fakültesi</c:v>
                </c:pt>
                <c:pt idx="8">
                  <c:v>Ziraat Fakültesi</c:v>
                </c:pt>
                <c:pt idx="9">
                  <c:v>Besyo</c:v>
                </c:pt>
                <c:pt idx="10">
                  <c:v>Sağlık Yüksekokulu</c:v>
                </c:pt>
                <c:pt idx="11">
                  <c:v>Sağlık Hizmetleri MYO</c:v>
                </c:pt>
                <c:pt idx="12">
                  <c:v>Sosyal Bilimler MYO</c:v>
                </c:pt>
                <c:pt idx="13">
                  <c:v>Teknik Bilimler MYO</c:v>
                </c:pt>
                <c:pt idx="14">
                  <c:v>Fen Bilimleri Enstitüsü</c:v>
                </c:pt>
                <c:pt idx="15">
                  <c:v>Sosyal Bilimler Enstitüsü</c:v>
                </c:pt>
                <c:pt idx="16">
                  <c:v>Kurtalan MYO</c:v>
                </c:pt>
                <c:pt idx="17">
                  <c:v>Yabancı Diller Yüksekokulu</c:v>
                </c:pt>
              </c:strCache>
            </c:strRef>
          </c:cat>
          <c:val>
            <c:numRef>
              <c:f>Sayfa1!$B$2:$B$19</c:f>
              <c:numCache>
                <c:formatCode>General</c:formatCode>
                <c:ptCount val="18"/>
                <c:pt idx="0">
                  <c:v>128</c:v>
                </c:pt>
                <c:pt idx="1">
                  <c:v>52</c:v>
                </c:pt>
                <c:pt idx="2">
                  <c:v>23</c:v>
                </c:pt>
                <c:pt idx="3">
                  <c:v>18</c:v>
                </c:pt>
                <c:pt idx="4">
                  <c:v>90</c:v>
                </c:pt>
                <c:pt idx="5">
                  <c:v>110</c:v>
                </c:pt>
                <c:pt idx="6">
                  <c:v>115</c:v>
                </c:pt>
                <c:pt idx="7">
                  <c:v>22</c:v>
                </c:pt>
                <c:pt idx="8">
                  <c:v>53</c:v>
                </c:pt>
                <c:pt idx="9">
                  <c:v>7</c:v>
                </c:pt>
                <c:pt idx="10">
                  <c:v>151</c:v>
                </c:pt>
                <c:pt idx="11">
                  <c:v>342</c:v>
                </c:pt>
                <c:pt idx="12">
                  <c:v>133</c:v>
                </c:pt>
                <c:pt idx="13">
                  <c:v>79</c:v>
                </c:pt>
                <c:pt idx="14">
                  <c:v>2</c:v>
                </c:pt>
                <c:pt idx="15">
                  <c:v>10</c:v>
                </c:pt>
                <c:pt idx="16">
                  <c:v>29</c:v>
                </c:pt>
                <c:pt idx="17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774-4C4A-9012-64322DAF48A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51812352"/>
        <c:axId val="151756800"/>
      </c:barChart>
      <c:catAx>
        <c:axId val="151812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756800"/>
        <c:crosses val="autoZero"/>
        <c:auto val="1"/>
        <c:lblAlgn val="ctr"/>
        <c:lblOffset val="100"/>
        <c:noMultiLvlLbl val="0"/>
      </c:catAx>
      <c:valAx>
        <c:axId val="151756800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812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pct80">
              <a:fgClr>
                <a:schemeClr val="accent1">
                  <a:lumMod val="7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pattFill prst="pct5">
                <a:fgClr>
                  <a:prstClr val="white"/>
                </a:fgClr>
                <a:bgClr>
                  <a:prstClr val="white"/>
                </a:bgClr>
              </a:patt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Ellipse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Sayfa1!$A$2:$A$12</c:f>
              <c:strCache>
                <c:ptCount val="11"/>
                <c:pt idx="0">
                  <c:v>2008-2009</c:v>
                </c:pt>
                <c:pt idx="1">
                  <c:v>2009-2010</c:v>
                </c:pt>
                <c:pt idx="2">
                  <c:v>2010-2011</c:v>
                </c:pt>
                <c:pt idx="3">
                  <c:v>2011-2012</c:v>
                </c:pt>
                <c:pt idx="4">
                  <c:v>2012-2013</c:v>
                </c:pt>
                <c:pt idx="5">
                  <c:v>2013-2014</c:v>
                </c:pt>
                <c:pt idx="6">
                  <c:v>2014-2015</c:v>
                </c:pt>
                <c:pt idx="7">
                  <c:v>2015-2016</c:v>
                </c:pt>
                <c:pt idx="8">
                  <c:v>2016-2017</c:v>
                </c:pt>
                <c:pt idx="9">
                  <c:v>2017-2018</c:v>
                </c:pt>
                <c:pt idx="10">
                  <c:v>2018-2019</c:v>
                </c:pt>
              </c:strCache>
            </c:strRef>
          </c:cat>
          <c:val>
            <c:numRef>
              <c:f>Sayfa1!$B$2:$B$12</c:f>
              <c:numCache>
                <c:formatCode>General</c:formatCode>
                <c:ptCount val="11"/>
                <c:pt idx="0">
                  <c:v>611</c:v>
                </c:pt>
                <c:pt idx="1">
                  <c:v>508</c:v>
                </c:pt>
                <c:pt idx="2">
                  <c:v>492</c:v>
                </c:pt>
                <c:pt idx="3">
                  <c:v>1038</c:v>
                </c:pt>
                <c:pt idx="4">
                  <c:v>1419</c:v>
                </c:pt>
                <c:pt idx="5">
                  <c:v>1361</c:v>
                </c:pt>
                <c:pt idx="6">
                  <c:v>1421</c:v>
                </c:pt>
                <c:pt idx="7">
                  <c:v>1571</c:v>
                </c:pt>
                <c:pt idx="8">
                  <c:v>2153</c:v>
                </c:pt>
                <c:pt idx="9">
                  <c:v>2304</c:v>
                </c:pt>
                <c:pt idx="10">
                  <c:v>2794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C2F-4558-9D41-31A8B715D2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2757760"/>
        <c:axId val="152759296"/>
      </c:barChart>
      <c:catAx>
        <c:axId val="152757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2759296"/>
        <c:crosses val="autoZero"/>
        <c:auto val="1"/>
        <c:lblAlgn val="ctr"/>
        <c:lblOffset val="100"/>
        <c:noMultiLvlLbl val="0"/>
      </c:catAx>
      <c:valAx>
        <c:axId val="15275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2757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3092175196850624"/>
          <c:y val="6.250000000000013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HARÇLAR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F780-4D99-AB13-128A8100158F}"/>
              </c:ext>
            </c:extLst>
          </c:dPt>
          <c:dPt>
            <c:idx val="1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780-4D99-AB13-128A8100158F}"/>
              </c:ext>
            </c:extLst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F780-4D99-AB13-128A8100158F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F780-4D99-AB13-128A8100158F}"/>
              </c:ext>
            </c:extLst>
          </c:dPt>
          <c:dPt>
            <c:idx val="4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F780-4D99-AB13-128A8100158F}"/>
              </c:ext>
            </c:extLst>
          </c:dPt>
          <c:dPt>
            <c:idx val="5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F780-4D99-AB13-128A8100158F}"/>
              </c:ext>
            </c:extLst>
          </c:dPt>
          <c:dPt>
            <c:idx val="6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F780-4D99-AB13-128A8100158F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F780-4D99-AB13-128A8100158F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F780-4D99-AB13-128A8100158F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F780-4D99-AB13-128A8100158F}"/>
              </c:ext>
            </c:extLst>
          </c:dPt>
          <c:dPt>
            <c:idx val="11"/>
            <c:invertIfNegative val="0"/>
            <c:bubble3D val="0"/>
            <c:spPr>
              <a:solidFill>
                <a:srgbClr val="99FF6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F780-4D99-AB13-128A8100158F}"/>
              </c:ext>
            </c:extLst>
          </c:dPt>
          <c:dPt>
            <c:idx val="13"/>
            <c:invertIfNegative val="0"/>
            <c:bubble3D val="0"/>
            <c:spPr>
              <a:solidFill>
                <a:srgbClr val="FFE38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F780-4D99-AB13-128A8100158F}"/>
              </c:ext>
            </c:extLst>
          </c:dPt>
          <c:dPt>
            <c:idx val="14"/>
            <c:invertIfNegative val="0"/>
            <c:bubble3D val="0"/>
            <c:spPr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C-F780-4D99-AB13-128A8100158F}"/>
              </c:ext>
            </c:extLst>
          </c:dPt>
          <c:dLbls>
            <c:dLbl>
              <c:idx val="1"/>
              <c:layout>
                <c:manualLayout>
                  <c:x val="0"/>
                  <c:y val="-3.48097287435898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780-4D99-AB13-128A8100158F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65000"/>
                    <a:lumOff val="35000"/>
                  </a:prstClr>
                </a:solidFill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  <c15:showLeaderLines val="0"/>
              </c:ext>
            </c:extLst>
          </c:dLbls>
          <c:cat>
            <c:strRef>
              <c:f>Sayfa1!$A$2:$A$16</c:f>
              <c:strCache>
                <c:ptCount val="15"/>
                <c:pt idx="0">
                  <c:v>ERUH MYO</c:v>
                </c:pt>
                <c:pt idx="1">
                  <c:v>EĞİTİM FAKÜLTESİ</c:v>
                </c:pt>
                <c:pt idx="2">
                  <c:v>FEN-EDEBİYAT FAKÜLTESİ</c:v>
                </c:pt>
                <c:pt idx="3">
                  <c:v>İLAHİYAT FAKÜLTESİ</c:v>
                </c:pt>
                <c:pt idx="4">
                  <c:v>TEKNİK BİLİMLER MYO</c:v>
                </c:pt>
                <c:pt idx="5">
                  <c:v>SOSYAL BİLİMLER MYO</c:v>
                </c:pt>
                <c:pt idx="6">
                  <c:v>İKTİSADİ İDARİ BİLİMLER FAKÜLTESİ</c:v>
                </c:pt>
                <c:pt idx="7">
                  <c:v>SAĞLIK YÜKSEKOKULU </c:v>
                </c:pt>
                <c:pt idx="8">
                  <c:v>MÜHENDİSLİK FAKÜLTESİ</c:v>
                </c:pt>
                <c:pt idx="9">
                  <c:v>KURTALAN MYO</c:v>
                </c:pt>
                <c:pt idx="10">
                  <c:v>SAĞLIK HİZMETLERİ MYO</c:v>
                </c:pt>
                <c:pt idx="11">
                  <c:v>BESYO</c:v>
                </c:pt>
                <c:pt idx="12">
                  <c:v>ZİRAAT FAKÜLTESİ</c:v>
                </c:pt>
                <c:pt idx="13">
                  <c:v>SOSYAL BİLİMLER ENSTİTÜSÜ</c:v>
                </c:pt>
                <c:pt idx="14">
                  <c:v>FEN BİLİMLER ENSTİTÜSÜ</c:v>
                </c:pt>
              </c:strCache>
            </c:strRef>
          </c:cat>
          <c:val>
            <c:numRef>
              <c:f>Sayfa1!$B$2:$B$16</c:f>
              <c:numCache>
                <c:formatCode>#,##0.00</c:formatCode>
                <c:ptCount val="15"/>
                <c:pt idx="0">
                  <c:v>4285</c:v>
                </c:pt>
                <c:pt idx="1">
                  <c:v>93792</c:v>
                </c:pt>
                <c:pt idx="2">
                  <c:v>225422.6</c:v>
                </c:pt>
                <c:pt idx="3">
                  <c:v>472089.7</c:v>
                </c:pt>
                <c:pt idx="4">
                  <c:v>92165.3</c:v>
                </c:pt>
                <c:pt idx="5">
                  <c:v>230632.6</c:v>
                </c:pt>
                <c:pt idx="6">
                  <c:v>39420.5</c:v>
                </c:pt>
                <c:pt idx="7">
                  <c:v>446231</c:v>
                </c:pt>
                <c:pt idx="8">
                  <c:v>166479</c:v>
                </c:pt>
                <c:pt idx="9">
                  <c:v>21030</c:v>
                </c:pt>
                <c:pt idx="10">
                  <c:v>361018.05</c:v>
                </c:pt>
                <c:pt idx="11">
                  <c:v>222825</c:v>
                </c:pt>
                <c:pt idx="12">
                  <c:v>14706</c:v>
                </c:pt>
                <c:pt idx="13">
                  <c:v>633165.75</c:v>
                </c:pt>
                <c:pt idx="14">
                  <c:v>30083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F780-4D99-AB13-128A810015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884160"/>
        <c:axId val="155885952"/>
      </c:barChart>
      <c:catAx>
        <c:axId val="1558841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5885952"/>
        <c:crosses val="autoZero"/>
        <c:auto val="1"/>
        <c:lblAlgn val="ctr"/>
        <c:lblOffset val="100"/>
        <c:noMultiLvlLbl val="0"/>
      </c:catAx>
      <c:valAx>
        <c:axId val="155885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58841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3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9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8B70C5-721B-4AB8-A786-306932731B0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tr-TR"/>
        </a:p>
      </dgm:t>
    </dgm:pt>
    <dgm:pt modelId="{1908E0E5-BFEF-4F00-BECD-C55CB374874C}">
      <dgm:prSet phldrT="[Metin]" custT="1"/>
      <dgm:spPr/>
      <dgm:t>
        <a:bodyPr/>
        <a:lstStyle/>
        <a:p>
          <a:r>
            <a:rPr lang="tr-TR" sz="800" dirty="0"/>
            <a:t>Emin  ÇİFTÇİ</a:t>
          </a:r>
        </a:p>
        <a:p>
          <a:r>
            <a:rPr lang="tr-TR" sz="800" dirty="0"/>
            <a:t>DAİRE BAŞKANI V.</a:t>
          </a:r>
        </a:p>
      </dgm:t>
    </dgm:pt>
    <dgm:pt modelId="{8A395434-80F3-40DA-A1BC-2F096A37C709}" type="parTrans" cxnId="{AF55C5D2-4846-41A3-9A95-58C1819DE55F}">
      <dgm:prSet/>
      <dgm:spPr/>
      <dgm:t>
        <a:bodyPr/>
        <a:lstStyle/>
        <a:p>
          <a:endParaRPr lang="tr-TR"/>
        </a:p>
      </dgm:t>
    </dgm:pt>
    <dgm:pt modelId="{15CC77F3-2EAC-481D-8AF4-7D1EE765F3CA}" type="sibTrans" cxnId="{AF55C5D2-4846-41A3-9A95-58C1819DE55F}">
      <dgm:prSet/>
      <dgm:spPr/>
      <dgm:t>
        <a:bodyPr/>
        <a:lstStyle/>
        <a:p>
          <a:endParaRPr lang="tr-TR"/>
        </a:p>
      </dgm:t>
    </dgm:pt>
    <dgm:pt modelId="{F83289C0-A3B4-4CD4-8CBA-223B901839E4}">
      <dgm:prSet custT="1"/>
      <dgm:spPr/>
      <dgm:t>
        <a:bodyPr/>
        <a:lstStyle/>
        <a:p>
          <a:r>
            <a:rPr lang="tr-TR" sz="800" dirty="0"/>
            <a:t>Murat BURAN</a:t>
          </a:r>
        </a:p>
        <a:p>
          <a:r>
            <a:rPr lang="tr-TR" sz="800" dirty="0"/>
            <a:t>BİLGİSAYAR İŞLETMENİ</a:t>
          </a:r>
        </a:p>
      </dgm:t>
    </dgm:pt>
    <dgm:pt modelId="{4877CCC2-5343-41E9-B70F-51B56E26FBD5}" type="parTrans" cxnId="{40C9FED2-CD10-4F64-9B62-17B5E695C72B}">
      <dgm:prSet custT="1"/>
      <dgm:spPr/>
      <dgm:t>
        <a:bodyPr/>
        <a:lstStyle/>
        <a:p>
          <a:endParaRPr lang="tr-TR" sz="800"/>
        </a:p>
      </dgm:t>
    </dgm:pt>
    <dgm:pt modelId="{17FED144-C5B7-409C-B186-9B120A8AD9A9}" type="sibTrans" cxnId="{40C9FED2-CD10-4F64-9B62-17B5E695C72B}">
      <dgm:prSet/>
      <dgm:spPr/>
      <dgm:t>
        <a:bodyPr/>
        <a:lstStyle/>
        <a:p>
          <a:endParaRPr lang="tr-TR"/>
        </a:p>
      </dgm:t>
    </dgm:pt>
    <dgm:pt modelId="{5BB65C41-E8EB-4A55-B98F-2609C52E5EC9}">
      <dgm:prSet custT="1"/>
      <dgm:spPr/>
      <dgm:t>
        <a:bodyPr/>
        <a:lstStyle/>
        <a:p>
          <a:r>
            <a:rPr lang="tr-TR" sz="800" dirty="0"/>
            <a:t>Yavuz Selim İÇİN</a:t>
          </a:r>
        </a:p>
        <a:p>
          <a:r>
            <a:rPr lang="tr-TR" sz="800" dirty="0"/>
            <a:t>ŞEF</a:t>
          </a:r>
        </a:p>
      </dgm:t>
    </dgm:pt>
    <dgm:pt modelId="{370DE483-0445-48B1-A1D5-5AA655A1690F}" type="parTrans" cxnId="{9969A751-D06A-4DDB-AD52-6AEC3537A71F}">
      <dgm:prSet/>
      <dgm:spPr/>
      <dgm:t>
        <a:bodyPr/>
        <a:lstStyle/>
        <a:p>
          <a:endParaRPr lang="tr-TR" sz="800"/>
        </a:p>
      </dgm:t>
    </dgm:pt>
    <dgm:pt modelId="{3DA77332-B40D-4DED-8DC4-6692E23F10F3}" type="sibTrans" cxnId="{9969A751-D06A-4DDB-AD52-6AEC3537A71F}">
      <dgm:prSet/>
      <dgm:spPr/>
      <dgm:t>
        <a:bodyPr/>
        <a:lstStyle/>
        <a:p>
          <a:endParaRPr lang="tr-TR"/>
        </a:p>
      </dgm:t>
    </dgm:pt>
    <dgm:pt modelId="{53B0BFFE-FA0C-4C52-864E-8FD8DCAEBB91}">
      <dgm:prSet custT="1"/>
      <dgm:spPr/>
      <dgm:t>
        <a:bodyPr/>
        <a:lstStyle/>
        <a:p>
          <a:r>
            <a:rPr lang="tr-TR" sz="800" dirty="0"/>
            <a:t>Abdullah DEMİR</a:t>
          </a:r>
        </a:p>
        <a:p>
          <a:r>
            <a:rPr lang="tr-TR" sz="800" dirty="0"/>
            <a:t>BİLGİSAYAR İŞLETMENİ</a:t>
          </a:r>
        </a:p>
      </dgm:t>
    </dgm:pt>
    <dgm:pt modelId="{E398B35F-2F13-4AE4-90B5-F038C3FA090B}" type="parTrans" cxnId="{962A35DB-D103-4DCD-B63B-9D969B99BCC2}">
      <dgm:prSet/>
      <dgm:spPr/>
      <dgm:t>
        <a:bodyPr/>
        <a:lstStyle/>
        <a:p>
          <a:endParaRPr lang="tr-TR" sz="800"/>
        </a:p>
      </dgm:t>
    </dgm:pt>
    <dgm:pt modelId="{6FFA5B9F-6095-4EC0-817F-5A6D0281B81B}" type="sibTrans" cxnId="{962A35DB-D103-4DCD-B63B-9D969B99BCC2}">
      <dgm:prSet/>
      <dgm:spPr/>
      <dgm:t>
        <a:bodyPr/>
        <a:lstStyle/>
        <a:p>
          <a:endParaRPr lang="tr-TR"/>
        </a:p>
      </dgm:t>
    </dgm:pt>
    <dgm:pt modelId="{22DC1876-7728-4DE2-B325-5284B6E3A509}">
      <dgm:prSet custT="1"/>
      <dgm:spPr/>
      <dgm:t>
        <a:bodyPr/>
        <a:lstStyle/>
        <a:p>
          <a:r>
            <a:rPr lang="tr-TR" sz="800" dirty="0"/>
            <a:t>Serhat NAS</a:t>
          </a:r>
        </a:p>
        <a:p>
          <a:r>
            <a:rPr lang="tr-TR" sz="800" dirty="0"/>
            <a:t>BİLGİSAYAR İŞLETMENİ</a:t>
          </a:r>
        </a:p>
      </dgm:t>
    </dgm:pt>
    <dgm:pt modelId="{2E6B57FE-26D4-442A-A2E8-3BBF7D5854F0}" type="parTrans" cxnId="{546C6F85-5CC3-427A-803C-148FEEA4FACC}">
      <dgm:prSet/>
      <dgm:spPr/>
      <dgm:t>
        <a:bodyPr/>
        <a:lstStyle/>
        <a:p>
          <a:endParaRPr lang="tr-TR" sz="800"/>
        </a:p>
      </dgm:t>
    </dgm:pt>
    <dgm:pt modelId="{C5EF7E04-D1D8-4991-9087-13A71FE15185}" type="sibTrans" cxnId="{546C6F85-5CC3-427A-803C-148FEEA4FACC}">
      <dgm:prSet/>
      <dgm:spPr/>
      <dgm:t>
        <a:bodyPr/>
        <a:lstStyle/>
        <a:p>
          <a:endParaRPr lang="tr-TR"/>
        </a:p>
      </dgm:t>
    </dgm:pt>
    <dgm:pt modelId="{109449D9-C79D-4476-8CC3-A9C497AB1C1F}">
      <dgm:prSet custT="1"/>
      <dgm:spPr/>
      <dgm:t>
        <a:bodyPr/>
        <a:lstStyle/>
        <a:p>
          <a:r>
            <a:rPr lang="tr-TR" sz="800" dirty="0" err="1"/>
            <a:t>Şafih</a:t>
          </a:r>
          <a:r>
            <a:rPr lang="tr-TR" sz="800" dirty="0"/>
            <a:t> ECER</a:t>
          </a:r>
        </a:p>
        <a:p>
          <a:r>
            <a:rPr lang="tr-TR" sz="800" dirty="0"/>
            <a:t>HİZMETLİ</a:t>
          </a:r>
        </a:p>
      </dgm:t>
    </dgm:pt>
    <dgm:pt modelId="{25015704-E6F6-45FB-961E-1AAEFCFDD4F6}" type="parTrans" cxnId="{396A2E9C-C63A-4689-A4CA-CA9FB6C4ED16}">
      <dgm:prSet/>
      <dgm:spPr/>
      <dgm:t>
        <a:bodyPr/>
        <a:lstStyle/>
        <a:p>
          <a:endParaRPr lang="tr-TR" sz="800"/>
        </a:p>
      </dgm:t>
    </dgm:pt>
    <dgm:pt modelId="{3CF3BB9C-11E7-4CBD-B29E-C1F69DB77F13}" type="sibTrans" cxnId="{396A2E9C-C63A-4689-A4CA-CA9FB6C4ED16}">
      <dgm:prSet/>
      <dgm:spPr/>
      <dgm:t>
        <a:bodyPr/>
        <a:lstStyle/>
        <a:p>
          <a:endParaRPr lang="tr-TR"/>
        </a:p>
      </dgm:t>
    </dgm:pt>
    <dgm:pt modelId="{1EF76DD9-7C6C-40BA-B7B3-3B43D6828075}">
      <dgm:prSet custT="1"/>
      <dgm:spPr/>
      <dgm:t>
        <a:bodyPr/>
        <a:lstStyle/>
        <a:p>
          <a:r>
            <a:rPr lang="tr-TR" sz="800" dirty="0"/>
            <a:t>Turan SARIYER</a:t>
          </a:r>
        </a:p>
        <a:p>
          <a:r>
            <a:rPr lang="tr-TR" sz="800" dirty="0"/>
            <a:t>BİLGİSAYAR İŞLETMENİ</a:t>
          </a:r>
        </a:p>
      </dgm:t>
    </dgm:pt>
    <dgm:pt modelId="{4CD2AE99-5E22-4ABD-BEAD-084A0A48EFF2}" type="parTrans" cxnId="{61E66924-F8AA-4E03-A674-66C33D558A8A}">
      <dgm:prSet/>
      <dgm:spPr/>
      <dgm:t>
        <a:bodyPr/>
        <a:lstStyle/>
        <a:p>
          <a:endParaRPr lang="tr-TR" sz="800"/>
        </a:p>
      </dgm:t>
    </dgm:pt>
    <dgm:pt modelId="{472E59B7-F640-4B3A-898E-08F52E0B12F7}" type="sibTrans" cxnId="{61E66924-F8AA-4E03-A674-66C33D558A8A}">
      <dgm:prSet/>
      <dgm:spPr/>
      <dgm:t>
        <a:bodyPr/>
        <a:lstStyle/>
        <a:p>
          <a:endParaRPr lang="tr-TR"/>
        </a:p>
      </dgm:t>
    </dgm:pt>
    <dgm:pt modelId="{B9DC0E42-25CC-4143-A6A1-73BAC47F1565}">
      <dgm:prSet custT="1"/>
      <dgm:spPr/>
      <dgm:t>
        <a:bodyPr/>
        <a:lstStyle/>
        <a:p>
          <a:r>
            <a:rPr lang="tr-TR" sz="800" dirty="0"/>
            <a:t>Veysel KARAÇAY</a:t>
          </a:r>
        </a:p>
        <a:p>
          <a:r>
            <a:rPr lang="tr-TR" sz="800" dirty="0"/>
            <a:t>SEKRETER</a:t>
          </a:r>
        </a:p>
      </dgm:t>
    </dgm:pt>
    <dgm:pt modelId="{1315D8F6-C1C5-4B4E-BC2F-91D497FC62C0}" type="parTrans" cxnId="{F632B27F-1528-4471-8FDB-39B24299A71C}">
      <dgm:prSet/>
      <dgm:spPr/>
      <dgm:t>
        <a:bodyPr/>
        <a:lstStyle/>
        <a:p>
          <a:endParaRPr lang="tr-TR" sz="800"/>
        </a:p>
      </dgm:t>
    </dgm:pt>
    <dgm:pt modelId="{E1A361B0-BAB5-430C-8048-CF265EB5485A}" type="sibTrans" cxnId="{F632B27F-1528-4471-8FDB-39B24299A71C}">
      <dgm:prSet/>
      <dgm:spPr/>
      <dgm:t>
        <a:bodyPr/>
        <a:lstStyle/>
        <a:p>
          <a:endParaRPr lang="tr-TR"/>
        </a:p>
      </dgm:t>
    </dgm:pt>
    <dgm:pt modelId="{7477A948-B9EC-4A27-88E0-5DEF37742155}">
      <dgm:prSet custT="1"/>
      <dgm:spPr/>
      <dgm:t>
        <a:bodyPr/>
        <a:lstStyle/>
        <a:p>
          <a:r>
            <a:rPr lang="tr-TR" sz="800" dirty="0"/>
            <a:t>Servet KARAHAN BİLGİSAYAR İŞLETMENİ</a:t>
          </a:r>
        </a:p>
      </dgm:t>
    </dgm:pt>
    <dgm:pt modelId="{0776791C-DDC7-4E63-B234-97695B1161D7}" type="parTrans" cxnId="{4DC41D0A-4A82-4268-B5E6-29DBE431DBAB}">
      <dgm:prSet/>
      <dgm:spPr/>
      <dgm:t>
        <a:bodyPr/>
        <a:lstStyle/>
        <a:p>
          <a:endParaRPr lang="tr-TR"/>
        </a:p>
      </dgm:t>
    </dgm:pt>
    <dgm:pt modelId="{EF4E27D8-9348-46A9-8814-D3A5452C0AD2}" type="sibTrans" cxnId="{4DC41D0A-4A82-4268-B5E6-29DBE431DBAB}">
      <dgm:prSet/>
      <dgm:spPr/>
      <dgm:t>
        <a:bodyPr/>
        <a:lstStyle/>
        <a:p>
          <a:endParaRPr lang="tr-TR"/>
        </a:p>
      </dgm:t>
    </dgm:pt>
    <dgm:pt modelId="{1D307A10-C5C4-4DA4-B699-06C3E8AF8954}">
      <dgm:prSet/>
      <dgm:spPr/>
      <dgm:t>
        <a:bodyPr/>
        <a:lstStyle/>
        <a:p>
          <a:r>
            <a:rPr lang="tr-TR" dirty="0"/>
            <a:t>Erdal ÇİÇEK ŞUBE MÜDÜRÜ</a:t>
          </a:r>
        </a:p>
      </dgm:t>
    </dgm:pt>
    <dgm:pt modelId="{855B25C0-1BDE-40EE-A164-9083A7DBD348}" type="parTrans" cxnId="{7AA1EFF0-3972-4F29-A319-ABB1E3A6EFDB}">
      <dgm:prSet/>
      <dgm:spPr/>
      <dgm:t>
        <a:bodyPr/>
        <a:lstStyle/>
        <a:p>
          <a:endParaRPr lang="tr-TR"/>
        </a:p>
      </dgm:t>
    </dgm:pt>
    <dgm:pt modelId="{6D3FD5C2-AD15-47D2-A690-C25F0DE7FAAB}" type="sibTrans" cxnId="{7AA1EFF0-3972-4F29-A319-ABB1E3A6EFDB}">
      <dgm:prSet/>
      <dgm:spPr/>
      <dgm:t>
        <a:bodyPr/>
        <a:lstStyle/>
        <a:p>
          <a:endParaRPr lang="tr-TR"/>
        </a:p>
      </dgm:t>
    </dgm:pt>
    <dgm:pt modelId="{81D552E7-B9F7-40A1-BE10-54648E39669D}" type="pres">
      <dgm:prSet presAssocID="{CE8B70C5-721B-4AB8-A786-306932731B0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CBB8B3B-EF96-459A-B3B6-1E4EAA2CB52B}" type="pres">
      <dgm:prSet presAssocID="{1908E0E5-BFEF-4F00-BECD-C55CB374874C}" presName="hierRoot1" presStyleCnt="0"/>
      <dgm:spPr/>
    </dgm:pt>
    <dgm:pt modelId="{FB3150C0-2746-4056-AEE0-5A1CA62D0333}" type="pres">
      <dgm:prSet presAssocID="{1908E0E5-BFEF-4F00-BECD-C55CB374874C}" presName="composite" presStyleCnt="0"/>
      <dgm:spPr/>
    </dgm:pt>
    <dgm:pt modelId="{B6C0442E-405E-4CFA-B137-B4E6B89B163B}" type="pres">
      <dgm:prSet presAssocID="{1908E0E5-BFEF-4F00-BECD-C55CB374874C}" presName="background" presStyleLbl="node0" presStyleIdx="0" presStyleCnt="1"/>
      <dgm:spPr/>
    </dgm:pt>
    <dgm:pt modelId="{63D963F4-A8BB-4EDC-A341-7C44EC1D0531}" type="pres">
      <dgm:prSet presAssocID="{1908E0E5-BFEF-4F00-BECD-C55CB374874C}" presName="text" presStyleLbl="fgAcc0" presStyleIdx="0" presStyleCnt="1" custScaleX="137785" custLinFactY="-135853" custLinFactNeighborX="-19569" custLinFactNeighborY="-200000">
        <dgm:presLayoutVars>
          <dgm:chPref val="3"/>
        </dgm:presLayoutVars>
      </dgm:prSet>
      <dgm:spPr/>
    </dgm:pt>
    <dgm:pt modelId="{D76652C8-B7C7-448D-A722-617C4083A2A2}" type="pres">
      <dgm:prSet presAssocID="{1908E0E5-BFEF-4F00-BECD-C55CB374874C}" presName="hierChild2" presStyleCnt="0"/>
      <dgm:spPr/>
    </dgm:pt>
    <dgm:pt modelId="{0285D688-24B1-4E1E-8909-6DDF87DCF4B4}" type="pres">
      <dgm:prSet presAssocID="{370DE483-0445-48B1-A1D5-5AA655A1690F}" presName="Name10" presStyleLbl="parChTrans1D2" presStyleIdx="0" presStyleCnt="9"/>
      <dgm:spPr/>
    </dgm:pt>
    <dgm:pt modelId="{86A918FC-CDF1-4FFB-A327-19BC6F9870BE}" type="pres">
      <dgm:prSet presAssocID="{5BB65C41-E8EB-4A55-B98F-2609C52E5EC9}" presName="hierRoot2" presStyleCnt="0"/>
      <dgm:spPr/>
    </dgm:pt>
    <dgm:pt modelId="{A631B816-7583-4A46-84BD-F56966CE5911}" type="pres">
      <dgm:prSet presAssocID="{5BB65C41-E8EB-4A55-B98F-2609C52E5EC9}" presName="composite2" presStyleCnt="0"/>
      <dgm:spPr/>
    </dgm:pt>
    <dgm:pt modelId="{1D97ABC0-7DDE-4D32-A0D6-CB398A4D03C4}" type="pres">
      <dgm:prSet presAssocID="{5BB65C41-E8EB-4A55-B98F-2609C52E5EC9}" presName="background2" presStyleLbl="node2" presStyleIdx="0" presStyleCnt="9"/>
      <dgm:spPr/>
    </dgm:pt>
    <dgm:pt modelId="{79D9A648-E183-445E-A8E6-9AA1A7F7F2FA}" type="pres">
      <dgm:prSet presAssocID="{5BB65C41-E8EB-4A55-B98F-2609C52E5EC9}" presName="text2" presStyleLbl="fgAcc2" presStyleIdx="0" presStyleCnt="9" custLinFactX="200000" custLinFactY="-51329" custLinFactNeighborX="269496" custLinFactNeighborY="-100000">
        <dgm:presLayoutVars>
          <dgm:chPref val="3"/>
        </dgm:presLayoutVars>
      </dgm:prSet>
      <dgm:spPr/>
    </dgm:pt>
    <dgm:pt modelId="{3EA3E37E-C682-4C5D-B21F-FF816094EE98}" type="pres">
      <dgm:prSet presAssocID="{5BB65C41-E8EB-4A55-B98F-2609C52E5EC9}" presName="hierChild3" presStyleCnt="0"/>
      <dgm:spPr/>
    </dgm:pt>
    <dgm:pt modelId="{F006562E-8827-4813-A2E2-AEFE0EA49586}" type="pres">
      <dgm:prSet presAssocID="{855B25C0-1BDE-40EE-A164-9083A7DBD348}" presName="Name10" presStyleLbl="parChTrans1D2" presStyleIdx="1" presStyleCnt="9"/>
      <dgm:spPr/>
    </dgm:pt>
    <dgm:pt modelId="{D973648A-2964-43DC-B16E-B1BC107D4085}" type="pres">
      <dgm:prSet presAssocID="{1D307A10-C5C4-4DA4-B699-06C3E8AF8954}" presName="hierRoot2" presStyleCnt="0"/>
      <dgm:spPr/>
    </dgm:pt>
    <dgm:pt modelId="{3772A31F-F207-4797-A450-EF1D8DF93E0A}" type="pres">
      <dgm:prSet presAssocID="{1D307A10-C5C4-4DA4-B699-06C3E8AF8954}" presName="composite2" presStyleCnt="0"/>
      <dgm:spPr/>
    </dgm:pt>
    <dgm:pt modelId="{2311317C-041F-44A0-A802-EBF821BAAE97}" type="pres">
      <dgm:prSet presAssocID="{1D307A10-C5C4-4DA4-B699-06C3E8AF8954}" presName="background2" presStyleLbl="node2" presStyleIdx="1" presStyleCnt="9"/>
      <dgm:spPr/>
    </dgm:pt>
    <dgm:pt modelId="{ADABF262-106B-4066-BD75-6A13AED5AA60}" type="pres">
      <dgm:prSet presAssocID="{1D307A10-C5C4-4DA4-B699-06C3E8AF8954}" presName="text2" presStyleLbl="fgAcc2" presStyleIdx="1" presStyleCnt="9" custLinFactX="147274" custLinFactY="-116492" custLinFactNeighborX="200000" custLinFactNeighborY="-200000">
        <dgm:presLayoutVars>
          <dgm:chPref val="3"/>
        </dgm:presLayoutVars>
      </dgm:prSet>
      <dgm:spPr/>
    </dgm:pt>
    <dgm:pt modelId="{061CE62E-46BC-4A05-9EAD-CF23A70D524C}" type="pres">
      <dgm:prSet presAssocID="{1D307A10-C5C4-4DA4-B699-06C3E8AF8954}" presName="hierChild3" presStyleCnt="0"/>
      <dgm:spPr/>
    </dgm:pt>
    <dgm:pt modelId="{84C0CDF6-E77F-471A-A1D1-E810C005C154}" type="pres">
      <dgm:prSet presAssocID="{4877CCC2-5343-41E9-B70F-51B56E26FBD5}" presName="Name10" presStyleLbl="parChTrans1D2" presStyleIdx="2" presStyleCnt="9"/>
      <dgm:spPr/>
    </dgm:pt>
    <dgm:pt modelId="{2E76CD60-9233-43F0-ADB0-34E3BD5617C3}" type="pres">
      <dgm:prSet presAssocID="{F83289C0-A3B4-4CD4-8CBA-223B901839E4}" presName="hierRoot2" presStyleCnt="0"/>
      <dgm:spPr/>
    </dgm:pt>
    <dgm:pt modelId="{A6144820-0865-4430-9BA5-DEF2607BC1A8}" type="pres">
      <dgm:prSet presAssocID="{F83289C0-A3B4-4CD4-8CBA-223B901839E4}" presName="composite2" presStyleCnt="0"/>
      <dgm:spPr/>
    </dgm:pt>
    <dgm:pt modelId="{EE92BFC2-63C6-4995-91D2-91C6BCE88DF2}" type="pres">
      <dgm:prSet presAssocID="{F83289C0-A3B4-4CD4-8CBA-223B901839E4}" presName="background2" presStyleLbl="node2" presStyleIdx="2" presStyleCnt="9"/>
      <dgm:spPr/>
    </dgm:pt>
    <dgm:pt modelId="{123E0545-7EFA-4BEB-BA4C-5B7B2B0773CA}" type="pres">
      <dgm:prSet presAssocID="{F83289C0-A3B4-4CD4-8CBA-223B901839E4}" presName="text2" presStyleLbl="fgAcc2" presStyleIdx="2" presStyleCnt="9" custLinFactX="-84925" custLinFactNeighborX="-100000" custLinFactNeighborY="-1182">
        <dgm:presLayoutVars>
          <dgm:chPref val="3"/>
        </dgm:presLayoutVars>
      </dgm:prSet>
      <dgm:spPr/>
    </dgm:pt>
    <dgm:pt modelId="{27C0D1E5-24E6-41F1-984B-7918E06A9368}" type="pres">
      <dgm:prSet presAssocID="{F83289C0-A3B4-4CD4-8CBA-223B901839E4}" presName="hierChild3" presStyleCnt="0"/>
      <dgm:spPr/>
    </dgm:pt>
    <dgm:pt modelId="{A52AF576-A84B-4369-B6A0-127473484746}" type="pres">
      <dgm:prSet presAssocID="{E398B35F-2F13-4AE4-90B5-F038C3FA090B}" presName="Name10" presStyleLbl="parChTrans1D2" presStyleIdx="3" presStyleCnt="9"/>
      <dgm:spPr/>
    </dgm:pt>
    <dgm:pt modelId="{1345472C-FE41-4415-AE8D-B22EE7F86F07}" type="pres">
      <dgm:prSet presAssocID="{53B0BFFE-FA0C-4C52-864E-8FD8DCAEBB91}" presName="hierRoot2" presStyleCnt="0"/>
      <dgm:spPr/>
    </dgm:pt>
    <dgm:pt modelId="{FD48E5DA-AF55-4299-BC9A-FCC7F3960E0B}" type="pres">
      <dgm:prSet presAssocID="{53B0BFFE-FA0C-4C52-864E-8FD8DCAEBB91}" presName="composite2" presStyleCnt="0"/>
      <dgm:spPr/>
    </dgm:pt>
    <dgm:pt modelId="{3B7AE2A7-CBC0-43D1-BC5E-44A53B3C9771}" type="pres">
      <dgm:prSet presAssocID="{53B0BFFE-FA0C-4C52-864E-8FD8DCAEBB91}" presName="background2" presStyleLbl="node2" presStyleIdx="3" presStyleCnt="9"/>
      <dgm:spPr/>
    </dgm:pt>
    <dgm:pt modelId="{F42AE72D-F980-463D-BFCB-9872F8BA4AF4}" type="pres">
      <dgm:prSet presAssocID="{53B0BFFE-FA0C-4C52-864E-8FD8DCAEBB91}" presName="text2" presStyleLbl="fgAcc2" presStyleIdx="3" presStyleCnt="9" custLinFactX="-45064" custLinFactNeighborX="-100000" custLinFactNeighborY="-1182">
        <dgm:presLayoutVars>
          <dgm:chPref val="3"/>
        </dgm:presLayoutVars>
      </dgm:prSet>
      <dgm:spPr/>
    </dgm:pt>
    <dgm:pt modelId="{E53B5B18-7A27-43BF-979D-41EE8B72B304}" type="pres">
      <dgm:prSet presAssocID="{53B0BFFE-FA0C-4C52-864E-8FD8DCAEBB91}" presName="hierChild3" presStyleCnt="0"/>
      <dgm:spPr/>
    </dgm:pt>
    <dgm:pt modelId="{39A6A0C4-616D-4C9D-9458-25AC7CED7C54}" type="pres">
      <dgm:prSet presAssocID="{0776791C-DDC7-4E63-B234-97695B1161D7}" presName="Name10" presStyleLbl="parChTrans1D2" presStyleIdx="4" presStyleCnt="9"/>
      <dgm:spPr/>
    </dgm:pt>
    <dgm:pt modelId="{34681239-8DA1-43EA-A7BD-EEC94E2F9AE4}" type="pres">
      <dgm:prSet presAssocID="{7477A948-B9EC-4A27-88E0-5DEF37742155}" presName="hierRoot2" presStyleCnt="0"/>
      <dgm:spPr/>
    </dgm:pt>
    <dgm:pt modelId="{859A2E60-1CA3-4CFA-BEBC-6D6FBF4ABA31}" type="pres">
      <dgm:prSet presAssocID="{7477A948-B9EC-4A27-88E0-5DEF37742155}" presName="composite2" presStyleCnt="0"/>
      <dgm:spPr/>
    </dgm:pt>
    <dgm:pt modelId="{70996D70-ADCE-49D0-9B5B-5B90C6EABB3E}" type="pres">
      <dgm:prSet presAssocID="{7477A948-B9EC-4A27-88E0-5DEF37742155}" presName="background2" presStyleLbl="node2" presStyleIdx="4" presStyleCnt="9"/>
      <dgm:spPr/>
    </dgm:pt>
    <dgm:pt modelId="{A5DEEB27-E54D-472D-80AA-91200EA4DB84}" type="pres">
      <dgm:prSet presAssocID="{7477A948-B9EC-4A27-88E0-5DEF37742155}" presName="text2" presStyleLbl="fgAcc2" presStyleIdx="4" presStyleCnt="9" custLinFactX="-5202" custLinFactNeighborX="-100000" custLinFactNeighborY="-1182">
        <dgm:presLayoutVars>
          <dgm:chPref val="3"/>
        </dgm:presLayoutVars>
      </dgm:prSet>
      <dgm:spPr/>
    </dgm:pt>
    <dgm:pt modelId="{CE2D055F-D1CD-40BC-A455-E74203F7B8CA}" type="pres">
      <dgm:prSet presAssocID="{7477A948-B9EC-4A27-88E0-5DEF37742155}" presName="hierChild3" presStyleCnt="0"/>
      <dgm:spPr/>
    </dgm:pt>
    <dgm:pt modelId="{2F322514-F1E3-42A6-B493-FD6B2AE0C180}" type="pres">
      <dgm:prSet presAssocID="{2E6B57FE-26D4-442A-A2E8-3BBF7D5854F0}" presName="Name10" presStyleLbl="parChTrans1D2" presStyleIdx="5" presStyleCnt="9"/>
      <dgm:spPr/>
    </dgm:pt>
    <dgm:pt modelId="{10A267C0-6815-4F5F-A863-63FCB6E6F204}" type="pres">
      <dgm:prSet presAssocID="{22DC1876-7728-4DE2-B325-5284B6E3A509}" presName="hierRoot2" presStyleCnt="0"/>
      <dgm:spPr/>
    </dgm:pt>
    <dgm:pt modelId="{B723FCB2-C605-4D27-8386-1419AD364528}" type="pres">
      <dgm:prSet presAssocID="{22DC1876-7728-4DE2-B325-5284B6E3A509}" presName="composite2" presStyleCnt="0"/>
      <dgm:spPr/>
    </dgm:pt>
    <dgm:pt modelId="{AD415975-AA7A-4E20-9DB0-1EBAE50DD2B9}" type="pres">
      <dgm:prSet presAssocID="{22DC1876-7728-4DE2-B325-5284B6E3A509}" presName="background2" presStyleLbl="node2" presStyleIdx="5" presStyleCnt="9"/>
      <dgm:spPr/>
    </dgm:pt>
    <dgm:pt modelId="{F59057CF-1FBC-4843-8653-B08928D0C2BB}" type="pres">
      <dgm:prSet presAssocID="{22DC1876-7728-4DE2-B325-5284B6E3A509}" presName="text2" presStyleLbl="fgAcc2" presStyleIdx="5" presStyleCnt="9" custLinFactNeighborX="-74874" custLinFactNeighborY="-1182">
        <dgm:presLayoutVars>
          <dgm:chPref val="3"/>
        </dgm:presLayoutVars>
      </dgm:prSet>
      <dgm:spPr/>
    </dgm:pt>
    <dgm:pt modelId="{41031625-AB6D-4CF6-A25D-86523776237B}" type="pres">
      <dgm:prSet presAssocID="{22DC1876-7728-4DE2-B325-5284B6E3A509}" presName="hierChild3" presStyleCnt="0"/>
      <dgm:spPr/>
    </dgm:pt>
    <dgm:pt modelId="{49E57E26-A87A-4731-A0B5-01FAD18A9F45}" type="pres">
      <dgm:prSet presAssocID="{4CD2AE99-5E22-4ABD-BEAD-084A0A48EFF2}" presName="Name10" presStyleLbl="parChTrans1D2" presStyleIdx="6" presStyleCnt="9"/>
      <dgm:spPr/>
    </dgm:pt>
    <dgm:pt modelId="{D75AD2E6-38D2-41BA-BCE6-017BCB5DE503}" type="pres">
      <dgm:prSet presAssocID="{1EF76DD9-7C6C-40BA-B7B3-3B43D6828075}" presName="hierRoot2" presStyleCnt="0"/>
      <dgm:spPr/>
    </dgm:pt>
    <dgm:pt modelId="{BA00114B-4D28-4F4B-9A45-103B8217ACB4}" type="pres">
      <dgm:prSet presAssocID="{1EF76DD9-7C6C-40BA-B7B3-3B43D6828075}" presName="composite2" presStyleCnt="0"/>
      <dgm:spPr/>
    </dgm:pt>
    <dgm:pt modelId="{16C09D58-DB9D-4E74-8232-3A1015F734AD}" type="pres">
      <dgm:prSet presAssocID="{1EF76DD9-7C6C-40BA-B7B3-3B43D6828075}" presName="background2" presStyleLbl="node2" presStyleIdx="6" presStyleCnt="9"/>
      <dgm:spPr/>
    </dgm:pt>
    <dgm:pt modelId="{C42D28B9-B8B8-4336-8E46-2869EE624701}" type="pres">
      <dgm:prSet presAssocID="{1EF76DD9-7C6C-40BA-B7B3-3B43D6828075}" presName="text2" presStyleLbl="fgAcc2" presStyleIdx="6" presStyleCnt="9" custLinFactNeighborX="-42970" custLinFactNeighborY="426">
        <dgm:presLayoutVars>
          <dgm:chPref val="3"/>
        </dgm:presLayoutVars>
      </dgm:prSet>
      <dgm:spPr/>
    </dgm:pt>
    <dgm:pt modelId="{E01E42F2-9B1A-4F3E-8597-971567F72714}" type="pres">
      <dgm:prSet presAssocID="{1EF76DD9-7C6C-40BA-B7B3-3B43D6828075}" presName="hierChild3" presStyleCnt="0"/>
      <dgm:spPr/>
    </dgm:pt>
    <dgm:pt modelId="{FCD3B240-2886-47A1-A04F-5B5037BF6177}" type="pres">
      <dgm:prSet presAssocID="{1315D8F6-C1C5-4B4E-BC2F-91D497FC62C0}" presName="Name10" presStyleLbl="parChTrans1D2" presStyleIdx="7" presStyleCnt="9"/>
      <dgm:spPr/>
    </dgm:pt>
    <dgm:pt modelId="{3AC1C8FB-DA97-4137-B507-81EC9C98A619}" type="pres">
      <dgm:prSet presAssocID="{B9DC0E42-25CC-4143-A6A1-73BAC47F1565}" presName="hierRoot2" presStyleCnt="0"/>
      <dgm:spPr/>
    </dgm:pt>
    <dgm:pt modelId="{5335FCF5-68B9-40B9-9DA0-F38B5F2D5375}" type="pres">
      <dgm:prSet presAssocID="{B9DC0E42-25CC-4143-A6A1-73BAC47F1565}" presName="composite2" presStyleCnt="0"/>
      <dgm:spPr/>
    </dgm:pt>
    <dgm:pt modelId="{E7B9AD0A-B679-4FC0-B5B0-2EAE67BCA3A9}" type="pres">
      <dgm:prSet presAssocID="{B9DC0E42-25CC-4143-A6A1-73BAC47F1565}" presName="background2" presStyleLbl="node2" presStyleIdx="7" presStyleCnt="9"/>
      <dgm:spPr/>
    </dgm:pt>
    <dgm:pt modelId="{C6B10EE8-D89F-435B-AAAD-DF9C778EDA6B}" type="pres">
      <dgm:prSet presAssocID="{B9DC0E42-25CC-4143-A6A1-73BAC47F1565}" presName="text2" presStyleLbl="fgAcc2" presStyleIdx="7" presStyleCnt="9" custLinFactNeighborX="-33288" custLinFactNeighborY="-1182">
        <dgm:presLayoutVars>
          <dgm:chPref val="3"/>
        </dgm:presLayoutVars>
      </dgm:prSet>
      <dgm:spPr/>
    </dgm:pt>
    <dgm:pt modelId="{31BBDFA8-E2AF-4100-94E6-A84D9FA9FDFF}" type="pres">
      <dgm:prSet presAssocID="{B9DC0E42-25CC-4143-A6A1-73BAC47F1565}" presName="hierChild3" presStyleCnt="0"/>
      <dgm:spPr/>
    </dgm:pt>
    <dgm:pt modelId="{33300014-DB8A-46B5-8131-78F45642755F}" type="pres">
      <dgm:prSet presAssocID="{25015704-E6F6-45FB-961E-1AAEFCFDD4F6}" presName="Name10" presStyleLbl="parChTrans1D2" presStyleIdx="8" presStyleCnt="9"/>
      <dgm:spPr/>
    </dgm:pt>
    <dgm:pt modelId="{A461E6AA-C77F-46CC-81EA-DD397AE4E265}" type="pres">
      <dgm:prSet presAssocID="{109449D9-C79D-4476-8CC3-A9C497AB1C1F}" presName="hierRoot2" presStyleCnt="0"/>
      <dgm:spPr/>
    </dgm:pt>
    <dgm:pt modelId="{C7CB3F39-EFBE-4EFC-B742-C04F205C8835}" type="pres">
      <dgm:prSet presAssocID="{109449D9-C79D-4476-8CC3-A9C497AB1C1F}" presName="composite2" presStyleCnt="0"/>
      <dgm:spPr/>
    </dgm:pt>
    <dgm:pt modelId="{0BDAE520-3116-4C0B-8820-5037CF6D0E04}" type="pres">
      <dgm:prSet presAssocID="{109449D9-C79D-4476-8CC3-A9C497AB1C1F}" presName="background2" presStyleLbl="node2" presStyleIdx="8" presStyleCnt="9"/>
      <dgm:spPr/>
    </dgm:pt>
    <dgm:pt modelId="{5EAF7CF6-F85B-416C-A03B-DB50EB0A23C2}" type="pres">
      <dgm:prSet presAssocID="{109449D9-C79D-4476-8CC3-A9C497AB1C1F}" presName="text2" presStyleLbl="fgAcc2" presStyleIdx="8" presStyleCnt="9">
        <dgm:presLayoutVars>
          <dgm:chPref val="3"/>
        </dgm:presLayoutVars>
      </dgm:prSet>
      <dgm:spPr/>
    </dgm:pt>
    <dgm:pt modelId="{7864961C-045A-4D0B-BAE5-4901AD4708EE}" type="pres">
      <dgm:prSet presAssocID="{109449D9-C79D-4476-8CC3-A9C497AB1C1F}" presName="hierChild3" presStyleCnt="0"/>
      <dgm:spPr/>
    </dgm:pt>
  </dgm:ptLst>
  <dgm:cxnLst>
    <dgm:cxn modelId="{5C908D01-FD5E-435B-B307-BE1719A4AE2C}" type="presOf" srcId="{4CD2AE99-5E22-4ABD-BEAD-084A0A48EFF2}" destId="{49E57E26-A87A-4731-A0B5-01FAD18A9F45}" srcOrd="0" destOrd="0" presId="urn:microsoft.com/office/officeart/2005/8/layout/hierarchy1"/>
    <dgm:cxn modelId="{7FE0EC05-5F3B-464E-AAC3-9B4FF8E7FAF9}" type="presOf" srcId="{855B25C0-1BDE-40EE-A164-9083A7DBD348}" destId="{F006562E-8827-4813-A2E2-AEFE0EA49586}" srcOrd="0" destOrd="0" presId="urn:microsoft.com/office/officeart/2005/8/layout/hierarchy1"/>
    <dgm:cxn modelId="{4DC41D0A-4A82-4268-B5E6-29DBE431DBAB}" srcId="{1908E0E5-BFEF-4F00-BECD-C55CB374874C}" destId="{7477A948-B9EC-4A27-88E0-5DEF37742155}" srcOrd="4" destOrd="0" parTransId="{0776791C-DDC7-4E63-B234-97695B1161D7}" sibTransId="{EF4E27D8-9348-46A9-8814-D3A5452C0AD2}"/>
    <dgm:cxn modelId="{907F9910-FC0F-4065-90A2-3E6CBA9F105F}" type="presOf" srcId="{E398B35F-2F13-4AE4-90B5-F038C3FA090B}" destId="{A52AF576-A84B-4369-B6A0-127473484746}" srcOrd="0" destOrd="0" presId="urn:microsoft.com/office/officeart/2005/8/layout/hierarchy1"/>
    <dgm:cxn modelId="{3FAE921B-7B77-47F1-BA19-1BD2F5ACB96E}" type="presOf" srcId="{1D307A10-C5C4-4DA4-B699-06C3E8AF8954}" destId="{ADABF262-106B-4066-BD75-6A13AED5AA60}" srcOrd="0" destOrd="0" presId="urn:microsoft.com/office/officeart/2005/8/layout/hierarchy1"/>
    <dgm:cxn modelId="{61E66924-F8AA-4E03-A674-66C33D558A8A}" srcId="{1908E0E5-BFEF-4F00-BECD-C55CB374874C}" destId="{1EF76DD9-7C6C-40BA-B7B3-3B43D6828075}" srcOrd="6" destOrd="0" parTransId="{4CD2AE99-5E22-4ABD-BEAD-084A0A48EFF2}" sibTransId="{472E59B7-F640-4B3A-898E-08F52E0B12F7}"/>
    <dgm:cxn modelId="{F214EC25-14F3-4048-958A-09D0DE759158}" type="presOf" srcId="{22DC1876-7728-4DE2-B325-5284B6E3A509}" destId="{F59057CF-1FBC-4843-8653-B08928D0C2BB}" srcOrd="0" destOrd="0" presId="urn:microsoft.com/office/officeart/2005/8/layout/hierarchy1"/>
    <dgm:cxn modelId="{890E5F3B-91A5-473E-BD6D-A8E5825F9418}" type="presOf" srcId="{1EF76DD9-7C6C-40BA-B7B3-3B43D6828075}" destId="{C42D28B9-B8B8-4336-8E46-2869EE624701}" srcOrd="0" destOrd="0" presId="urn:microsoft.com/office/officeart/2005/8/layout/hierarchy1"/>
    <dgm:cxn modelId="{CCC4F53C-DF46-43E4-8CE1-28E30A7B1A02}" type="presOf" srcId="{4877CCC2-5343-41E9-B70F-51B56E26FBD5}" destId="{84C0CDF6-E77F-471A-A1D1-E810C005C154}" srcOrd="0" destOrd="0" presId="urn:microsoft.com/office/officeart/2005/8/layout/hierarchy1"/>
    <dgm:cxn modelId="{5FA78F6A-B1FE-4729-B389-5D6BABB25EA8}" type="presOf" srcId="{1315D8F6-C1C5-4B4E-BC2F-91D497FC62C0}" destId="{FCD3B240-2886-47A1-A04F-5B5037BF6177}" srcOrd="0" destOrd="0" presId="urn:microsoft.com/office/officeart/2005/8/layout/hierarchy1"/>
    <dgm:cxn modelId="{22A8D76B-6734-4286-9422-EDC6D3CE00F9}" type="presOf" srcId="{25015704-E6F6-45FB-961E-1AAEFCFDD4F6}" destId="{33300014-DB8A-46B5-8131-78F45642755F}" srcOrd="0" destOrd="0" presId="urn:microsoft.com/office/officeart/2005/8/layout/hierarchy1"/>
    <dgm:cxn modelId="{9969A751-D06A-4DDB-AD52-6AEC3537A71F}" srcId="{1908E0E5-BFEF-4F00-BECD-C55CB374874C}" destId="{5BB65C41-E8EB-4A55-B98F-2609C52E5EC9}" srcOrd="0" destOrd="0" parTransId="{370DE483-0445-48B1-A1D5-5AA655A1690F}" sibTransId="{3DA77332-B40D-4DED-8DC4-6692E23F10F3}"/>
    <dgm:cxn modelId="{C51F6174-0E2C-40F5-8521-EF17996E4B81}" type="presOf" srcId="{B9DC0E42-25CC-4143-A6A1-73BAC47F1565}" destId="{C6B10EE8-D89F-435B-AAAD-DF9C778EDA6B}" srcOrd="0" destOrd="0" presId="urn:microsoft.com/office/officeart/2005/8/layout/hierarchy1"/>
    <dgm:cxn modelId="{F632B27F-1528-4471-8FDB-39B24299A71C}" srcId="{1908E0E5-BFEF-4F00-BECD-C55CB374874C}" destId="{B9DC0E42-25CC-4143-A6A1-73BAC47F1565}" srcOrd="7" destOrd="0" parTransId="{1315D8F6-C1C5-4B4E-BC2F-91D497FC62C0}" sibTransId="{E1A361B0-BAB5-430C-8048-CF265EB5485A}"/>
    <dgm:cxn modelId="{546C6F85-5CC3-427A-803C-148FEEA4FACC}" srcId="{1908E0E5-BFEF-4F00-BECD-C55CB374874C}" destId="{22DC1876-7728-4DE2-B325-5284B6E3A509}" srcOrd="5" destOrd="0" parTransId="{2E6B57FE-26D4-442A-A2E8-3BBF7D5854F0}" sibTransId="{C5EF7E04-D1D8-4991-9087-13A71FE15185}"/>
    <dgm:cxn modelId="{5A632997-22AA-4534-95AB-B065F8B4A61D}" type="presOf" srcId="{0776791C-DDC7-4E63-B234-97695B1161D7}" destId="{39A6A0C4-616D-4C9D-9458-25AC7CED7C54}" srcOrd="0" destOrd="0" presId="urn:microsoft.com/office/officeart/2005/8/layout/hierarchy1"/>
    <dgm:cxn modelId="{396A2E9C-C63A-4689-A4CA-CA9FB6C4ED16}" srcId="{1908E0E5-BFEF-4F00-BECD-C55CB374874C}" destId="{109449D9-C79D-4476-8CC3-A9C497AB1C1F}" srcOrd="8" destOrd="0" parTransId="{25015704-E6F6-45FB-961E-1AAEFCFDD4F6}" sibTransId="{3CF3BB9C-11E7-4CBD-B29E-C1F69DB77F13}"/>
    <dgm:cxn modelId="{C052A5A6-EE4C-4106-9E79-7BE85756D5F8}" type="presOf" srcId="{370DE483-0445-48B1-A1D5-5AA655A1690F}" destId="{0285D688-24B1-4E1E-8909-6DDF87DCF4B4}" srcOrd="0" destOrd="0" presId="urn:microsoft.com/office/officeart/2005/8/layout/hierarchy1"/>
    <dgm:cxn modelId="{1D81D2AD-1B91-4974-AF6A-A3878A1F86FF}" type="presOf" srcId="{53B0BFFE-FA0C-4C52-864E-8FD8DCAEBB91}" destId="{F42AE72D-F980-463D-BFCB-9872F8BA4AF4}" srcOrd="0" destOrd="0" presId="urn:microsoft.com/office/officeart/2005/8/layout/hierarchy1"/>
    <dgm:cxn modelId="{70982FC4-4452-4059-94BD-F9A13E0F9D62}" type="presOf" srcId="{7477A948-B9EC-4A27-88E0-5DEF37742155}" destId="{A5DEEB27-E54D-472D-80AA-91200EA4DB84}" srcOrd="0" destOrd="0" presId="urn:microsoft.com/office/officeart/2005/8/layout/hierarchy1"/>
    <dgm:cxn modelId="{7DB192C8-287B-474A-9201-F747D3AA3C13}" type="presOf" srcId="{109449D9-C79D-4476-8CC3-A9C497AB1C1F}" destId="{5EAF7CF6-F85B-416C-A03B-DB50EB0A23C2}" srcOrd="0" destOrd="0" presId="urn:microsoft.com/office/officeart/2005/8/layout/hierarchy1"/>
    <dgm:cxn modelId="{AF55C5D2-4846-41A3-9A95-58C1819DE55F}" srcId="{CE8B70C5-721B-4AB8-A786-306932731B0D}" destId="{1908E0E5-BFEF-4F00-BECD-C55CB374874C}" srcOrd="0" destOrd="0" parTransId="{8A395434-80F3-40DA-A1BC-2F096A37C709}" sibTransId="{15CC77F3-2EAC-481D-8AF4-7D1EE765F3CA}"/>
    <dgm:cxn modelId="{40C9FED2-CD10-4F64-9B62-17B5E695C72B}" srcId="{1908E0E5-BFEF-4F00-BECD-C55CB374874C}" destId="{F83289C0-A3B4-4CD4-8CBA-223B901839E4}" srcOrd="2" destOrd="0" parTransId="{4877CCC2-5343-41E9-B70F-51B56E26FBD5}" sibTransId="{17FED144-C5B7-409C-B186-9B120A8AD9A9}"/>
    <dgm:cxn modelId="{54DAE5D5-D10E-4844-90FF-6F93168B4DA0}" type="presOf" srcId="{1908E0E5-BFEF-4F00-BECD-C55CB374874C}" destId="{63D963F4-A8BB-4EDC-A341-7C44EC1D0531}" srcOrd="0" destOrd="0" presId="urn:microsoft.com/office/officeart/2005/8/layout/hierarchy1"/>
    <dgm:cxn modelId="{8073A9D9-DD0F-46BE-BBBE-9AB117C213B9}" type="presOf" srcId="{5BB65C41-E8EB-4A55-B98F-2609C52E5EC9}" destId="{79D9A648-E183-445E-A8E6-9AA1A7F7F2FA}" srcOrd="0" destOrd="0" presId="urn:microsoft.com/office/officeart/2005/8/layout/hierarchy1"/>
    <dgm:cxn modelId="{962A35DB-D103-4DCD-B63B-9D969B99BCC2}" srcId="{1908E0E5-BFEF-4F00-BECD-C55CB374874C}" destId="{53B0BFFE-FA0C-4C52-864E-8FD8DCAEBB91}" srcOrd="3" destOrd="0" parTransId="{E398B35F-2F13-4AE4-90B5-F038C3FA090B}" sibTransId="{6FFA5B9F-6095-4EC0-817F-5A6D0281B81B}"/>
    <dgm:cxn modelId="{CB8A77DF-643C-4D07-8201-65331E547267}" type="presOf" srcId="{2E6B57FE-26D4-442A-A2E8-3BBF7D5854F0}" destId="{2F322514-F1E3-42A6-B493-FD6B2AE0C180}" srcOrd="0" destOrd="0" presId="urn:microsoft.com/office/officeart/2005/8/layout/hierarchy1"/>
    <dgm:cxn modelId="{DAF516EA-88A0-4022-B259-D808B460F7BA}" type="presOf" srcId="{CE8B70C5-721B-4AB8-A786-306932731B0D}" destId="{81D552E7-B9F7-40A1-BE10-54648E39669D}" srcOrd="0" destOrd="0" presId="urn:microsoft.com/office/officeart/2005/8/layout/hierarchy1"/>
    <dgm:cxn modelId="{7AA1EFF0-3972-4F29-A319-ABB1E3A6EFDB}" srcId="{1908E0E5-BFEF-4F00-BECD-C55CB374874C}" destId="{1D307A10-C5C4-4DA4-B699-06C3E8AF8954}" srcOrd="1" destOrd="0" parTransId="{855B25C0-1BDE-40EE-A164-9083A7DBD348}" sibTransId="{6D3FD5C2-AD15-47D2-A690-C25F0DE7FAAB}"/>
    <dgm:cxn modelId="{97673BF2-6748-40E1-B178-08F085A482F5}" type="presOf" srcId="{F83289C0-A3B4-4CD4-8CBA-223B901839E4}" destId="{123E0545-7EFA-4BEB-BA4C-5B7B2B0773CA}" srcOrd="0" destOrd="0" presId="urn:microsoft.com/office/officeart/2005/8/layout/hierarchy1"/>
    <dgm:cxn modelId="{05079B05-E011-491C-9764-BEF57524E271}" type="presParOf" srcId="{81D552E7-B9F7-40A1-BE10-54648E39669D}" destId="{1CBB8B3B-EF96-459A-B3B6-1E4EAA2CB52B}" srcOrd="0" destOrd="0" presId="urn:microsoft.com/office/officeart/2005/8/layout/hierarchy1"/>
    <dgm:cxn modelId="{A7F46B97-4CB9-4E48-81BD-A58B6FAFB954}" type="presParOf" srcId="{1CBB8B3B-EF96-459A-B3B6-1E4EAA2CB52B}" destId="{FB3150C0-2746-4056-AEE0-5A1CA62D0333}" srcOrd="0" destOrd="0" presId="urn:microsoft.com/office/officeart/2005/8/layout/hierarchy1"/>
    <dgm:cxn modelId="{975AEB23-F3E0-4057-A013-9E7499A4D50D}" type="presParOf" srcId="{FB3150C0-2746-4056-AEE0-5A1CA62D0333}" destId="{B6C0442E-405E-4CFA-B137-B4E6B89B163B}" srcOrd="0" destOrd="0" presId="urn:microsoft.com/office/officeart/2005/8/layout/hierarchy1"/>
    <dgm:cxn modelId="{FA90F46E-3F07-44E0-A7F2-AA3CDA53F679}" type="presParOf" srcId="{FB3150C0-2746-4056-AEE0-5A1CA62D0333}" destId="{63D963F4-A8BB-4EDC-A341-7C44EC1D0531}" srcOrd="1" destOrd="0" presId="urn:microsoft.com/office/officeart/2005/8/layout/hierarchy1"/>
    <dgm:cxn modelId="{FF9F1676-DDA6-4C13-B982-9DC6F87FB734}" type="presParOf" srcId="{1CBB8B3B-EF96-459A-B3B6-1E4EAA2CB52B}" destId="{D76652C8-B7C7-448D-A722-617C4083A2A2}" srcOrd="1" destOrd="0" presId="urn:microsoft.com/office/officeart/2005/8/layout/hierarchy1"/>
    <dgm:cxn modelId="{E2880F88-60BE-45D3-9316-E24CFE1E2615}" type="presParOf" srcId="{D76652C8-B7C7-448D-A722-617C4083A2A2}" destId="{0285D688-24B1-4E1E-8909-6DDF87DCF4B4}" srcOrd="0" destOrd="0" presId="urn:microsoft.com/office/officeart/2005/8/layout/hierarchy1"/>
    <dgm:cxn modelId="{5CAF8414-DF6C-4A8C-A37A-F028B4AFDE97}" type="presParOf" srcId="{D76652C8-B7C7-448D-A722-617C4083A2A2}" destId="{86A918FC-CDF1-4FFB-A327-19BC6F9870BE}" srcOrd="1" destOrd="0" presId="urn:microsoft.com/office/officeart/2005/8/layout/hierarchy1"/>
    <dgm:cxn modelId="{7CB51193-C3AA-4A19-91DE-98A674837D3D}" type="presParOf" srcId="{86A918FC-CDF1-4FFB-A327-19BC6F9870BE}" destId="{A631B816-7583-4A46-84BD-F56966CE5911}" srcOrd="0" destOrd="0" presId="urn:microsoft.com/office/officeart/2005/8/layout/hierarchy1"/>
    <dgm:cxn modelId="{C8975A5B-450B-474A-BF4B-2E1A3716D28E}" type="presParOf" srcId="{A631B816-7583-4A46-84BD-F56966CE5911}" destId="{1D97ABC0-7DDE-4D32-A0D6-CB398A4D03C4}" srcOrd="0" destOrd="0" presId="urn:microsoft.com/office/officeart/2005/8/layout/hierarchy1"/>
    <dgm:cxn modelId="{F6E5C5A4-2969-44ED-8F25-277876F89BF4}" type="presParOf" srcId="{A631B816-7583-4A46-84BD-F56966CE5911}" destId="{79D9A648-E183-445E-A8E6-9AA1A7F7F2FA}" srcOrd="1" destOrd="0" presId="urn:microsoft.com/office/officeart/2005/8/layout/hierarchy1"/>
    <dgm:cxn modelId="{BA5DF459-8FA0-41A5-AFBA-6BDA95D9642D}" type="presParOf" srcId="{86A918FC-CDF1-4FFB-A327-19BC6F9870BE}" destId="{3EA3E37E-C682-4C5D-B21F-FF816094EE98}" srcOrd="1" destOrd="0" presId="urn:microsoft.com/office/officeart/2005/8/layout/hierarchy1"/>
    <dgm:cxn modelId="{0E795431-7F1B-4198-9C37-9E541E5DD80A}" type="presParOf" srcId="{D76652C8-B7C7-448D-A722-617C4083A2A2}" destId="{F006562E-8827-4813-A2E2-AEFE0EA49586}" srcOrd="2" destOrd="0" presId="urn:microsoft.com/office/officeart/2005/8/layout/hierarchy1"/>
    <dgm:cxn modelId="{AAE0646D-2655-40B4-9200-5996201E5E6A}" type="presParOf" srcId="{D76652C8-B7C7-448D-A722-617C4083A2A2}" destId="{D973648A-2964-43DC-B16E-B1BC107D4085}" srcOrd="3" destOrd="0" presId="urn:microsoft.com/office/officeart/2005/8/layout/hierarchy1"/>
    <dgm:cxn modelId="{4F826750-063E-4CB1-939B-C06B66818168}" type="presParOf" srcId="{D973648A-2964-43DC-B16E-B1BC107D4085}" destId="{3772A31F-F207-4797-A450-EF1D8DF93E0A}" srcOrd="0" destOrd="0" presId="urn:microsoft.com/office/officeart/2005/8/layout/hierarchy1"/>
    <dgm:cxn modelId="{8F0BFE6B-5BF7-4DF0-91C6-CB78367B5FBB}" type="presParOf" srcId="{3772A31F-F207-4797-A450-EF1D8DF93E0A}" destId="{2311317C-041F-44A0-A802-EBF821BAAE97}" srcOrd="0" destOrd="0" presId="urn:microsoft.com/office/officeart/2005/8/layout/hierarchy1"/>
    <dgm:cxn modelId="{89E82B80-B553-4A94-8DA6-38D807915A7B}" type="presParOf" srcId="{3772A31F-F207-4797-A450-EF1D8DF93E0A}" destId="{ADABF262-106B-4066-BD75-6A13AED5AA60}" srcOrd="1" destOrd="0" presId="urn:microsoft.com/office/officeart/2005/8/layout/hierarchy1"/>
    <dgm:cxn modelId="{B05B1F2B-AEED-4AF1-955A-BDAD5887963A}" type="presParOf" srcId="{D973648A-2964-43DC-B16E-B1BC107D4085}" destId="{061CE62E-46BC-4A05-9EAD-CF23A70D524C}" srcOrd="1" destOrd="0" presId="urn:microsoft.com/office/officeart/2005/8/layout/hierarchy1"/>
    <dgm:cxn modelId="{AD03065B-F907-4E83-B9AB-459E72F3598B}" type="presParOf" srcId="{D76652C8-B7C7-448D-A722-617C4083A2A2}" destId="{84C0CDF6-E77F-471A-A1D1-E810C005C154}" srcOrd="4" destOrd="0" presId="urn:microsoft.com/office/officeart/2005/8/layout/hierarchy1"/>
    <dgm:cxn modelId="{5B5BD4AB-ABAC-40F3-8F3E-856D54E434A2}" type="presParOf" srcId="{D76652C8-B7C7-448D-A722-617C4083A2A2}" destId="{2E76CD60-9233-43F0-ADB0-34E3BD5617C3}" srcOrd="5" destOrd="0" presId="urn:microsoft.com/office/officeart/2005/8/layout/hierarchy1"/>
    <dgm:cxn modelId="{745A0102-A367-4EDC-A20D-80CAF556B925}" type="presParOf" srcId="{2E76CD60-9233-43F0-ADB0-34E3BD5617C3}" destId="{A6144820-0865-4430-9BA5-DEF2607BC1A8}" srcOrd="0" destOrd="0" presId="urn:microsoft.com/office/officeart/2005/8/layout/hierarchy1"/>
    <dgm:cxn modelId="{E549745A-EAE1-406C-ABCF-82469F868228}" type="presParOf" srcId="{A6144820-0865-4430-9BA5-DEF2607BC1A8}" destId="{EE92BFC2-63C6-4995-91D2-91C6BCE88DF2}" srcOrd="0" destOrd="0" presId="urn:microsoft.com/office/officeart/2005/8/layout/hierarchy1"/>
    <dgm:cxn modelId="{B9DD17A2-794D-4891-B922-D510F995A11D}" type="presParOf" srcId="{A6144820-0865-4430-9BA5-DEF2607BC1A8}" destId="{123E0545-7EFA-4BEB-BA4C-5B7B2B0773CA}" srcOrd="1" destOrd="0" presId="urn:microsoft.com/office/officeart/2005/8/layout/hierarchy1"/>
    <dgm:cxn modelId="{1612E0D7-1ED8-40B6-837F-BC1D7A06E99B}" type="presParOf" srcId="{2E76CD60-9233-43F0-ADB0-34E3BD5617C3}" destId="{27C0D1E5-24E6-41F1-984B-7918E06A9368}" srcOrd="1" destOrd="0" presId="urn:microsoft.com/office/officeart/2005/8/layout/hierarchy1"/>
    <dgm:cxn modelId="{B2FCC00C-4941-4116-87EF-BF9D7E0A1366}" type="presParOf" srcId="{D76652C8-B7C7-448D-A722-617C4083A2A2}" destId="{A52AF576-A84B-4369-B6A0-127473484746}" srcOrd="6" destOrd="0" presId="urn:microsoft.com/office/officeart/2005/8/layout/hierarchy1"/>
    <dgm:cxn modelId="{19599B45-8A56-4CE7-B79D-D3C1258E1CFF}" type="presParOf" srcId="{D76652C8-B7C7-448D-A722-617C4083A2A2}" destId="{1345472C-FE41-4415-AE8D-B22EE7F86F07}" srcOrd="7" destOrd="0" presId="urn:microsoft.com/office/officeart/2005/8/layout/hierarchy1"/>
    <dgm:cxn modelId="{D12C65E7-5081-48FD-BB1F-A8221E36C0A6}" type="presParOf" srcId="{1345472C-FE41-4415-AE8D-B22EE7F86F07}" destId="{FD48E5DA-AF55-4299-BC9A-FCC7F3960E0B}" srcOrd="0" destOrd="0" presId="urn:microsoft.com/office/officeart/2005/8/layout/hierarchy1"/>
    <dgm:cxn modelId="{0B6F9D25-7C51-45A8-BA2B-507D04BC84B9}" type="presParOf" srcId="{FD48E5DA-AF55-4299-BC9A-FCC7F3960E0B}" destId="{3B7AE2A7-CBC0-43D1-BC5E-44A53B3C9771}" srcOrd="0" destOrd="0" presId="urn:microsoft.com/office/officeart/2005/8/layout/hierarchy1"/>
    <dgm:cxn modelId="{4A7E3AD1-0BC4-4178-8DAD-F4442A4A8DB5}" type="presParOf" srcId="{FD48E5DA-AF55-4299-BC9A-FCC7F3960E0B}" destId="{F42AE72D-F980-463D-BFCB-9872F8BA4AF4}" srcOrd="1" destOrd="0" presId="urn:microsoft.com/office/officeart/2005/8/layout/hierarchy1"/>
    <dgm:cxn modelId="{06FB4C9E-35C4-45AB-88A9-0F37DE70B03C}" type="presParOf" srcId="{1345472C-FE41-4415-AE8D-B22EE7F86F07}" destId="{E53B5B18-7A27-43BF-979D-41EE8B72B304}" srcOrd="1" destOrd="0" presId="urn:microsoft.com/office/officeart/2005/8/layout/hierarchy1"/>
    <dgm:cxn modelId="{C61F9F39-6A74-4FEF-8491-514C2DEB9581}" type="presParOf" srcId="{D76652C8-B7C7-448D-A722-617C4083A2A2}" destId="{39A6A0C4-616D-4C9D-9458-25AC7CED7C54}" srcOrd="8" destOrd="0" presId="urn:microsoft.com/office/officeart/2005/8/layout/hierarchy1"/>
    <dgm:cxn modelId="{67521AF3-AE65-435F-9A41-EDDEAF932750}" type="presParOf" srcId="{D76652C8-B7C7-448D-A722-617C4083A2A2}" destId="{34681239-8DA1-43EA-A7BD-EEC94E2F9AE4}" srcOrd="9" destOrd="0" presId="urn:microsoft.com/office/officeart/2005/8/layout/hierarchy1"/>
    <dgm:cxn modelId="{2573401C-4005-47CB-B1A7-D9C755D17C7B}" type="presParOf" srcId="{34681239-8DA1-43EA-A7BD-EEC94E2F9AE4}" destId="{859A2E60-1CA3-4CFA-BEBC-6D6FBF4ABA31}" srcOrd="0" destOrd="0" presId="urn:microsoft.com/office/officeart/2005/8/layout/hierarchy1"/>
    <dgm:cxn modelId="{569E46B4-3723-42A1-8882-90CF1223641E}" type="presParOf" srcId="{859A2E60-1CA3-4CFA-BEBC-6D6FBF4ABA31}" destId="{70996D70-ADCE-49D0-9B5B-5B90C6EABB3E}" srcOrd="0" destOrd="0" presId="urn:microsoft.com/office/officeart/2005/8/layout/hierarchy1"/>
    <dgm:cxn modelId="{65ADAEE6-9873-422C-A194-EAD24BCE0BB6}" type="presParOf" srcId="{859A2E60-1CA3-4CFA-BEBC-6D6FBF4ABA31}" destId="{A5DEEB27-E54D-472D-80AA-91200EA4DB84}" srcOrd="1" destOrd="0" presId="urn:microsoft.com/office/officeart/2005/8/layout/hierarchy1"/>
    <dgm:cxn modelId="{EDEB8274-83B6-4CAB-8245-DD4236C28306}" type="presParOf" srcId="{34681239-8DA1-43EA-A7BD-EEC94E2F9AE4}" destId="{CE2D055F-D1CD-40BC-A455-E74203F7B8CA}" srcOrd="1" destOrd="0" presId="urn:microsoft.com/office/officeart/2005/8/layout/hierarchy1"/>
    <dgm:cxn modelId="{9C4C7DF8-9142-457E-B394-82556E7BC957}" type="presParOf" srcId="{D76652C8-B7C7-448D-A722-617C4083A2A2}" destId="{2F322514-F1E3-42A6-B493-FD6B2AE0C180}" srcOrd="10" destOrd="0" presId="urn:microsoft.com/office/officeart/2005/8/layout/hierarchy1"/>
    <dgm:cxn modelId="{B116C053-C779-46B2-B327-63D5FF717DE4}" type="presParOf" srcId="{D76652C8-B7C7-448D-A722-617C4083A2A2}" destId="{10A267C0-6815-4F5F-A863-63FCB6E6F204}" srcOrd="11" destOrd="0" presId="urn:microsoft.com/office/officeart/2005/8/layout/hierarchy1"/>
    <dgm:cxn modelId="{561945DC-E3D1-4664-A553-63FEE355B70A}" type="presParOf" srcId="{10A267C0-6815-4F5F-A863-63FCB6E6F204}" destId="{B723FCB2-C605-4D27-8386-1419AD364528}" srcOrd="0" destOrd="0" presId="urn:microsoft.com/office/officeart/2005/8/layout/hierarchy1"/>
    <dgm:cxn modelId="{E90DE809-D908-46A0-9A33-1AE892758D4C}" type="presParOf" srcId="{B723FCB2-C605-4D27-8386-1419AD364528}" destId="{AD415975-AA7A-4E20-9DB0-1EBAE50DD2B9}" srcOrd="0" destOrd="0" presId="urn:microsoft.com/office/officeart/2005/8/layout/hierarchy1"/>
    <dgm:cxn modelId="{C32B7A03-2413-489F-B5EF-8880C9A0D808}" type="presParOf" srcId="{B723FCB2-C605-4D27-8386-1419AD364528}" destId="{F59057CF-1FBC-4843-8653-B08928D0C2BB}" srcOrd="1" destOrd="0" presId="urn:microsoft.com/office/officeart/2005/8/layout/hierarchy1"/>
    <dgm:cxn modelId="{710DCE74-3399-43E1-8C02-CDECA7D89F18}" type="presParOf" srcId="{10A267C0-6815-4F5F-A863-63FCB6E6F204}" destId="{41031625-AB6D-4CF6-A25D-86523776237B}" srcOrd="1" destOrd="0" presId="urn:microsoft.com/office/officeart/2005/8/layout/hierarchy1"/>
    <dgm:cxn modelId="{46EBE659-5388-4146-8DB2-982785233197}" type="presParOf" srcId="{D76652C8-B7C7-448D-A722-617C4083A2A2}" destId="{49E57E26-A87A-4731-A0B5-01FAD18A9F45}" srcOrd="12" destOrd="0" presId="urn:microsoft.com/office/officeart/2005/8/layout/hierarchy1"/>
    <dgm:cxn modelId="{860BE075-F0FD-44EB-BDEC-2DCC37D573B1}" type="presParOf" srcId="{D76652C8-B7C7-448D-A722-617C4083A2A2}" destId="{D75AD2E6-38D2-41BA-BCE6-017BCB5DE503}" srcOrd="13" destOrd="0" presId="urn:microsoft.com/office/officeart/2005/8/layout/hierarchy1"/>
    <dgm:cxn modelId="{E822F7CB-7D8C-449A-9F54-1A376F830A18}" type="presParOf" srcId="{D75AD2E6-38D2-41BA-BCE6-017BCB5DE503}" destId="{BA00114B-4D28-4F4B-9A45-103B8217ACB4}" srcOrd="0" destOrd="0" presId="urn:microsoft.com/office/officeart/2005/8/layout/hierarchy1"/>
    <dgm:cxn modelId="{5F0BDB0D-51C0-4496-9F69-D5C6EB4FB0FB}" type="presParOf" srcId="{BA00114B-4D28-4F4B-9A45-103B8217ACB4}" destId="{16C09D58-DB9D-4E74-8232-3A1015F734AD}" srcOrd="0" destOrd="0" presId="urn:microsoft.com/office/officeart/2005/8/layout/hierarchy1"/>
    <dgm:cxn modelId="{E281A26D-BB57-4C82-A125-0C55647E0569}" type="presParOf" srcId="{BA00114B-4D28-4F4B-9A45-103B8217ACB4}" destId="{C42D28B9-B8B8-4336-8E46-2869EE624701}" srcOrd="1" destOrd="0" presId="urn:microsoft.com/office/officeart/2005/8/layout/hierarchy1"/>
    <dgm:cxn modelId="{423760B6-C4ED-4B59-9380-43501712C466}" type="presParOf" srcId="{D75AD2E6-38D2-41BA-BCE6-017BCB5DE503}" destId="{E01E42F2-9B1A-4F3E-8597-971567F72714}" srcOrd="1" destOrd="0" presId="urn:microsoft.com/office/officeart/2005/8/layout/hierarchy1"/>
    <dgm:cxn modelId="{EAC13F07-A9B4-492B-B5E7-29D22D40B7AF}" type="presParOf" srcId="{D76652C8-B7C7-448D-A722-617C4083A2A2}" destId="{FCD3B240-2886-47A1-A04F-5B5037BF6177}" srcOrd="14" destOrd="0" presId="urn:microsoft.com/office/officeart/2005/8/layout/hierarchy1"/>
    <dgm:cxn modelId="{C26E2CBA-A0D4-4985-95EE-5C7177416164}" type="presParOf" srcId="{D76652C8-B7C7-448D-A722-617C4083A2A2}" destId="{3AC1C8FB-DA97-4137-B507-81EC9C98A619}" srcOrd="15" destOrd="0" presId="urn:microsoft.com/office/officeart/2005/8/layout/hierarchy1"/>
    <dgm:cxn modelId="{1281606D-BA88-4D24-8881-5A05655C99C4}" type="presParOf" srcId="{3AC1C8FB-DA97-4137-B507-81EC9C98A619}" destId="{5335FCF5-68B9-40B9-9DA0-F38B5F2D5375}" srcOrd="0" destOrd="0" presId="urn:microsoft.com/office/officeart/2005/8/layout/hierarchy1"/>
    <dgm:cxn modelId="{11A1A5E4-3B23-4AF7-B789-498C49242539}" type="presParOf" srcId="{5335FCF5-68B9-40B9-9DA0-F38B5F2D5375}" destId="{E7B9AD0A-B679-4FC0-B5B0-2EAE67BCA3A9}" srcOrd="0" destOrd="0" presId="urn:microsoft.com/office/officeart/2005/8/layout/hierarchy1"/>
    <dgm:cxn modelId="{5CB7C155-60B6-4E72-B25D-1938A2F6DB9D}" type="presParOf" srcId="{5335FCF5-68B9-40B9-9DA0-F38B5F2D5375}" destId="{C6B10EE8-D89F-435B-AAAD-DF9C778EDA6B}" srcOrd="1" destOrd="0" presId="urn:microsoft.com/office/officeart/2005/8/layout/hierarchy1"/>
    <dgm:cxn modelId="{3C2C472C-33CF-4F72-BFEF-02F2C854201A}" type="presParOf" srcId="{3AC1C8FB-DA97-4137-B507-81EC9C98A619}" destId="{31BBDFA8-E2AF-4100-94E6-A84D9FA9FDFF}" srcOrd="1" destOrd="0" presId="urn:microsoft.com/office/officeart/2005/8/layout/hierarchy1"/>
    <dgm:cxn modelId="{28D6057E-BCD3-44E3-8043-9382ED182E5D}" type="presParOf" srcId="{D76652C8-B7C7-448D-A722-617C4083A2A2}" destId="{33300014-DB8A-46B5-8131-78F45642755F}" srcOrd="16" destOrd="0" presId="urn:microsoft.com/office/officeart/2005/8/layout/hierarchy1"/>
    <dgm:cxn modelId="{B88324B4-E8AC-47F1-85DD-99ED476217A6}" type="presParOf" srcId="{D76652C8-B7C7-448D-A722-617C4083A2A2}" destId="{A461E6AA-C77F-46CC-81EA-DD397AE4E265}" srcOrd="17" destOrd="0" presId="urn:microsoft.com/office/officeart/2005/8/layout/hierarchy1"/>
    <dgm:cxn modelId="{E715ACB8-77E5-4DA7-B20D-67BC68F6E3E7}" type="presParOf" srcId="{A461E6AA-C77F-46CC-81EA-DD397AE4E265}" destId="{C7CB3F39-EFBE-4EFC-B742-C04F205C8835}" srcOrd="0" destOrd="0" presId="urn:microsoft.com/office/officeart/2005/8/layout/hierarchy1"/>
    <dgm:cxn modelId="{FE3006A7-9752-4B29-9635-82EDB07CE6FD}" type="presParOf" srcId="{C7CB3F39-EFBE-4EFC-B742-C04F205C8835}" destId="{0BDAE520-3116-4C0B-8820-5037CF6D0E04}" srcOrd="0" destOrd="0" presId="urn:microsoft.com/office/officeart/2005/8/layout/hierarchy1"/>
    <dgm:cxn modelId="{367D9B70-092D-431F-903E-CB8CD3525D98}" type="presParOf" srcId="{C7CB3F39-EFBE-4EFC-B742-C04F205C8835}" destId="{5EAF7CF6-F85B-416C-A03B-DB50EB0A23C2}" srcOrd="1" destOrd="0" presId="urn:microsoft.com/office/officeart/2005/8/layout/hierarchy1"/>
    <dgm:cxn modelId="{850DBA33-146C-4BE1-98FC-16BFE1A8B02C}" type="presParOf" srcId="{A461E6AA-C77F-46CC-81EA-DD397AE4E265}" destId="{7864961C-045A-4D0B-BAE5-4901AD4708E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300014-DB8A-46B5-8131-78F45642755F}">
      <dsp:nvSpPr>
        <dsp:cNvPr id="0" name=""/>
        <dsp:cNvSpPr/>
      </dsp:nvSpPr>
      <dsp:spPr>
        <a:xfrm>
          <a:off x="3895591" y="539573"/>
          <a:ext cx="3809719" cy="18158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6442"/>
              </a:lnTo>
              <a:lnTo>
                <a:pt x="3809719" y="1746442"/>
              </a:lnTo>
              <a:lnTo>
                <a:pt x="3809719" y="181585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D3B240-2886-47A1-A04F-5B5037BF6177}">
      <dsp:nvSpPr>
        <dsp:cNvPr id="0" name=""/>
        <dsp:cNvSpPr/>
      </dsp:nvSpPr>
      <dsp:spPr>
        <a:xfrm>
          <a:off x="3895591" y="539573"/>
          <a:ext cx="2644528" cy="1810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0818"/>
              </a:lnTo>
              <a:lnTo>
                <a:pt x="2644528" y="1740818"/>
              </a:lnTo>
              <a:lnTo>
                <a:pt x="2644528" y="181023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E57E26-A87A-4731-A0B5-01FAD18A9F45}">
      <dsp:nvSpPr>
        <dsp:cNvPr id="0" name=""/>
        <dsp:cNvSpPr/>
      </dsp:nvSpPr>
      <dsp:spPr>
        <a:xfrm>
          <a:off x="3895591" y="539573"/>
          <a:ext cx="1656210" cy="18178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8469"/>
              </a:lnTo>
              <a:lnTo>
                <a:pt x="1656210" y="1748469"/>
              </a:lnTo>
              <a:lnTo>
                <a:pt x="1656210" y="181788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322514-F1E3-42A6-B493-FD6B2AE0C180}">
      <dsp:nvSpPr>
        <dsp:cNvPr id="0" name=""/>
        <dsp:cNvSpPr/>
      </dsp:nvSpPr>
      <dsp:spPr>
        <a:xfrm>
          <a:off x="3895591" y="539573"/>
          <a:ext cx="501390" cy="1810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0818"/>
              </a:lnTo>
              <a:lnTo>
                <a:pt x="501390" y="1740818"/>
              </a:lnTo>
              <a:lnTo>
                <a:pt x="501390" y="181023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A6A0C4-616D-4C9D-9458-25AC7CED7C54}">
      <dsp:nvSpPr>
        <dsp:cNvPr id="0" name=""/>
        <dsp:cNvSpPr/>
      </dsp:nvSpPr>
      <dsp:spPr>
        <a:xfrm>
          <a:off x="3253969" y="539573"/>
          <a:ext cx="641621" cy="1810230"/>
        </a:xfrm>
        <a:custGeom>
          <a:avLst/>
          <a:gdLst/>
          <a:ahLst/>
          <a:cxnLst/>
          <a:rect l="0" t="0" r="0" b="0"/>
          <a:pathLst>
            <a:path>
              <a:moveTo>
                <a:pt x="641621" y="0"/>
              </a:moveTo>
              <a:lnTo>
                <a:pt x="641621" y="1740818"/>
              </a:lnTo>
              <a:lnTo>
                <a:pt x="0" y="1740818"/>
              </a:lnTo>
              <a:lnTo>
                <a:pt x="0" y="181023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2AF576-A84B-4369-B6A0-127473484746}">
      <dsp:nvSpPr>
        <dsp:cNvPr id="0" name=""/>
        <dsp:cNvSpPr/>
      </dsp:nvSpPr>
      <dsp:spPr>
        <a:xfrm>
          <a:off x="2039522" y="539573"/>
          <a:ext cx="1856069" cy="1810230"/>
        </a:xfrm>
        <a:custGeom>
          <a:avLst/>
          <a:gdLst/>
          <a:ahLst/>
          <a:cxnLst/>
          <a:rect l="0" t="0" r="0" b="0"/>
          <a:pathLst>
            <a:path>
              <a:moveTo>
                <a:pt x="1856069" y="0"/>
              </a:moveTo>
              <a:lnTo>
                <a:pt x="1856069" y="1740818"/>
              </a:lnTo>
              <a:lnTo>
                <a:pt x="0" y="1740818"/>
              </a:lnTo>
              <a:lnTo>
                <a:pt x="0" y="181023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C0CDF6-E77F-471A-A1D1-E810C005C154}">
      <dsp:nvSpPr>
        <dsp:cNvPr id="0" name=""/>
        <dsp:cNvSpPr/>
      </dsp:nvSpPr>
      <dsp:spPr>
        <a:xfrm>
          <a:off x="825082" y="539573"/>
          <a:ext cx="3070509" cy="1810230"/>
        </a:xfrm>
        <a:custGeom>
          <a:avLst/>
          <a:gdLst/>
          <a:ahLst/>
          <a:cxnLst/>
          <a:rect l="0" t="0" r="0" b="0"/>
          <a:pathLst>
            <a:path>
              <a:moveTo>
                <a:pt x="3070509" y="0"/>
              </a:moveTo>
              <a:lnTo>
                <a:pt x="3070509" y="1740818"/>
              </a:lnTo>
              <a:lnTo>
                <a:pt x="0" y="1740818"/>
              </a:lnTo>
              <a:lnTo>
                <a:pt x="0" y="181023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06562E-8827-4813-A2E2-AEFE0EA49586}">
      <dsp:nvSpPr>
        <dsp:cNvPr id="0" name=""/>
        <dsp:cNvSpPr/>
      </dsp:nvSpPr>
      <dsp:spPr>
        <a:xfrm>
          <a:off x="3849871" y="539573"/>
          <a:ext cx="91440" cy="31002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40617"/>
              </a:lnTo>
              <a:lnTo>
                <a:pt x="47041" y="240617"/>
              </a:lnTo>
              <a:lnTo>
                <a:pt x="47041" y="31002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85D688-24B1-4E1E-8909-6DDF87DCF4B4}">
      <dsp:nvSpPr>
        <dsp:cNvPr id="0" name=""/>
        <dsp:cNvSpPr/>
      </dsp:nvSpPr>
      <dsp:spPr>
        <a:xfrm>
          <a:off x="3849871" y="539573"/>
          <a:ext cx="91440" cy="109585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026440"/>
              </a:lnTo>
              <a:lnTo>
                <a:pt x="47039" y="1026440"/>
              </a:lnTo>
              <a:lnTo>
                <a:pt x="47039" y="109585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C0442E-405E-4CFA-B137-B4E6B89B163B}">
      <dsp:nvSpPr>
        <dsp:cNvPr id="0" name=""/>
        <dsp:cNvSpPr/>
      </dsp:nvSpPr>
      <dsp:spPr>
        <a:xfrm>
          <a:off x="3379401" y="63787"/>
          <a:ext cx="1032380" cy="47578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D963F4-A8BB-4EDC-A341-7C44EC1D0531}">
      <dsp:nvSpPr>
        <dsp:cNvPr id="0" name=""/>
        <dsp:cNvSpPr/>
      </dsp:nvSpPr>
      <dsp:spPr>
        <a:xfrm>
          <a:off x="3462653" y="142876"/>
          <a:ext cx="1032380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Emin  ÇİFTÇİ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DAİRE BAŞKANI V.</a:t>
          </a:r>
        </a:p>
      </dsp:txBody>
      <dsp:txXfrm>
        <a:off x="3476588" y="156811"/>
        <a:ext cx="1004510" cy="447916"/>
      </dsp:txXfrm>
    </dsp:sp>
    <dsp:sp modelId="{1D97ABC0-7DDE-4D32-A0D6-CB398A4D03C4}">
      <dsp:nvSpPr>
        <dsp:cNvPr id="0" name=""/>
        <dsp:cNvSpPr/>
      </dsp:nvSpPr>
      <dsp:spPr>
        <a:xfrm>
          <a:off x="3522276" y="1635425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D9A648-E183-445E-A8E6-9AA1A7F7F2FA}">
      <dsp:nvSpPr>
        <dsp:cNvPr id="0" name=""/>
        <dsp:cNvSpPr/>
      </dsp:nvSpPr>
      <dsp:spPr>
        <a:xfrm>
          <a:off x="3605528" y="1714514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Yavuz Selim İÇİN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ŞEF</a:t>
          </a:r>
        </a:p>
      </dsp:txBody>
      <dsp:txXfrm>
        <a:off x="3619463" y="1728449"/>
        <a:ext cx="721399" cy="447916"/>
      </dsp:txXfrm>
    </dsp:sp>
    <dsp:sp modelId="{2311317C-041F-44A0-A802-EBF821BAAE97}">
      <dsp:nvSpPr>
        <dsp:cNvPr id="0" name=""/>
        <dsp:cNvSpPr/>
      </dsp:nvSpPr>
      <dsp:spPr>
        <a:xfrm>
          <a:off x="3522277" y="849602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ABF262-106B-4066-BD75-6A13AED5AA60}">
      <dsp:nvSpPr>
        <dsp:cNvPr id="0" name=""/>
        <dsp:cNvSpPr/>
      </dsp:nvSpPr>
      <dsp:spPr>
        <a:xfrm>
          <a:off x="3605530" y="928692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900" kern="1200" dirty="0"/>
            <a:t>Erdal ÇİÇEK ŞUBE MÜDÜRÜ</a:t>
          </a:r>
        </a:p>
      </dsp:txBody>
      <dsp:txXfrm>
        <a:off x="3619465" y="942627"/>
        <a:ext cx="721399" cy="447916"/>
      </dsp:txXfrm>
    </dsp:sp>
    <dsp:sp modelId="{EE92BFC2-63C6-4995-91D2-91C6BCE88DF2}">
      <dsp:nvSpPr>
        <dsp:cNvPr id="0" name=""/>
        <dsp:cNvSpPr/>
      </dsp:nvSpPr>
      <dsp:spPr>
        <a:xfrm>
          <a:off x="450447" y="2349803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3E0545-7EFA-4BEB-BA4C-5B7B2B0773CA}">
      <dsp:nvSpPr>
        <dsp:cNvPr id="0" name=""/>
        <dsp:cNvSpPr/>
      </dsp:nvSpPr>
      <dsp:spPr>
        <a:xfrm>
          <a:off x="533699" y="2428893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Murat BURAN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BİLGİSAYAR İŞLETMENİ</a:t>
          </a:r>
        </a:p>
      </dsp:txBody>
      <dsp:txXfrm>
        <a:off x="547634" y="2442828"/>
        <a:ext cx="721399" cy="447916"/>
      </dsp:txXfrm>
    </dsp:sp>
    <dsp:sp modelId="{3B7AE2A7-CBC0-43D1-BC5E-44A53B3C9771}">
      <dsp:nvSpPr>
        <dsp:cNvPr id="0" name=""/>
        <dsp:cNvSpPr/>
      </dsp:nvSpPr>
      <dsp:spPr>
        <a:xfrm>
          <a:off x="1664887" y="2349803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2AE72D-F980-463D-BFCB-9872F8BA4AF4}">
      <dsp:nvSpPr>
        <dsp:cNvPr id="0" name=""/>
        <dsp:cNvSpPr/>
      </dsp:nvSpPr>
      <dsp:spPr>
        <a:xfrm>
          <a:off x="1748139" y="2428893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Abdullah DEMİR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BİLGİSAYAR İŞLETMENİ</a:t>
          </a:r>
        </a:p>
      </dsp:txBody>
      <dsp:txXfrm>
        <a:off x="1762074" y="2442828"/>
        <a:ext cx="721399" cy="447916"/>
      </dsp:txXfrm>
    </dsp:sp>
    <dsp:sp modelId="{70996D70-ADCE-49D0-9B5B-5B90C6EABB3E}">
      <dsp:nvSpPr>
        <dsp:cNvPr id="0" name=""/>
        <dsp:cNvSpPr/>
      </dsp:nvSpPr>
      <dsp:spPr>
        <a:xfrm>
          <a:off x="2879334" y="2349803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DEEB27-E54D-472D-80AA-91200EA4DB84}">
      <dsp:nvSpPr>
        <dsp:cNvPr id="0" name=""/>
        <dsp:cNvSpPr/>
      </dsp:nvSpPr>
      <dsp:spPr>
        <a:xfrm>
          <a:off x="2962587" y="2428893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Servet KARAHAN BİLGİSAYAR İŞLETMENİ</a:t>
          </a:r>
        </a:p>
      </dsp:txBody>
      <dsp:txXfrm>
        <a:off x="2976522" y="2442828"/>
        <a:ext cx="721399" cy="447916"/>
      </dsp:txXfrm>
    </dsp:sp>
    <dsp:sp modelId="{AD415975-AA7A-4E20-9DB0-1EBAE50DD2B9}">
      <dsp:nvSpPr>
        <dsp:cNvPr id="0" name=""/>
        <dsp:cNvSpPr/>
      </dsp:nvSpPr>
      <dsp:spPr>
        <a:xfrm>
          <a:off x="4022346" y="2349803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9057CF-1FBC-4843-8653-B08928D0C2BB}">
      <dsp:nvSpPr>
        <dsp:cNvPr id="0" name=""/>
        <dsp:cNvSpPr/>
      </dsp:nvSpPr>
      <dsp:spPr>
        <a:xfrm>
          <a:off x="4105599" y="2428893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Serhat NAS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BİLGİSAYAR İŞLETMENİ</a:t>
          </a:r>
        </a:p>
      </dsp:txBody>
      <dsp:txXfrm>
        <a:off x="4119534" y="2442828"/>
        <a:ext cx="721399" cy="447916"/>
      </dsp:txXfrm>
    </dsp:sp>
    <dsp:sp modelId="{16C09D58-DB9D-4E74-8232-3A1015F734AD}">
      <dsp:nvSpPr>
        <dsp:cNvPr id="0" name=""/>
        <dsp:cNvSpPr/>
      </dsp:nvSpPr>
      <dsp:spPr>
        <a:xfrm>
          <a:off x="5177167" y="2357454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2D28B9-B8B8-4336-8E46-2869EE624701}">
      <dsp:nvSpPr>
        <dsp:cNvPr id="0" name=""/>
        <dsp:cNvSpPr/>
      </dsp:nvSpPr>
      <dsp:spPr>
        <a:xfrm>
          <a:off x="5260419" y="2436543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Turan SARIYER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BİLGİSAYAR İŞLETMENİ</a:t>
          </a:r>
        </a:p>
      </dsp:txBody>
      <dsp:txXfrm>
        <a:off x="5274354" y="2450478"/>
        <a:ext cx="721399" cy="447916"/>
      </dsp:txXfrm>
    </dsp:sp>
    <dsp:sp modelId="{E7B9AD0A-B679-4FC0-B5B0-2EAE67BCA3A9}">
      <dsp:nvSpPr>
        <dsp:cNvPr id="0" name=""/>
        <dsp:cNvSpPr/>
      </dsp:nvSpPr>
      <dsp:spPr>
        <a:xfrm>
          <a:off x="6165485" y="2349803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B10EE8-D89F-435B-AAAD-DF9C778EDA6B}">
      <dsp:nvSpPr>
        <dsp:cNvPr id="0" name=""/>
        <dsp:cNvSpPr/>
      </dsp:nvSpPr>
      <dsp:spPr>
        <a:xfrm>
          <a:off x="6248737" y="2428893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Veysel KARAÇAY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SEKRETER</a:t>
          </a:r>
        </a:p>
      </dsp:txBody>
      <dsp:txXfrm>
        <a:off x="6262672" y="2442828"/>
        <a:ext cx="721399" cy="447916"/>
      </dsp:txXfrm>
    </dsp:sp>
    <dsp:sp modelId="{0BDAE520-3116-4C0B-8820-5037CF6D0E04}">
      <dsp:nvSpPr>
        <dsp:cNvPr id="0" name=""/>
        <dsp:cNvSpPr/>
      </dsp:nvSpPr>
      <dsp:spPr>
        <a:xfrm>
          <a:off x="7330675" y="2355427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AF7CF6-F85B-416C-A03B-DB50EB0A23C2}">
      <dsp:nvSpPr>
        <dsp:cNvPr id="0" name=""/>
        <dsp:cNvSpPr/>
      </dsp:nvSpPr>
      <dsp:spPr>
        <a:xfrm>
          <a:off x="7413928" y="2434517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 err="1"/>
            <a:t>Şafih</a:t>
          </a:r>
          <a:r>
            <a:rPr lang="tr-TR" sz="800" kern="1200" dirty="0"/>
            <a:t> ECER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800" kern="1200" dirty="0"/>
            <a:t>HİZMETLİ</a:t>
          </a:r>
        </a:p>
      </dsp:txBody>
      <dsp:txXfrm>
        <a:off x="7427863" y="2448452"/>
        <a:ext cx="721399" cy="4479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0.67857</cdr:x>
      <cdr:y>0.72065</cdr:y>
    </cdr:from>
    <cdr:to>
      <cdr:x>0.75</cdr:x>
      <cdr:y>0.76665</cdr:y>
    </cdr:to>
    <cdr:sp macro="" textlink="">
      <cdr:nvSpPr>
        <cdr:cNvPr id="2" name="Metin kutusu 1">
          <a:extLst xmlns:a="http://schemas.openxmlformats.org/drawingml/2006/main">
            <a:ext uri="{FF2B5EF4-FFF2-40B4-BE49-F238E27FC236}">
              <a16:creationId xmlns:a16="http://schemas.microsoft.com/office/drawing/2014/main" id="{BC8545B1-45DD-4DD0-AA09-7BD8701A75CF}"/>
            </a:ext>
          </a:extLst>
        </cdr:cNvPr>
        <cdr:cNvSpPr txBox="1"/>
      </cdr:nvSpPr>
      <cdr:spPr>
        <a:xfrm xmlns:a="http://schemas.openxmlformats.org/drawingml/2006/main">
          <a:off x="5472608" y="3384376"/>
          <a:ext cx="576064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tr-TR" sz="1000" dirty="0"/>
            <a:t>1102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5" y="2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/>
          <a:lstStyle>
            <a:lvl1pPr algn="r">
              <a:defRPr sz="1200"/>
            </a:lvl1pPr>
          </a:lstStyle>
          <a:p>
            <a:fld id="{2470103B-A3EA-42F2-A5B1-0E1BFF8ABA1B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59" tIns="45930" rIns="91859" bIns="4593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1" y="4724958"/>
            <a:ext cx="5486400" cy="4476273"/>
          </a:xfrm>
          <a:prstGeom prst="rect">
            <a:avLst/>
          </a:prstGeom>
        </p:spPr>
        <p:txBody>
          <a:bodyPr vert="horz" lIns="91859" tIns="45930" rIns="91859" bIns="4593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9448187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5" y="9448187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 anchor="b"/>
          <a:lstStyle>
            <a:lvl1pPr algn="r">
              <a:defRPr sz="1200"/>
            </a:lvl1pPr>
          </a:lstStyle>
          <a:p>
            <a:fld id="{47C79724-B173-4409-968E-2399AA501C5F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79414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13772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946114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23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580918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38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838675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44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60164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/>
          </p:nvPr>
        </p:nvSpPr>
        <p:spPr>
          <a:xfrm>
            <a:off x="457200" y="704850"/>
            <a:ext cx="8229600" cy="5619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D7E07A-5977-4417-B75D-3B01041E3C8D}" type="datetime1">
              <a:rPr lang="tr-TR" smtClean="0"/>
              <a:pPr>
                <a:defRPr/>
              </a:pPr>
              <a:t>18.02.2020</a:t>
            </a:fld>
            <a:endParaRPr lang="tr-TR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Öğrenci İşleri Daire Başkanlığı</a:t>
            </a: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1889C-71AF-4034-8856-E7F60E0EEFA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1241864"/>
      </p:ext>
    </p:extLst>
  </p:cSld>
  <p:clrMapOvr>
    <a:masterClrMapping/>
  </p:clrMapOvr>
  <p:transition spd="med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  <a:prstGeom prst="rect">
            <a:avLst/>
          </a:prstGeo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1987B28A-D65B-4E3C-925B-59A4FBD5BF72}" type="datetime1">
              <a:rPr lang="tr-TR" smtClean="0"/>
              <a:pPr/>
              <a:t>18.02.2020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/>
          <a:p>
            <a:r>
              <a:rPr lang="tr-TR"/>
              <a:t>Öğrenci İşleri Daire Başkanlığı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0408541"/>
      </p:ext>
    </p:extLst>
  </p:cSld>
  <p:clrMapOvr>
    <a:masterClrMapping/>
  </p:clrMapOvr>
  <p:transition spd="med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77C804F7-0D22-4167-B0C5-CA8AE052C4D6}" type="datetime1">
              <a:rPr lang="tr-TR" smtClean="0"/>
              <a:pPr/>
              <a:t>18.02.2020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/>
          <a:p>
            <a:r>
              <a:rPr lang="tr-TR"/>
              <a:t>Öğrenci İşleri Daire Başkanlığı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37986703"/>
      </p:ext>
    </p:extLst>
  </p:cSld>
  <p:clrMapOvr>
    <a:masterClrMapping/>
  </p:clrMapOvr>
  <p:transition spd="med">
    <p:push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</p:sldLayoutIdLst>
  <p:transition spd="med">
    <p:push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2285986" y="3571880"/>
            <a:ext cx="5429287" cy="1088435"/>
          </a:xfrm>
          <a:prstGeom prst="rect">
            <a:avLst/>
          </a:prstGeom>
        </p:spPr>
        <p:txBody>
          <a:bodyPr wrap="square" lIns="0" tIns="21399" rIns="0" bIns="0" rtlCol="0">
            <a:noAutofit/>
          </a:bodyPr>
          <a:lstStyle/>
          <a:p>
            <a:pPr marL="12700" algn="ctr">
              <a:lnSpc>
                <a:spcPts val="3370"/>
              </a:lnSpc>
            </a:pPr>
            <a:r>
              <a:rPr lang="tr-TR" sz="3200" b="1" dirty="0">
                <a:latin typeface="Arial"/>
                <a:cs typeface="Arial"/>
              </a:rPr>
              <a:t>Öğrenci İşleri Daire Başkanlığı</a:t>
            </a:r>
          </a:p>
          <a:p>
            <a:pPr marL="12700" algn="ctr">
              <a:lnSpc>
                <a:spcPts val="3370"/>
              </a:lnSpc>
            </a:pPr>
            <a:endParaRPr lang="tr-TR" sz="3200" b="1" dirty="0">
              <a:latin typeface="Arial"/>
              <a:cs typeface="Arial"/>
            </a:endParaRPr>
          </a:p>
          <a:p>
            <a:pPr algn="ctr"/>
            <a:r>
              <a:rPr lang="tr-TR" sz="3200" b="1" dirty="0">
                <a:latin typeface="Book Antiqua" panose="02040602050305030304" pitchFamily="18" charset="0"/>
                <a:cs typeface="Times New Roman" pitchFamily="18" charset="0"/>
              </a:rPr>
              <a:t>2019 YILI </a:t>
            </a:r>
          </a:p>
          <a:p>
            <a:pPr algn="ctr"/>
            <a:r>
              <a:rPr lang="tr-TR" sz="3200" b="1" dirty="0">
                <a:latin typeface="Book Antiqua" panose="02040602050305030304" pitchFamily="18" charset="0"/>
                <a:cs typeface="Times New Roman" pitchFamily="18" charset="0"/>
              </a:rPr>
              <a:t>BRİFİNG RAPORU</a:t>
            </a:r>
            <a:endParaRPr lang="tr-TR" sz="3200" dirty="0">
              <a:latin typeface="Book Antiqua" panose="02040602050305030304" pitchFamily="18" charset="0"/>
              <a:cs typeface="Times New Roman" pitchFamily="18" charset="0"/>
            </a:endParaRPr>
          </a:p>
          <a:p>
            <a:pPr marL="12700" algn="ctr">
              <a:lnSpc>
                <a:spcPts val="3370"/>
              </a:lnSpc>
            </a:pPr>
            <a:endParaRPr sz="3200" b="1" dirty="0">
              <a:latin typeface="Arial"/>
              <a:cs typeface="Arial"/>
            </a:endParaRPr>
          </a:p>
        </p:txBody>
      </p:sp>
    </p:spTree>
  </p:cSld>
  <p:clrMapOvr>
    <a:masterClrMapping/>
  </p:clrMapOvr>
  <p:transition spd="med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Dikdörtgen 2"/>
          <p:cNvSpPr/>
          <p:nvPr/>
        </p:nvSpPr>
        <p:spPr>
          <a:xfrm>
            <a:off x="428596" y="2000240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>
                <a:latin typeface="Times New Roman" pitchFamily="18" charset="0"/>
                <a:cs typeface="Times New Roman" pitchFamily="18" charset="0"/>
              </a:rPr>
              <a:t>Misyon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>
                <a:latin typeface="Times New Roman" pitchFamily="18" charset="0"/>
                <a:cs typeface="Times New Roman" pitchFamily="18" charset="0"/>
              </a:rPr>
              <a:t>	Eğitim Birimleri ile eşgüdüm sağlayarak planlanan eğitim-öğretim sürecinin düzenli bir şekilde yürütülmesini gerçekleştirmek; öğrencilere, mezunlara, öğretim elemanlarına ve ilişkide olduğumuz kurumlara bilgi ve belge hizmeti sunmak. </a:t>
            </a: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r>
              <a:rPr lang="tr-TR" b="1" i="1" dirty="0">
                <a:latin typeface="Times New Roman" pitchFamily="18" charset="0"/>
                <a:cs typeface="Times New Roman" pitchFamily="18" charset="0"/>
              </a:rPr>
              <a:t>Vizyon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>
                <a:latin typeface="Times New Roman" pitchFamily="18" charset="0"/>
                <a:cs typeface="Times New Roman" pitchFamily="18" charset="0"/>
              </a:rPr>
              <a:t>	Sürekli gelişen bilgi ve teknolojileri kullanarak, güler yüzlü bir ifade ile güvenli ve mümkün olan en hızlı şekilde bilgi ve belge hizmeti sunan; öğrenci, öğretim elemanı ve personelin memnuniyetini ön plana çıkaran, ülke çapında örnek ve farklı bir birim olmak.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571472" y="571480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A. Misyon ve Vizyon</a:t>
            </a:r>
            <a:endParaRPr lang="tr-TR" sz="3600" dirty="0"/>
          </a:p>
          <a:p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8651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642910" y="571480"/>
            <a:ext cx="7264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B. Yetki, Görev ve Sorumluluklar</a:t>
            </a:r>
            <a:endParaRPr lang="tr-TR" sz="3600" dirty="0"/>
          </a:p>
          <a:p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571472" y="1500174"/>
            <a:ext cx="81369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Eğitim-öğretim İşlemleri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Kayıt İşlemleri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Harç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Yatay Geçiş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Öğrenci Özlük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Not ve ders işlemleri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Mezuniyet ve kayıt silme işlemleri           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Diploma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İstatistik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Lisansüstü / Doktora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Genel ve idari hizmetler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Burs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Otomasyon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Müfredat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Bologna İşlemleri 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2541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285720" y="642918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b="1" dirty="0"/>
              <a:t>Personel Şeması</a:t>
            </a:r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1" name="Diyagram 24"/>
          <p:cNvGraphicFramePr/>
          <p:nvPr>
            <p:extLst>
              <p:ext uri="{D42A27DB-BD31-4B8C-83A1-F6EECF244321}">
                <p14:modId xmlns:p14="http://schemas.microsoft.com/office/powerpoint/2010/main" val="2608465664"/>
              </p:ext>
            </p:extLst>
          </p:nvPr>
        </p:nvGraphicFramePr>
        <p:xfrm>
          <a:off x="323528" y="1643050"/>
          <a:ext cx="816768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85720" y="142852"/>
            <a:ext cx="8305800" cy="952634"/>
          </a:xfrm>
        </p:spPr>
        <p:txBody>
          <a:bodyPr>
            <a:normAutofit/>
          </a:bodyPr>
          <a:lstStyle/>
          <a:p>
            <a:r>
              <a:rPr lang="tr-TR" sz="3200" dirty="0"/>
              <a:t>Personel Görev Dağılım Tablosu</a:t>
            </a: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</a:t>
            </a:fld>
            <a:endParaRPr lang="tr-TR"/>
          </a:p>
        </p:txBody>
      </p:sp>
      <p:graphicFrame>
        <p:nvGraphicFramePr>
          <p:cNvPr id="5" name="4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929380"/>
              </p:ext>
            </p:extLst>
          </p:nvPr>
        </p:nvGraphicFramePr>
        <p:xfrm>
          <a:off x="214282" y="1071546"/>
          <a:ext cx="8643998" cy="5000657"/>
        </p:xfrm>
        <a:graphic>
          <a:graphicData uri="http://schemas.openxmlformats.org/drawingml/2006/table">
            <a:tbl>
              <a:tblPr/>
              <a:tblGrid>
                <a:gridCol w="670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7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5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803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S.No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Adı Soyadı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Ünvanı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Birimde Aldığı Görevler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193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Emin ÇİFTÇİ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Daire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Başkan V.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Öğrenci İşleri Daire Başkanlığındaki tüm iş ve  işlemlerin akışını sağlamak,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Erdal ÇİÇEK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Şube Müdürü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Öğrenci İşleri Daire Başkanlığındaki tüm iş ve  işlemlerin akışını sağlamak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takibini gerçekleştirmek üzere daire başkanına yardımcı olmak.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Yavuz Selim İÇİN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Şef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Yazı İşleri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yazışmalarla ilgili iş ve işlemleri yapmak ve takip etmek. Senato ve YÖK ile yapılan yazışmaları yapmak. i İşlemleri ve verilen diğer görevleri yapmak. Taşınır Kontrol Yetkilisi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033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Turan SARIYER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Ön Lisans,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Lisans ve Yüksek Lisanstan Sorumlu Otomasyon İşlemleri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verilen diğer görevleri yapmak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40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Murat BURAN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İşlemleri, ÖSYM, KYK,YÖKSİS İşlemleri,  Öğrenci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Kimlik Kartları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Servet KARAHAN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işlemleri, YÖKSİS işlemleri, Harç Tahakkuk işlemleri. KYK İşlemleri ve  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Abdullah DEMİR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Ödeme İşlemleri,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Mutemetlik ,Taşınır İşlemleri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Gerçekleştirme Görevli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1934">
                <a:tc>
                  <a:txBody>
                    <a:bodyPr/>
                    <a:lstStyle/>
                    <a:p>
                      <a:r>
                        <a:rPr lang="tr-TR" dirty="0"/>
                        <a:t>     8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Serhat NAS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İstatistiki Bilgiler , Web sorumlusu.Üniversitemizin Web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Ana sayfasında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Öğrencilere her konuda gerekli duyuruları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yapmak. Ön Lisans Otomasyon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Veysel KARAÇAY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Sekreter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(Hizmetli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Daire Başkanı Sekreteri. Telefon akışını sağlamak,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Öğrenci Otomasyonu için ilgili personele yardımcı olmak 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Şafih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ECER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Hizmetli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Tüm Temizlik İşleri,Kurum 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Gelen-Giden Evrak Dağıtım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Başlık"/>
          <p:cNvSpPr>
            <a:spLocks noGrp="1"/>
          </p:cNvSpPr>
          <p:nvPr>
            <p:ph type="title"/>
          </p:nvPr>
        </p:nvSpPr>
        <p:spPr>
          <a:xfrm>
            <a:off x="571472" y="714356"/>
            <a:ext cx="6340548" cy="419100"/>
          </a:xfrm>
        </p:spPr>
        <p:txBody>
          <a:bodyPr/>
          <a:lstStyle/>
          <a:p>
            <a:r>
              <a:rPr lang="tr-TR" sz="2000" b="1" dirty="0"/>
              <a:t>ÖĞRENCİ İŞLERİNİN ÇALIŞMA ALANLARI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158" y="1285860"/>
            <a:ext cx="8501122" cy="5214974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tr-TR" sz="1300" dirty="0">
                <a:latin typeface="+mj-lt"/>
              </a:rPr>
              <a:t>Yeni kayıt yapacak olan öğrencilerin kayıt için gerekli evrak ve işlemlerinin yapılması , otomasyona aktarımının sağlanması.</a:t>
            </a:r>
            <a:r>
              <a:rPr lang="tr-TR" sz="1300" dirty="0"/>
              <a:t> </a:t>
            </a:r>
            <a:r>
              <a:rPr lang="tr-TR" sz="1300" dirty="0">
                <a:latin typeface="Calibri" pitchFamily="34" charset="0"/>
              </a:rPr>
              <a:t>E- devlet kapısı üzerinden üniversite kayıtlarını yapmaları için gerekli otomasyon alt yapısının hazırlanması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YÖK, ÖSYM, KYK, diğer üniversiteler ve diğer kurumlarla gerekli tüm yazışmaları yapmak.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Akademik Personelin ve İdari Personelin otomasyon sistemi üzerindeki tüm sorunlarını çözmek ve işlemlerin sürekliliğini sağlamak.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 otomasyonunda eksik ve yanlış girilen notların düzeltilmesi, ders kaydı eksikliklerinin takibi ve düzeltilmesi gibi iş ve işlemleri yapmak.  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Öğrencilerin Burs, Kredi durumlarının belirlenmesi ve takip edilmesi.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Öğrencilerin başarı durumlarının belirlenmesi, mezuniyet döneminde belge almaya hak kazanan öğrencilerin adlarının Rektörlük Makamına sunulması.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Yeni gelen öğrencilerin ilk kimliklerinin geldiği dönemde hazırlanması, ara sınıf öğrencilerinin ise yıpranmış veya kaybolan kimliklerinin ise yeniden hazırlanması ve birimlere teslim edilmesi.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Üniversitemiz Bologna Protokolü çerçevesinde Web İşlemleri, Diploma Eki ve diğer işlemleri takip etmek tamamlamak.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 Kayıt Dosyası, Diploma, Diploma Kabı ve bunun gibi Akademik Birimlerin genel ihtiyaçlarının teminini sağlamak ve onlara dağıtmak.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Daire Başkanlığı yıl sonu Faaliyet Raporu hazırlamak ve bir sonraki yıl için öngörülerde bulunmak.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Öğrencilere ilişkin istatistiki çalışmaların yapılması ve sonuçların ilgililerle paylaşılması.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 ilgilendiren Yönetmelik ve Yönerge değişikliklerini Senato’ya sunup daha sonra yayınlamak.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Akademik Takvimin Akademik Birimlerin görüşü alınarak hazırlanması, Senato’ya sunulması ve yayınlanması. 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Yabancı uyruklu öğrenci alımıyla ilgili Yabancı Uyruklu Ofisi ile koordineli çalışmak.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dirty="0"/>
              <a:t>Mali Bilgiler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</a:t>
            </a:fld>
            <a:endParaRPr lang="tr-TR"/>
          </a:p>
        </p:txBody>
      </p:sp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744480"/>
              </p:ext>
            </p:extLst>
          </p:nvPr>
        </p:nvGraphicFramePr>
        <p:xfrm>
          <a:off x="179512" y="1143000"/>
          <a:ext cx="8424367" cy="4878289"/>
        </p:xfrm>
        <a:graphic>
          <a:graphicData uri="http://schemas.openxmlformats.org/drawingml/2006/table">
            <a:tbl>
              <a:tblPr/>
              <a:tblGrid>
                <a:gridCol w="1674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4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59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52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15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980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290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1505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Bütçe Ödeneği 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Serbest Ödenek (b)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Gerçekleşme Durumu% (a*100)/b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Kesin Harcama (a)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Kalan Ödenek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Açıklama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70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01- Personel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618.809,00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618.809,00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618.808,95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0,05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90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02- Sos. </a:t>
                      </a:r>
                      <a:r>
                        <a:rPr lang="tr-TR" sz="14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Güv</a:t>
                      </a: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Kur. D. Prim.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96.115,00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96.115,00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96.114.59  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0,41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70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03- Mal ve Hizmet Alım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23.500,00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23.500,00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17.061,02  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6.438,38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70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07- Demirbaşlar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4.800,00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4.800,00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4.798,35    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1,65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7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TOPLAM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743.224,00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743.224,00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736.782,91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6.440,49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3812074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3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4452222"/>
              </p:ext>
            </p:extLst>
          </p:nvPr>
        </p:nvGraphicFramePr>
        <p:xfrm>
          <a:off x="857224" y="1428736"/>
          <a:ext cx="7000925" cy="4482121"/>
        </p:xfrm>
        <a:graphic>
          <a:graphicData uri="http://schemas.openxmlformats.org/drawingml/2006/table">
            <a:tbl>
              <a:tblPr/>
              <a:tblGrid>
                <a:gridCol w="4879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18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103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tr-TR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Yılı</a:t>
                      </a:r>
                      <a:endParaRPr kumimoji="0" lang="tr-T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3406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İŞİN ADI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ADET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5527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 Gelen Evrak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2204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209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 Gelen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276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209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 Giden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257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2209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 Giden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172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5527"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2909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</a:t>
            </a:fld>
            <a:endParaRPr lang="tr-TR"/>
          </a:p>
        </p:txBody>
      </p:sp>
      <p:sp>
        <p:nvSpPr>
          <p:cNvPr id="6" name="Text Box 99"/>
          <p:cNvSpPr txBox="1">
            <a:spLocks noChangeArrowheads="1"/>
          </p:cNvSpPr>
          <p:nvPr/>
        </p:nvSpPr>
        <p:spPr bwMode="auto">
          <a:xfrm>
            <a:off x="1475656" y="1857364"/>
            <a:ext cx="37444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altLang="tr-TR" sz="2000" b="1" dirty="0">
                <a:latin typeface="Arial" charset="0"/>
              </a:rPr>
              <a:t>EVRAK KAYIT İŞLEMLERİ</a:t>
            </a:r>
          </a:p>
        </p:txBody>
      </p:sp>
      <p:sp>
        <p:nvSpPr>
          <p:cNvPr id="7" name="1 Başlık"/>
          <p:cNvSpPr>
            <a:spLocks noGrp="1"/>
          </p:cNvSpPr>
          <p:nvPr>
            <p:ph type="title"/>
          </p:nvPr>
        </p:nvSpPr>
        <p:spPr>
          <a:xfrm>
            <a:off x="571472" y="714356"/>
            <a:ext cx="6340548" cy="419100"/>
          </a:xfrm>
        </p:spPr>
        <p:txBody>
          <a:bodyPr/>
          <a:lstStyle/>
          <a:p>
            <a:r>
              <a:rPr lang="tr-TR" sz="2000" b="1" dirty="0"/>
              <a:t>EVRAK KAYIT BİLGİLERİ</a:t>
            </a:r>
          </a:p>
        </p:txBody>
      </p:sp>
    </p:spTree>
    <p:extLst>
      <p:ext uri="{BB962C8B-B14F-4D97-AF65-F5344CB8AC3E}">
        <p14:creationId xmlns:p14="http://schemas.microsoft.com/office/powerpoint/2010/main" val="342333851"/>
      </p:ext>
    </p:extLst>
  </p:cSld>
  <p:clrMapOvr>
    <a:masterClrMapping/>
  </p:clrMapOvr>
  <p:transition spd="med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80" name="6 Metin kutusu"/>
          <p:cNvSpPr txBox="1">
            <a:spLocks noChangeArrowheads="1"/>
          </p:cNvSpPr>
          <p:nvPr/>
        </p:nvSpPr>
        <p:spPr bwMode="auto">
          <a:xfrm>
            <a:off x="142844" y="571480"/>
            <a:ext cx="4929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400" b="1" dirty="0">
                <a:latin typeface="Times New Roman" pitchFamily="18" charset="0"/>
                <a:cs typeface="Times New Roman" pitchFamily="18" charset="0"/>
              </a:rPr>
              <a:t>AKADEMİK BİRİMLER 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9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267744" y="6556497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645864"/>
              </p:ext>
            </p:extLst>
          </p:nvPr>
        </p:nvGraphicFramePr>
        <p:xfrm>
          <a:off x="214282" y="1214422"/>
          <a:ext cx="8501122" cy="4643475"/>
        </p:xfrm>
        <a:graphic>
          <a:graphicData uri="http://schemas.openxmlformats.org/drawingml/2006/table">
            <a:tbl>
              <a:tblPr firstRow="1" bandRow="1"/>
              <a:tblGrid>
                <a:gridCol w="8501122">
                  <a:extLst>
                    <a:ext uri="{9D8B030D-6E8A-4147-A177-3AD203B41FA5}">
                      <a16:colId xmlns:a16="http://schemas.microsoft.com/office/drawing/2014/main" val="4078170577"/>
                    </a:ext>
                  </a:extLst>
                </a:gridCol>
              </a:tblGrid>
              <a:tr h="311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FAKÜLTELER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062807"/>
                  </a:ext>
                </a:extLst>
              </a:tr>
              <a:tr h="24321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Fen-Edebiyat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7912180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Eğitim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770481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Mühendislik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113540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İktisadi ve İdari Bilimler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435042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İlahiyat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984360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Ziraat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013881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Veteriner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2701081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Güzel Sanatlar ve Tasarım Fakültesi 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723538"/>
                  </a:ext>
                </a:extLst>
              </a:tr>
              <a:tr h="2298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Tıp 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9</a:t>
                      </a: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123634"/>
                  </a:ext>
                </a:extLst>
              </a:tr>
              <a:tr h="44615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YÜKSEKOKULLAR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212521"/>
                  </a:ext>
                </a:extLst>
              </a:tr>
              <a:tr h="2416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5554979"/>
                  </a:ext>
                </a:extLst>
              </a:tr>
              <a:tr h="38573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0729466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 Otelcilik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255278"/>
                  </a:ext>
                </a:extLst>
              </a:tr>
              <a:tr h="2896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2167836"/>
                  </a:ext>
                </a:extLst>
              </a:tr>
              <a:tr h="255610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4</a:t>
                      </a: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08338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Dikdörtgen"/>
          <p:cNvSpPr/>
          <p:nvPr/>
        </p:nvSpPr>
        <p:spPr>
          <a:xfrm>
            <a:off x="0" y="500042"/>
            <a:ext cx="4863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b="1" dirty="0">
                <a:latin typeface="Times New Roman" pitchFamily="18" charset="0"/>
                <a:cs typeface="Times New Roman" pitchFamily="18" charset="0"/>
              </a:rPr>
              <a:t>AKADEMİK BİRİMLER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10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107291"/>
              </p:ext>
            </p:extLst>
          </p:nvPr>
        </p:nvGraphicFramePr>
        <p:xfrm>
          <a:off x="357158" y="1071546"/>
          <a:ext cx="8072493" cy="4999655"/>
        </p:xfrm>
        <a:graphic>
          <a:graphicData uri="http://schemas.openxmlformats.org/drawingml/2006/table">
            <a:tbl>
              <a:tblPr firstRow="1" bandRow="1"/>
              <a:tblGrid>
                <a:gridCol w="8072493">
                  <a:extLst>
                    <a:ext uri="{9D8B030D-6E8A-4147-A177-3AD203B41FA5}">
                      <a16:colId xmlns:a16="http://schemas.microsoft.com/office/drawing/2014/main" val="268569497"/>
                    </a:ext>
                  </a:extLst>
                </a:gridCol>
              </a:tblGrid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MESLEK YÜKSEKOKULLARI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243752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13754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165662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1255093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487220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479194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6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1454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ENSTİTÜLER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3062675"/>
                  </a:ext>
                </a:extLst>
              </a:tr>
              <a:tr h="38482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631219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188660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5724231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Yaşayan Diller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1958003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4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92556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11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775406"/>
              </p:ext>
            </p:extLst>
          </p:nvPr>
        </p:nvGraphicFramePr>
        <p:xfrm>
          <a:off x="214281" y="1083672"/>
          <a:ext cx="8715436" cy="5206980"/>
        </p:xfrm>
        <a:graphic>
          <a:graphicData uri="http://schemas.openxmlformats.org/drawingml/2006/table">
            <a:tbl>
              <a:tblPr/>
              <a:tblGrid>
                <a:gridCol w="42663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9954">
                  <a:extLst>
                    <a:ext uri="{9D8B030D-6E8A-4147-A177-3AD203B41FA5}">
                      <a16:colId xmlns:a16="http://schemas.microsoft.com/office/drawing/2014/main" val="3756050901"/>
                    </a:ext>
                  </a:extLst>
                </a:gridCol>
                <a:gridCol w="20591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4110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PROGRAM SAYISI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İdari Bilimler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939162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 ve Otelcilik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088517"/>
                  </a:ext>
                </a:extLst>
              </a:tr>
              <a:tr h="27400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2185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2185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6666112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Yaşayan Diller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9160194"/>
                  </a:ext>
                </a:extLst>
              </a:tr>
              <a:tr h="19735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136</a:t>
                      </a: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0" y="714356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Program Sayıları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12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48096" y="654306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4195966"/>
              </p:ext>
            </p:extLst>
          </p:nvPr>
        </p:nvGraphicFramePr>
        <p:xfrm>
          <a:off x="34522" y="476662"/>
          <a:ext cx="8857957" cy="5616639"/>
        </p:xfrm>
        <a:graphic>
          <a:graphicData uri="http://schemas.openxmlformats.org/drawingml/2006/table">
            <a:tbl>
              <a:tblPr firstRow="1" firstCol="1" bandRow="1"/>
              <a:tblGrid>
                <a:gridCol w="1282333">
                  <a:extLst>
                    <a:ext uri="{9D8B030D-6E8A-4147-A177-3AD203B41FA5}">
                      <a16:colId xmlns:a16="http://schemas.microsoft.com/office/drawing/2014/main" val="865281249"/>
                    </a:ext>
                  </a:extLst>
                </a:gridCol>
                <a:gridCol w="946953">
                  <a:extLst>
                    <a:ext uri="{9D8B030D-6E8A-4147-A177-3AD203B41FA5}">
                      <a16:colId xmlns:a16="http://schemas.microsoft.com/office/drawing/2014/main" val="239915143"/>
                    </a:ext>
                  </a:extLst>
                </a:gridCol>
                <a:gridCol w="946953">
                  <a:extLst>
                    <a:ext uri="{9D8B030D-6E8A-4147-A177-3AD203B41FA5}">
                      <a16:colId xmlns:a16="http://schemas.microsoft.com/office/drawing/2014/main" val="686516890"/>
                    </a:ext>
                  </a:extLst>
                </a:gridCol>
                <a:gridCol w="946953">
                  <a:extLst>
                    <a:ext uri="{9D8B030D-6E8A-4147-A177-3AD203B41FA5}">
                      <a16:colId xmlns:a16="http://schemas.microsoft.com/office/drawing/2014/main" val="4277435204"/>
                    </a:ext>
                  </a:extLst>
                </a:gridCol>
                <a:gridCol w="946953">
                  <a:extLst>
                    <a:ext uri="{9D8B030D-6E8A-4147-A177-3AD203B41FA5}">
                      <a16:colId xmlns:a16="http://schemas.microsoft.com/office/drawing/2014/main" val="2198383568"/>
                    </a:ext>
                  </a:extLst>
                </a:gridCol>
                <a:gridCol w="946953">
                  <a:extLst>
                    <a:ext uri="{9D8B030D-6E8A-4147-A177-3AD203B41FA5}">
                      <a16:colId xmlns:a16="http://schemas.microsoft.com/office/drawing/2014/main" val="2091669570"/>
                    </a:ext>
                  </a:extLst>
                </a:gridCol>
                <a:gridCol w="946953">
                  <a:extLst>
                    <a:ext uri="{9D8B030D-6E8A-4147-A177-3AD203B41FA5}">
                      <a16:colId xmlns:a16="http://schemas.microsoft.com/office/drawing/2014/main" val="2264166418"/>
                    </a:ext>
                  </a:extLst>
                </a:gridCol>
                <a:gridCol w="9469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46953">
                  <a:extLst>
                    <a:ext uri="{9D8B030D-6E8A-4147-A177-3AD203B41FA5}">
                      <a16:colId xmlns:a16="http://schemas.microsoft.com/office/drawing/2014/main" val="1967505183"/>
                    </a:ext>
                  </a:extLst>
                </a:gridCol>
              </a:tblGrid>
              <a:tr h="281335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Yıllar İtibariyle Ön Lisans </a:t>
                      </a:r>
                      <a:r>
                        <a:rPr lang="tr-TR" sz="16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  <a:r>
                        <a:rPr lang="tr-TR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Aktif Program Sayıları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3449850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Yılı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 Yılı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422832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5214000"/>
                  </a:ext>
                </a:extLst>
              </a:tr>
              <a:tr h="2020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1334769"/>
                  </a:ext>
                </a:extLst>
              </a:tr>
              <a:tr h="20107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</a:t>
                      </a:r>
                      <a:r>
                        <a:rPr lang="tr-TR" sz="10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7342723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1265920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9724304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137413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4594749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3850501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487324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334347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ve Otelcilik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954412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8181491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3362885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765906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884161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789338"/>
                  </a:ext>
                </a:extLst>
              </a:tr>
              <a:tr h="165379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781632"/>
                  </a:ext>
                </a:extLst>
              </a:tr>
              <a:tr h="16537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862323"/>
                  </a:ext>
                </a:extLst>
              </a:tr>
              <a:tr h="165379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9711060"/>
                  </a:ext>
                </a:extLst>
              </a:tr>
              <a:tr h="16537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317883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6305133"/>
                  </a:ext>
                </a:extLst>
              </a:tr>
            </a:tbl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214282" y="142852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Aktif Program Sayıları</a:t>
            </a:r>
          </a:p>
        </p:txBody>
      </p:sp>
    </p:spTree>
    <p:extLst>
      <p:ext uri="{BB962C8B-B14F-4D97-AF65-F5344CB8AC3E}">
        <p14:creationId xmlns:p14="http://schemas.microsoft.com/office/powerpoint/2010/main" val="1740605667"/>
      </p:ext>
    </p:extLst>
  </p:cSld>
  <p:clrMapOvr>
    <a:masterClrMapping/>
  </p:clrMapOvr>
  <p:transition spd="med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13</a:t>
            </a:fld>
            <a:endParaRPr lang="tr-TR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6713201"/>
              </p:ext>
            </p:extLst>
          </p:nvPr>
        </p:nvGraphicFramePr>
        <p:xfrm>
          <a:off x="467544" y="1052736"/>
          <a:ext cx="7992888" cy="49685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73947">
                  <a:extLst>
                    <a:ext uri="{9D8B030D-6E8A-4147-A177-3AD203B41FA5}">
                      <a16:colId xmlns:a16="http://schemas.microsoft.com/office/drawing/2014/main" val="61846230"/>
                    </a:ext>
                  </a:extLst>
                </a:gridCol>
                <a:gridCol w="4118941">
                  <a:extLst>
                    <a:ext uri="{9D8B030D-6E8A-4147-A177-3AD203B41FA5}">
                      <a16:colId xmlns:a16="http://schemas.microsoft.com/office/drawing/2014/main" val="1329719182"/>
                    </a:ext>
                  </a:extLst>
                </a:gridCol>
              </a:tblGrid>
              <a:tr h="675011"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25068017"/>
                  </a:ext>
                </a:extLst>
              </a:tr>
              <a:tr h="914551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50191469"/>
                  </a:ext>
                </a:extLst>
              </a:tr>
              <a:tr h="720504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30179392"/>
                  </a:ext>
                </a:extLst>
              </a:tr>
              <a:tr h="748269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37051623"/>
                  </a:ext>
                </a:extLst>
              </a:tr>
              <a:tr h="831409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78808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39026932"/>
                  </a:ext>
                </a:extLst>
              </a:tr>
            </a:tbl>
          </a:graphicData>
        </a:graphic>
      </p:graphicFrame>
      <p:sp>
        <p:nvSpPr>
          <p:cNvPr id="5" name="Dikdörtgen 1"/>
          <p:cNvSpPr/>
          <p:nvPr/>
        </p:nvSpPr>
        <p:spPr>
          <a:xfrm>
            <a:off x="2548096" y="654306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Metin kutusu"/>
          <p:cNvSpPr txBox="1"/>
          <p:nvPr/>
        </p:nvSpPr>
        <p:spPr>
          <a:xfrm>
            <a:off x="214282" y="642918"/>
            <a:ext cx="4071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Sayıları</a:t>
            </a:r>
            <a:endParaRPr lang="tr-TR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02722716"/>
      </p:ext>
    </p:extLst>
  </p:cSld>
  <p:clrMapOvr>
    <a:masterClrMapping/>
  </p:clrMapOvr>
  <p:transition spd="med"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14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483769" y="6451159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2" name="Dikdörtgen 1"/>
          <p:cNvSpPr/>
          <p:nvPr/>
        </p:nvSpPr>
        <p:spPr>
          <a:xfrm>
            <a:off x="0" y="674132"/>
            <a:ext cx="853244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500" b="1" dirty="0">
                <a:latin typeface="Times New Roman" pitchFamily="18" charset="0"/>
                <a:cs typeface="Times New Roman" pitchFamily="18" charset="0"/>
              </a:rPr>
              <a:t>2019-2020 Eğitim-Öğretim Yılı ÖSYM 1.Yerleştirme Fakülte Bazında Öğrenci Kontenjan Dağılımı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0276185"/>
              </p:ext>
            </p:extLst>
          </p:nvPr>
        </p:nvGraphicFramePr>
        <p:xfrm>
          <a:off x="142844" y="1074935"/>
          <a:ext cx="8605619" cy="50421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2707">
                  <a:extLst>
                    <a:ext uri="{9D8B030D-6E8A-4147-A177-3AD203B41FA5}">
                      <a16:colId xmlns:a16="http://schemas.microsoft.com/office/drawing/2014/main" val="2675281480"/>
                    </a:ext>
                  </a:extLst>
                </a:gridCol>
                <a:gridCol w="2241267">
                  <a:extLst>
                    <a:ext uri="{9D8B030D-6E8A-4147-A177-3AD203B41FA5}">
                      <a16:colId xmlns:a16="http://schemas.microsoft.com/office/drawing/2014/main" val="3592456636"/>
                    </a:ext>
                  </a:extLst>
                </a:gridCol>
                <a:gridCol w="2241267">
                  <a:extLst>
                    <a:ext uri="{9D8B030D-6E8A-4147-A177-3AD203B41FA5}">
                      <a16:colId xmlns:a16="http://schemas.microsoft.com/office/drawing/2014/main" val="1831384220"/>
                    </a:ext>
                  </a:extLst>
                </a:gridCol>
                <a:gridCol w="1670378">
                  <a:extLst>
                    <a:ext uri="{9D8B030D-6E8A-4147-A177-3AD203B41FA5}">
                      <a16:colId xmlns:a16="http://schemas.microsoft.com/office/drawing/2014/main" val="2673919597"/>
                    </a:ext>
                  </a:extLst>
                </a:gridCol>
              </a:tblGrid>
              <a:tr h="249248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47902587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271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293883868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294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477372000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Tasarım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615052457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893821553"/>
                  </a:ext>
                </a:extLst>
              </a:tr>
              <a:tr h="33409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 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899566949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922094344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277595326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684844900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 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5081830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56355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183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36520741"/>
                  </a:ext>
                </a:extLst>
              </a:tr>
              <a:tr h="3382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Turizm İşletmeciliği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 Otelcilik Yüksekokulu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856773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727047430"/>
                  </a:ext>
                </a:extLst>
              </a:tr>
              <a:tr h="33824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rtl="0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593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593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577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978379380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28265957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618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557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485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3272812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365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358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318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727892116"/>
                  </a:ext>
                </a:extLst>
              </a:tr>
              <a:tr h="301298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3932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3406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3159</a:t>
                      </a:r>
                    </a:p>
                  </a:txBody>
                  <a:tcPr marL="6880" marR="6880" marT="6880" marB="0" anchor="ctr"/>
                </a:tc>
                <a:extLst>
                  <a:ext uri="{0D108BD9-81ED-4DB2-BD59-A6C34878D82A}">
                    <a16:rowId xmlns:a16="http://schemas.microsoft.com/office/drawing/2014/main" val="71933117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5 Metin kutusu"/>
          <p:cNvSpPr txBox="1">
            <a:spLocks noChangeArrowheads="1"/>
          </p:cNvSpPr>
          <p:nvPr/>
        </p:nvSpPr>
        <p:spPr bwMode="auto">
          <a:xfrm>
            <a:off x="142844" y="500042"/>
            <a:ext cx="7715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2019-2020 Eğitim-Öğretim Yılı ÖSYM Ek Yerleştirme Fakülte Bazında Öğrenci Kontenjan Dağılımı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15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8" name="Tablo 7">
            <a:extLst>
              <a:ext uri="{FF2B5EF4-FFF2-40B4-BE49-F238E27FC236}">
                <a16:creationId xmlns:a16="http://schemas.microsoft.com/office/drawing/2014/main" id="{6EDC7F2E-20E3-4633-9166-4C0B0F471D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4013989"/>
              </p:ext>
            </p:extLst>
          </p:nvPr>
        </p:nvGraphicFramePr>
        <p:xfrm>
          <a:off x="142844" y="1052737"/>
          <a:ext cx="8605619" cy="50049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2707">
                  <a:extLst>
                    <a:ext uri="{9D8B030D-6E8A-4147-A177-3AD203B41FA5}">
                      <a16:colId xmlns:a16="http://schemas.microsoft.com/office/drawing/2014/main" val="2675281480"/>
                    </a:ext>
                  </a:extLst>
                </a:gridCol>
                <a:gridCol w="2241267">
                  <a:extLst>
                    <a:ext uri="{9D8B030D-6E8A-4147-A177-3AD203B41FA5}">
                      <a16:colId xmlns:a16="http://schemas.microsoft.com/office/drawing/2014/main" val="3592456636"/>
                    </a:ext>
                  </a:extLst>
                </a:gridCol>
                <a:gridCol w="2241267">
                  <a:extLst>
                    <a:ext uri="{9D8B030D-6E8A-4147-A177-3AD203B41FA5}">
                      <a16:colId xmlns:a16="http://schemas.microsoft.com/office/drawing/2014/main" val="1831384220"/>
                    </a:ext>
                  </a:extLst>
                </a:gridCol>
                <a:gridCol w="1670378">
                  <a:extLst>
                    <a:ext uri="{9D8B030D-6E8A-4147-A177-3AD203B41FA5}">
                      <a16:colId xmlns:a16="http://schemas.microsoft.com/office/drawing/2014/main" val="2673919597"/>
                    </a:ext>
                  </a:extLst>
                </a:gridCol>
              </a:tblGrid>
              <a:tr h="246115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47902587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293883868"/>
                  </a:ext>
                </a:extLst>
              </a:tr>
              <a:tr h="2929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477372000"/>
                  </a:ext>
                </a:extLst>
              </a:tr>
              <a:tr h="2929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Tasarım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29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615052457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893821553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 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899566949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922094344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277595326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684844900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50818304"/>
                  </a:ext>
                </a:extLst>
              </a:tr>
              <a:tr h="2929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563554"/>
                  </a:ext>
                </a:extLst>
              </a:tr>
              <a:tr h="2929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36520741"/>
                  </a:ext>
                </a:extLst>
              </a:tr>
              <a:tr h="33617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Turizm İşletmeciliği ve Otelcilik Yüksekokulu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856773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727047430"/>
                  </a:ext>
                </a:extLst>
              </a:tr>
              <a:tr h="33617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rtl="0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978379380"/>
                  </a:ext>
                </a:extLst>
              </a:tr>
              <a:tr h="1714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28265957"/>
                  </a:ext>
                </a:extLst>
              </a:tr>
              <a:tr h="2929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32728124"/>
                  </a:ext>
                </a:extLst>
              </a:tr>
              <a:tr h="2929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727892116"/>
                  </a:ext>
                </a:extLst>
              </a:tr>
              <a:tr h="297509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773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237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</a:t>
                      </a:r>
                    </a:p>
                  </a:txBody>
                  <a:tcPr marL="6880" marR="6880" marT="6880" marB="0" anchor="ctr"/>
                </a:tc>
                <a:extLst>
                  <a:ext uri="{0D108BD9-81ED-4DB2-BD59-A6C34878D82A}">
                    <a16:rowId xmlns:a16="http://schemas.microsoft.com/office/drawing/2014/main" val="71933117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5 Metin kutusu"/>
          <p:cNvSpPr txBox="1">
            <a:spLocks noChangeArrowheads="1"/>
          </p:cNvSpPr>
          <p:nvPr/>
        </p:nvSpPr>
        <p:spPr bwMode="auto">
          <a:xfrm>
            <a:off x="0" y="714356"/>
            <a:ext cx="7500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2019-2020 Eğitim-Öğretim Yılı DGS Fakülte Bazında Öğrenci Dağılımı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16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109817"/>
              </p:ext>
            </p:extLst>
          </p:nvPr>
        </p:nvGraphicFramePr>
        <p:xfrm>
          <a:off x="142844" y="1142982"/>
          <a:ext cx="8605621" cy="49503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4054">
                  <a:extLst>
                    <a:ext uri="{9D8B030D-6E8A-4147-A177-3AD203B41FA5}">
                      <a16:colId xmlns:a16="http://schemas.microsoft.com/office/drawing/2014/main" val="3967131643"/>
                    </a:ext>
                  </a:extLst>
                </a:gridCol>
                <a:gridCol w="2168170">
                  <a:extLst>
                    <a:ext uri="{9D8B030D-6E8A-4147-A177-3AD203B41FA5}">
                      <a16:colId xmlns:a16="http://schemas.microsoft.com/office/drawing/2014/main" val="1208917316"/>
                    </a:ext>
                  </a:extLst>
                </a:gridCol>
                <a:gridCol w="2168170">
                  <a:extLst>
                    <a:ext uri="{9D8B030D-6E8A-4147-A177-3AD203B41FA5}">
                      <a16:colId xmlns:a16="http://schemas.microsoft.com/office/drawing/2014/main" val="1007709422"/>
                    </a:ext>
                  </a:extLst>
                </a:gridCol>
                <a:gridCol w="2235227">
                  <a:extLst>
                    <a:ext uri="{9D8B030D-6E8A-4147-A177-3AD203B41FA5}">
                      <a16:colId xmlns:a16="http://schemas.microsoft.com/office/drawing/2014/main" val="3100239554"/>
                    </a:ext>
                  </a:extLst>
                </a:gridCol>
              </a:tblGrid>
              <a:tr h="332159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859328821"/>
                  </a:ext>
                </a:extLst>
              </a:tr>
              <a:tr h="50212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 ve Tasarım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2133993578"/>
                  </a:ext>
                </a:extLst>
              </a:tr>
              <a:tr h="49051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3370131066"/>
                  </a:ext>
                </a:extLst>
              </a:tr>
              <a:tr h="51041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2156705272"/>
                  </a:ext>
                </a:extLst>
              </a:tr>
              <a:tr h="33215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2814691244"/>
                  </a:ext>
                </a:extLst>
              </a:tr>
              <a:tr h="51421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94222310"/>
                  </a:ext>
                </a:extLst>
              </a:tr>
              <a:tr h="3449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3875012121"/>
                  </a:ext>
                </a:extLst>
              </a:tr>
              <a:tr h="33215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1901360057"/>
                  </a:ext>
                </a:extLst>
              </a:tr>
              <a:tr h="50212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215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3380897226"/>
                  </a:ext>
                </a:extLst>
              </a:tr>
              <a:tr h="50212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Beden</a:t>
                      </a:r>
                      <a:r>
                        <a:rPr lang="tr-TR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Eğitimi ve Spor Yüksekokulu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502970800"/>
                  </a:ext>
                </a:extLst>
              </a:tr>
              <a:tr h="255180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</a:t>
                      </a: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:a16="http://schemas.microsoft.com/office/drawing/2014/main" val="541179659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857224" y="714356"/>
            <a:ext cx="6985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b="1" dirty="0">
                <a:latin typeface="Arial" charset="0"/>
              </a:rPr>
              <a:t>2019-2020 Eğitim-Öğretim Yılı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17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16104842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18</a:t>
            </a:fld>
            <a:endParaRPr lang="tr-TR" dirty="0"/>
          </a:p>
        </p:txBody>
      </p:sp>
      <p:sp>
        <p:nvSpPr>
          <p:cNvPr id="7" name="6 Başlık"/>
          <p:cNvSpPr>
            <a:spLocks noGrp="1"/>
          </p:cNvSpPr>
          <p:nvPr>
            <p:ph type="title" idx="4294967295"/>
          </p:nvPr>
        </p:nvSpPr>
        <p:spPr>
          <a:xfrm>
            <a:off x="1143000" y="5499100"/>
            <a:ext cx="8001000" cy="857250"/>
          </a:xfrm>
          <a:prstGeom prst="rect">
            <a:avLst/>
          </a:prstGeo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>
              <a:defRPr/>
            </a:pPr>
            <a:r>
              <a:rPr lang="tr-TR" sz="2000" dirty="0"/>
              <a:t>3932</a:t>
            </a:r>
            <a:r>
              <a:rPr lang="tr-TR" sz="2000" dirty="0">
                <a:solidFill>
                  <a:schemeClr val="tx1"/>
                </a:solidFill>
              </a:rPr>
              <a:t> öğrenci kontenjanından 3371 öğrenci kaydını yapmıştır.</a:t>
            </a:r>
          </a:p>
        </p:txBody>
      </p:sp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4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22FB11B2-5387-4A6D-B58E-27C34F76DCA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18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030550193"/>
              </p:ext>
            </p:extLst>
          </p:nvPr>
        </p:nvGraphicFramePr>
        <p:xfrm>
          <a:off x="214282" y="1214422"/>
          <a:ext cx="8246150" cy="4162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19</a:t>
            </a:fld>
            <a:endParaRPr lang="tr-TR"/>
          </a:p>
        </p:txBody>
      </p:sp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id="{E10C5108-669E-4A92-AFF4-2A0E235B2F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5060958"/>
              </p:ext>
            </p:extLst>
          </p:nvPr>
        </p:nvGraphicFramePr>
        <p:xfrm>
          <a:off x="107504" y="332655"/>
          <a:ext cx="8579296" cy="576064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800200">
                  <a:extLst>
                    <a:ext uri="{9D8B030D-6E8A-4147-A177-3AD203B41FA5}">
                      <a16:colId xmlns:a16="http://schemas.microsoft.com/office/drawing/2014/main" val="2633797391"/>
                    </a:ext>
                  </a:extLst>
                </a:gridCol>
                <a:gridCol w="359203">
                  <a:extLst>
                    <a:ext uri="{9D8B030D-6E8A-4147-A177-3AD203B41FA5}">
                      <a16:colId xmlns:a16="http://schemas.microsoft.com/office/drawing/2014/main" val="579145053"/>
                    </a:ext>
                  </a:extLst>
                </a:gridCol>
                <a:gridCol w="690333">
                  <a:extLst>
                    <a:ext uri="{9D8B030D-6E8A-4147-A177-3AD203B41FA5}">
                      <a16:colId xmlns:a16="http://schemas.microsoft.com/office/drawing/2014/main" val="1882214889"/>
                    </a:ext>
                  </a:extLst>
                </a:gridCol>
                <a:gridCol w="712902">
                  <a:extLst>
                    <a:ext uri="{9D8B030D-6E8A-4147-A177-3AD203B41FA5}">
                      <a16:colId xmlns:a16="http://schemas.microsoft.com/office/drawing/2014/main" val="4254014844"/>
                    </a:ext>
                  </a:extLst>
                </a:gridCol>
                <a:gridCol w="712902">
                  <a:extLst>
                    <a:ext uri="{9D8B030D-6E8A-4147-A177-3AD203B41FA5}">
                      <a16:colId xmlns:a16="http://schemas.microsoft.com/office/drawing/2014/main" val="3056246862"/>
                    </a:ext>
                  </a:extLst>
                </a:gridCol>
                <a:gridCol w="691271">
                  <a:extLst>
                    <a:ext uri="{9D8B030D-6E8A-4147-A177-3AD203B41FA5}">
                      <a16:colId xmlns:a16="http://schemas.microsoft.com/office/drawing/2014/main" val="2631748924"/>
                    </a:ext>
                  </a:extLst>
                </a:gridCol>
                <a:gridCol w="726072">
                  <a:extLst>
                    <a:ext uri="{9D8B030D-6E8A-4147-A177-3AD203B41FA5}">
                      <a16:colId xmlns:a16="http://schemas.microsoft.com/office/drawing/2014/main" val="97176875"/>
                    </a:ext>
                  </a:extLst>
                </a:gridCol>
                <a:gridCol w="726072">
                  <a:extLst>
                    <a:ext uri="{9D8B030D-6E8A-4147-A177-3AD203B41FA5}">
                      <a16:colId xmlns:a16="http://schemas.microsoft.com/office/drawing/2014/main" val="2994304998"/>
                    </a:ext>
                  </a:extLst>
                </a:gridCol>
                <a:gridCol w="722308">
                  <a:extLst>
                    <a:ext uri="{9D8B030D-6E8A-4147-A177-3AD203B41FA5}">
                      <a16:colId xmlns:a16="http://schemas.microsoft.com/office/drawing/2014/main" val="1689583419"/>
                    </a:ext>
                  </a:extLst>
                </a:gridCol>
                <a:gridCol w="722308">
                  <a:extLst>
                    <a:ext uri="{9D8B030D-6E8A-4147-A177-3AD203B41FA5}">
                      <a16:colId xmlns:a16="http://schemas.microsoft.com/office/drawing/2014/main" val="2662873008"/>
                    </a:ext>
                  </a:extLst>
                </a:gridCol>
                <a:gridCol w="715725">
                  <a:extLst>
                    <a:ext uri="{9D8B030D-6E8A-4147-A177-3AD203B41FA5}">
                      <a16:colId xmlns:a16="http://schemas.microsoft.com/office/drawing/2014/main" val="3108971388"/>
                    </a:ext>
                  </a:extLst>
                </a:gridCol>
              </a:tblGrid>
              <a:tr h="200344">
                <a:tc gridSpan="11">
                  <a:txBody>
                    <a:bodyPr/>
                    <a:lstStyle/>
                    <a:p>
                      <a:pPr marL="74930"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6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tr-TR" sz="11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Öğrenci Kontenjanları ve Doluluk Oranı</a:t>
                      </a:r>
                      <a:endParaRPr lang="tr-TR" sz="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0B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866988"/>
                  </a:ext>
                </a:extLst>
              </a:tr>
              <a:tr h="554217">
                <a:tc rowSpan="2">
                  <a:txBody>
                    <a:bodyPr/>
                    <a:lstStyle/>
                    <a:p>
                      <a:pPr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900" b="1" dirty="0">
                          <a:effectLst/>
                          <a:latin typeface="Georgia" panose="02040502050405020303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8580" algn="ctr">
                        <a:spcAft>
                          <a:spcPts val="0"/>
                        </a:spcAft>
                      </a:pPr>
                      <a:r>
                        <a:rPr lang="tr-TR" sz="8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Birimin Adı</a:t>
                      </a:r>
                      <a:endParaRPr lang="tr-TR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Georgia" panose="02040502050405020303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8580" algn="ctr"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ÖSYM</a:t>
                      </a:r>
                      <a:endParaRPr lang="tr-TR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8580" algn="ctr"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Kontenjanı</a:t>
                      </a:r>
                      <a:endParaRPr lang="tr-TR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Georgia" panose="02040502050405020303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8580"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Merkezi Yerleştirme ile Yerleşen</a:t>
                      </a:r>
                      <a:endParaRPr lang="tr-TR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Georgia" panose="02040502050405020303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8580" algn="ctr">
                        <a:spcBef>
                          <a:spcPts val="64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Kayıt Yaptıran</a:t>
                      </a:r>
                      <a:endParaRPr lang="tr-TR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Georgia" panose="02040502050405020303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8580" algn="ctr">
                        <a:spcBef>
                          <a:spcPts val="645"/>
                        </a:spcBef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Boş</a:t>
                      </a:r>
                      <a:r>
                        <a:rPr lang="tr-TR" sz="1000" spc="-11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spc="-3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Georgia" panose="02040502050405020303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b="0" dirty="0">
                          <a:effectLst/>
                          <a:latin typeface="Georgia" panose="02040502050405020303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50" b="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4930" algn="ctr">
                        <a:spcBef>
                          <a:spcPts val="645"/>
                        </a:spcBef>
                        <a:spcAft>
                          <a:spcPts val="0"/>
                        </a:spcAft>
                      </a:pPr>
                      <a:r>
                        <a:rPr lang="tr-TR" sz="1000" b="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Doluluk</a:t>
                      </a:r>
                      <a:endParaRPr lang="tr-TR" sz="1050" b="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00" b="0" dirty="0">
                          <a:effectLst/>
                          <a:latin typeface="Georgia" panose="02040502050405020303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50" b="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8255" marR="143510" algn="ctr">
                        <a:spcBef>
                          <a:spcPts val="645"/>
                        </a:spcBef>
                        <a:spcAft>
                          <a:spcPts val="0"/>
                        </a:spcAft>
                      </a:pPr>
                      <a:r>
                        <a:rPr lang="tr-TR" sz="1000" b="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Oranı</a:t>
                      </a:r>
                      <a:endParaRPr lang="tr-TR" sz="1050" b="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1984064"/>
                  </a:ext>
                </a:extLst>
              </a:tr>
              <a:tr h="23139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TYT</a:t>
                      </a:r>
                      <a:endParaRPr lang="tr-TR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AYT</a:t>
                      </a:r>
                      <a:endParaRPr lang="tr-TR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TYT</a:t>
                      </a:r>
                      <a:endParaRPr lang="tr-TR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7945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AYT</a:t>
                      </a:r>
                      <a:endParaRPr lang="tr-TR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TYT</a:t>
                      </a:r>
                      <a:endParaRPr lang="tr-TR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AYT</a:t>
                      </a:r>
                      <a:endParaRPr lang="tr-TR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TYT</a:t>
                      </a:r>
                      <a:endParaRPr lang="tr-TR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8260" marR="22225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AYT</a:t>
                      </a:r>
                      <a:endParaRPr lang="tr-TR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TYT</a:t>
                      </a:r>
                      <a:endParaRPr lang="tr-TR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2545" marR="212725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tr-TR" sz="1050" b="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AYT</a:t>
                      </a:r>
                      <a:endParaRPr lang="tr-TR" sz="1100" b="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5523429"/>
                  </a:ext>
                </a:extLst>
              </a:tr>
              <a:tr h="190018">
                <a:tc>
                  <a:txBody>
                    <a:bodyPr/>
                    <a:lstStyle/>
                    <a:p>
                      <a:pPr marL="68580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278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278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95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6929369"/>
                  </a:ext>
                </a:extLst>
              </a:tr>
              <a:tr h="190018">
                <a:tc>
                  <a:txBody>
                    <a:bodyPr/>
                    <a:lstStyle/>
                    <a:p>
                      <a:pPr marL="68580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Fen-Edebiyat</a:t>
                      </a:r>
                      <a:r>
                        <a:rPr lang="tr-TR" sz="1000" b="1" baseline="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Fakültesi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294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291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97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6038195"/>
                  </a:ext>
                </a:extLst>
              </a:tr>
              <a:tr h="190018">
                <a:tc>
                  <a:txBody>
                    <a:bodyPr/>
                    <a:lstStyle/>
                    <a:p>
                      <a:pPr marL="68580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Mühendislik</a:t>
                      </a:r>
                      <a:r>
                        <a:rPr lang="tr-TR" sz="1000" b="1" baseline="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Fakültesi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124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105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15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650745"/>
                  </a:ext>
                </a:extLst>
              </a:tr>
              <a:tr h="316696">
                <a:tc>
                  <a:txBody>
                    <a:bodyPr/>
                    <a:lstStyle/>
                    <a:p>
                      <a:pPr marL="68580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İktisadi</a:t>
                      </a:r>
                      <a:r>
                        <a:rPr lang="tr-TR" sz="1000" b="1" baseline="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ve İdari Bilimler Fakültesi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144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38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108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25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6742079"/>
                  </a:ext>
                </a:extLst>
              </a:tr>
              <a:tr h="190018">
                <a:tc>
                  <a:txBody>
                    <a:bodyPr/>
                    <a:lstStyle/>
                    <a:p>
                      <a:pPr marL="68580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İlahiyat Fakültesi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236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236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235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99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3721112"/>
                  </a:ext>
                </a:extLst>
              </a:tr>
              <a:tr h="190018">
                <a:tc>
                  <a:txBody>
                    <a:bodyPr/>
                    <a:lstStyle/>
                    <a:p>
                      <a:pPr marL="68580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151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69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69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82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45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253928"/>
                  </a:ext>
                </a:extLst>
              </a:tr>
              <a:tr h="190018">
                <a:tc>
                  <a:txBody>
                    <a:bodyPr/>
                    <a:lstStyle/>
                    <a:p>
                      <a:pPr marL="68580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Tıp Fakültesi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100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378305"/>
                  </a:ext>
                </a:extLst>
              </a:tr>
              <a:tr h="316696">
                <a:tc>
                  <a:txBody>
                    <a:bodyPr/>
                    <a:lstStyle/>
                    <a:p>
                      <a:pPr marL="68580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Güzel Sanatlar ve Tasarım Fakültesi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124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55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55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69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44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807432"/>
                  </a:ext>
                </a:extLst>
              </a:tr>
              <a:tr h="190018">
                <a:tc>
                  <a:txBody>
                    <a:bodyPr/>
                    <a:lstStyle/>
                    <a:p>
                      <a:pPr marL="68580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Veteriner Fak.</a:t>
                      </a:r>
                      <a:endParaRPr lang="tr-TR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72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72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72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100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0755031"/>
                  </a:ext>
                </a:extLst>
              </a:tr>
              <a:tr h="299844">
                <a:tc>
                  <a:txBody>
                    <a:bodyPr/>
                    <a:lstStyle/>
                    <a:p>
                      <a:pPr marL="68580" marR="66040" algn="l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72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72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71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99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802992"/>
                  </a:ext>
                </a:extLst>
              </a:tr>
              <a:tr h="320985">
                <a:tc>
                  <a:txBody>
                    <a:bodyPr/>
                    <a:lstStyle/>
                    <a:p>
                      <a:pPr marL="68580" marR="66040" algn="l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Beden</a:t>
                      </a:r>
                      <a:r>
                        <a:rPr lang="tr-TR" sz="1000" b="1" baseline="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Eğitimi ve Spor Yüksekokulu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220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220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220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100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2018614"/>
                  </a:ext>
                </a:extLst>
              </a:tr>
              <a:tr h="190018">
                <a:tc>
                  <a:txBody>
                    <a:bodyPr/>
                    <a:lstStyle/>
                    <a:p>
                      <a:pPr marL="68580" marR="66040" algn="l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216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185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185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85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4414916"/>
                  </a:ext>
                </a:extLst>
              </a:tr>
              <a:tr h="320985">
                <a:tc>
                  <a:txBody>
                    <a:bodyPr/>
                    <a:lstStyle/>
                    <a:p>
                      <a:pPr marL="68580" marR="66040" algn="l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Turizm İşletmeciliği ve Otelcilik Yüksekokulu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90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9864647"/>
                  </a:ext>
                </a:extLst>
              </a:tr>
              <a:tr h="320985">
                <a:tc>
                  <a:txBody>
                    <a:bodyPr/>
                    <a:lstStyle/>
                    <a:p>
                      <a:pPr marL="68580" marR="66675" algn="l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Teknik Bilimler</a:t>
                      </a:r>
                      <a:r>
                        <a:rPr lang="tr-TR" sz="1000" b="0" baseline="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Meslek</a:t>
                      </a:r>
                      <a:r>
                        <a:rPr lang="tr-TR" sz="1000" b="1" baseline="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Yüksekokulu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365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358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350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95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7035099"/>
                  </a:ext>
                </a:extLst>
              </a:tr>
              <a:tr h="320985">
                <a:tc>
                  <a:txBody>
                    <a:bodyPr/>
                    <a:lstStyle/>
                    <a:p>
                      <a:pPr marL="68580" algn="l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Sosyal Bilimler Meslek</a:t>
                      </a:r>
                      <a:r>
                        <a:rPr lang="tr-TR" sz="1000" b="1" baseline="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Yüksekokulu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618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557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541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77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87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3420086"/>
                  </a:ext>
                </a:extLst>
              </a:tr>
              <a:tr h="209673">
                <a:tc>
                  <a:txBody>
                    <a:bodyPr/>
                    <a:lstStyle/>
                    <a:p>
                      <a:pPr marL="68580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Eruh Meslek</a:t>
                      </a:r>
                      <a:r>
                        <a:rPr lang="tr-TR" sz="1000" b="1" baseline="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Yüksekokulu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134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134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131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97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029579"/>
                  </a:ext>
                </a:extLst>
              </a:tr>
              <a:tr h="316696">
                <a:tc>
                  <a:txBody>
                    <a:bodyPr/>
                    <a:lstStyle/>
                    <a:p>
                      <a:pPr marL="68580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Kurtalan</a:t>
                      </a:r>
                      <a:r>
                        <a:rPr lang="tr-TR" sz="1000" b="0" baseline="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1" baseline="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Meslek Yüksekokulu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201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163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152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75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7230175"/>
                  </a:ext>
                </a:extLst>
              </a:tr>
              <a:tr h="320985">
                <a:tc>
                  <a:txBody>
                    <a:bodyPr/>
                    <a:lstStyle/>
                    <a:p>
                      <a:pPr marL="68580" algn="l">
                        <a:lnSpc>
                          <a:spcPct val="105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Sağlık Hizmetleri</a:t>
                      </a:r>
                      <a:r>
                        <a:rPr lang="tr-TR" sz="1000" b="1" baseline="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Meslek Yüksekokulu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593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593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593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100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5462719"/>
                  </a:ext>
                </a:extLst>
              </a:tr>
              <a:tr h="190018">
                <a:tc>
                  <a:txBody>
                    <a:bodyPr/>
                    <a:lstStyle/>
                    <a:p>
                      <a:pPr marL="131445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1911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2021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1805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1601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1767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1593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143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422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97</a:t>
                      </a:r>
                      <a:endParaRPr lang="tr-TR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% 99</a:t>
                      </a:r>
                      <a:endParaRPr lang="tr-TR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0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4084117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6" name="6 Metin kutusu"/>
          <p:cNvSpPr txBox="1">
            <a:spLocks noChangeArrowheads="1"/>
          </p:cNvSpPr>
          <p:nvPr/>
        </p:nvSpPr>
        <p:spPr bwMode="auto">
          <a:xfrm>
            <a:off x="0" y="571480"/>
            <a:ext cx="56726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ÖSYM Öğrenci Kontenjanları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20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5845561"/>
              </p:ext>
            </p:extLst>
          </p:nvPr>
        </p:nvGraphicFramePr>
        <p:xfrm>
          <a:off x="71406" y="1142983"/>
          <a:ext cx="8965089" cy="4856178"/>
        </p:xfrm>
        <a:graphic>
          <a:graphicData uri="http://schemas.openxmlformats.org/drawingml/2006/table">
            <a:tbl>
              <a:tblPr/>
              <a:tblGrid>
                <a:gridCol w="2308670">
                  <a:extLst>
                    <a:ext uri="{9D8B030D-6E8A-4147-A177-3AD203B41FA5}">
                      <a16:colId xmlns:a16="http://schemas.microsoft.com/office/drawing/2014/main" val="3020520665"/>
                    </a:ext>
                  </a:extLst>
                </a:gridCol>
                <a:gridCol w="758709">
                  <a:extLst>
                    <a:ext uri="{9D8B030D-6E8A-4147-A177-3AD203B41FA5}">
                      <a16:colId xmlns:a16="http://schemas.microsoft.com/office/drawing/2014/main" val="3749284575"/>
                    </a:ext>
                  </a:extLst>
                </a:gridCol>
                <a:gridCol w="941585">
                  <a:extLst>
                    <a:ext uri="{9D8B030D-6E8A-4147-A177-3AD203B41FA5}">
                      <a16:colId xmlns:a16="http://schemas.microsoft.com/office/drawing/2014/main" val="2858841406"/>
                    </a:ext>
                  </a:extLst>
                </a:gridCol>
                <a:gridCol w="784039">
                  <a:extLst>
                    <a:ext uri="{9D8B030D-6E8A-4147-A177-3AD203B41FA5}">
                      <a16:colId xmlns:a16="http://schemas.microsoft.com/office/drawing/2014/main" val="1163997916"/>
                    </a:ext>
                  </a:extLst>
                </a:gridCol>
                <a:gridCol w="878090">
                  <a:extLst>
                    <a:ext uri="{9D8B030D-6E8A-4147-A177-3AD203B41FA5}">
                      <a16:colId xmlns:a16="http://schemas.microsoft.com/office/drawing/2014/main" val="4154441113"/>
                    </a:ext>
                  </a:extLst>
                </a:gridCol>
                <a:gridCol w="878090">
                  <a:extLst>
                    <a:ext uri="{9D8B030D-6E8A-4147-A177-3AD203B41FA5}">
                      <a16:colId xmlns:a16="http://schemas.microsoft.com/office/drawing/2014/main" val="504766115"/>
                    </a:ext>
                  </a:extLst>
                </a:gridCol>
                <a:gridCol w="804916">
                  <a:extLst>
                    <a:ext uri="{9D8B030D-6E8A-4147-A177-3AD203B41FA5}">
                      <a16:colId xmlns:a16="http://schemas.microsoft.com/office/drawing/2014/main" val="2122758723"/>
                    </a:ext>
                  </a:extLst>
                </a:gridCol>
                <a:gridCol w="95126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9726">
                  <a:extLst>
                    <a:ext uri="{9D8B030D-6E8A-4147-A177-3AD203B41FA5}">
                      <a16:colId xmlns:a16="http://schemas.microsoft.com/office/drawing/2014/main" val="2486311409"/>
                    </a:ext>
                  </a:extLst>
                </a:gridCol>
              </a:tblGrid>
              <a:tr h="106866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259510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KONTENJAN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1683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2585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2888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3509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3653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3928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3810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3932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4439757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YERLEŞEN ÖĞRENCİ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2139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2696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3280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3322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3207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3567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3643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687014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KAYIT YAPAN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2354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2957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3371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40968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693404"/>
              </p:ext>
            </p:extLst>
          </p:nvPr>
        </p:nvGraphicFramePr>
        <p:xfrm>
          <a:off x="142844" y="1196752"/>
          <a:ext cx="8749638" cy="4752528"/>
        </p:xfrm>
        <a:graphic>
          <a:graphicData uri="http://schemas.openxmlformats.org/drawingml/2006/table">
            <a:tbl>
              <a:tblPr firstRow="1" firstCol="1" bandRow="1"/>
              <a:tblGrid>
                <a:gridCol w="972182">
                  <a:extLst>
                    <a:ext uri="{9D8B030D-6E8A-4147-A177-3AD203B41FA5}">
                      <a16:colId xmlns:a16="http://schemas.microsoft.com/office/drawing/2014/main" val="1768732718"/>
                    </a:ext>
                  </a:extLst>
                </a:gridCol>
                <a:gridCol w="972182">
                  <a:extLst>
                    <a:ext uri="{9D8B030D-6E8A-4147-A177-3AD203B41FA5}">
                      <a16:colId xmlns:a16="http://schemas.microsoft.com/office/drawing/2014/main" val="1400771650"/>
                    </a:ext>
                  </a:extLst>
                </a:gridCol>
                <a:gridCol w="972182">
                  <a:extLst>
                    <a:ext uri="{9D8B030D-6E8A-4147-A177-3AD203B41FA5}">
                      <a16:colId xmlns:a16="http://schemas.microsoft.com/office/drawing/2014/main" val="2142795990"/>
                    </a:ext>
                  </a:extLst>
                </a:gridCol>
                <a:gridCol w="972182">
                  <a:extLst>
                    <a:ext uri="{9D8B030D-6E8A-4147-A177-3AD203B41FA5}">
                      <a16:colId xmlns:a16="http://schemas.microsoft.com/office/drawing/2014/main" val="1515798130"/>
                    </a:ext>
                  </a:extLst>
                </a:gridCol>
                <a:gridCol w="972182">
                  <a:extLst>
                    <a:ext uri="{9D8B030D-6E8A-4147-A177-3AD203B41FA5}">
                      <a16:colId xmlns:a16="http://schemas.microsoft.com/office/drawing/2014/main" val="154696521"/>
                    </a:ext>
                  </a:extLst>
                </a:gridCol>
                <a:gridCol w="972182">
                  <a:extLst>
                    <a:ext uri="{9D8B030D-6E8A-4147-A177-3AD203B41FA5}">
                      <a16:colId xmlns:a16="http://schemas.microsoft.com/office/drawing/2014/main" val="923232252"/>
                    </a:ext>
                  </a:extLst>
                </a:gridCol>
                <a:gridCol w="972182">
                  <a:extLst>
                    <a:ext uri="{9D8B030D-6E8A-4147-A177-3AD203B41FA5}">
                      <a16:colId xmlns:a16="http://schemas.microsoft.com/office/drawing/2014/main" val="2756345432"/>
                    </a:ext>
                  </a:extLst>
                </a:gridCol>
                <a:gridCol w="97218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72182">
                  <a:extLst>
                    <a:ext uri="{9D8B030D-6E8A-4147-A177-3AD203B41FA5}">
                      <a16:colId xmlns:a16="http://schemas.microsoft.com/office/drawing/2014/main" val="4248059494"/>
                    </a:ext>
                  </a:extLst>
                </a:gridCol>
              </a:tblGrid>
              <a:tr h="1502401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Yıllar İtibariyle Öğrenci Kontenjanı Doluluk Oranları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414597"/>
                  </a:ext>
                </a:extLst>
              </a:tr>
              <a:tr h="11351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844216"/>
                  </a:ext>
                </a:extLst>
              </a:tr>
              <a:tr h="11268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Önlisans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88.18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92.87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8141317"/>
                  </a:ext>
                </a:extLst>
              </a:tr>
              <a:tr h="9881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85.43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6776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5490835"/>
      </p:ext>
    </p:extLst>
  </p:cSld>
  <p:clrMapOvr>
    <a:masterClrMapping/>
  </p:clrMapOvr>
  <p:transition spd="med">
    <p:pu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0" y="642918"/>
            <a:ext cx="8229600" cy="1143000"/>
          </a:xfrm>
        </p:spPr>
        <p:txBody>
          <a:bodyPr>
            <a:normAutofit/>
          </a:bodyPr>
          <a:lstStyle/>
          <a:p>
            <a:r>
              <a:rPr lang="tr-TR" sz="2400" dirty="0"/>
              <a:t>E-devlet Öğrenci İstatistikleri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22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20418" y="6478417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7" name="Dikdörtgen 4"/>
          <p:cNvSpPr/>
          <p:nvPr/>
        </p:nvSpPr>
        <p:spPr>
          <a:xfrm>
            <a:off x="111971" y="260816"/>
            <a:ext cx="2068315" cy="10618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105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E-devlet üzerinden kayıt yapan % 80.6</a:t>
            </a:r>
          </a:p>
          <a:p>
            <a:pPr algn="ctr"/>
            <a:r>
              <a:rPr lang="tr-TR" sz="1050" b="1" cap="none" spc="0" dirty="0">
                <a:ln w="0"/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Üniversiteye gelerek kayıt yapan % </a:t>
            </a:r>
            <a:r>
              <a:rPr lang="tr-TR" sz="105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11.6</a:t>
            </a:r>
            <a:endParaRPr lang="tr-TR" sz="1050" b="1" cap="none" spc="0" dirty="0">
              <a:ln w="0"/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sz="105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Kayıt yaptırmayan  </a:t>
            </a:r>
          </a:p>
          <a:p>
            <a:pPr algn="ctr"/>
            <a:r>
              <a:rPr lang="tr-TR" sz="105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% 7.8</a:t>
            </a:r>
            <a:endParaRPr lang="tr-TR" sz="1050" b="1" cap="none" spc="0" dirty="0">
              <a:ln w="0"/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2A0C90DB-AE0D-4259-9E92-26CFEAA741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630" y="1322645"/>
            <a:ext cx="8806920" cy="4692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472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Başlık"/>
          <p:cNvSpPr>
            <a:spLocks noGrp="1"/>
          </p:cNvSpPr>
          <p:nvPr>
            <p:ph type="title"/>
          </p:nvPr>
        </p:nvSpPr>
        <p:spPr>
          <a:xfrm>
            <a:off x="-2124744" y="-128700"/>
            <a:ext cx="8305800" cy="47208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tr-TR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2008-2019 ÖĞRENCİ SAYILARI</a:t>
            </a: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23</a:t>
            </a:fld>
            <a:endParaRPr lang="tr-TR"/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>
            <a:extLst>
              <a:ext uri="{FF2B5EF4-FFF2-40B4-BE49-F238E27FC236}">
                <a16:creationId xmlns:a16="http://schemas.microsoft.com/office/drawing/2014/main" id="{CF6DB1A1-D577-4AED-89A4-05E581AC61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0974441"/>
              </p:ext>
            </p:extLst>
          </p:nvPr>
        </p:nvGraphicFramePr>
        <p:xfrm>
          <a:off x="107507" y="500872"/>
          <a:ext cx="8928985" cy="5976928"/>
        </p:xfrm>
        <a:graphic>
          <a:graphicData uri="http://schemas.openxmlformats.org/drawingml/2006/table">
            <a:tbl>
              <a:tblPr/>
              <a:tblGrid>
                <a:gridCol w="686845">
                  <a:extLst>
                    <a:ext uri="{9D8B030D-6E8A-4147-A177-3AD203B41FA5}">
                      <a16:colId xmlns:a16="http://schemas.microsoft.com/office/drawing/2014/main" val="1554426463"/>
                    </a:ext>
                  </a:extLst>
                </a:gridCol>
                <a:gridCol w="686845">
                  <a:extLst>
                    <a:ext uri="{9D8B030D-6E8A-4147-A177-3AD203B41FA5}">
                      <a16:colId xmlns:a16="http://schemas.microsoft.com/office/drawing/2014/main" val="4114334285"/>
                    </a:ext>
                  </a:extLst>
                </a:gridCol>
                <a:gridCol w="686845">
                  <a:extLst>
                    <a:ext uri="{9D8B030D-6E8A-4147-A177-3AD203B41FA5}">
                      <a16:colId xmlns:a16="http://schemas.microsoft.com/office/drawing/2014/main" val="3746066262"/>
                    </a:ext>
                  </a:extLst>
                </a:gridCol>
                <a:gridCol w="686845">
                  <a:extLst>
                    <a:ext uri="{9D8B030D-6E8A-4147-A177-3AD203B41FA5}">
                      <a16:colId xmlns:a16="http://schemas.microsoft.com/office/drawing/2014/main" val="1393639595"/>
                    </a:ext>
                  </a:extLst>
                </a:gridCol>
                <a:gridCol w="686845">
                  <a:extLst>
                    <a:ext uri="{9D8B030D-6E8A-4147-A177-3AD203B41FA5}">
                      <a16:colId xmlns:a16="http://schemas.microsoft.com/office/drawing/2014/main" val="401309460"/>
                    </a:ext>
                  </a:extLst>
                </a:gridCol>
                <a:gridCol w="686845">
                  <a:extLst>
                    <a:ext uri="{9D8B030D-6E8A-4147-A177-3AD203B41FA5}">
                      <a16:colId xmlns:a16="http://schemas.microsoft.com/office/drawing/2014/main" val="3479239561"/>
                    </a:ext>
                  </a:extLst>
                </a:gridCol>
                <a:gridCol w="686845">
                  <a:extLst>
                    <a:ext uri="{9D8B030D-6E8A-4147-A177-3AD203B41FA5}">
                      <a16:colId xmlns:a16="http://schemas.microsoft.com/office/drawing/2014/main" val="2606142985"/>
                    </a:ext>
                  </a:extLst>
                </a:gridCol>
                <a:gridCol w="686845">
                  <a:extLst>
                    <a:ext uri="{9D8B030D-6E8A-4147-A177-3AD203B41FA5}">
                      <a16:colId xmlns:a16="http://schemas.microsoft.com/office/drawing/2014/main" val="3848288453"/>
                    </a:ext>
                  </a:extLst>
                </a:gridCol>
                <a:gridCol w="686845">
                  <a:extLst>
                    <a:ext uri="{9D8B030D-6E8A-4147-A177-3AD203B41FA5}">
                      <a16:colId xmlns:a16="http://schemas.microsoft.com/office/drawing/2014/main" val="3050051527"/>
                    </a:ext>
                  </a:extLst>
                </a:gridCol>
                <a:gridCol w="686845">
                  <a:extLst>
                    <a:ext uri="{9D8B030D-6E8A-4147-A177-3AD203B41FA5}">
                      <a16:colId xmlns:a16="http://schemas.microsoft.com/office/drawing/2014/main" val="1881104342"/>
                    </a:ext>
                  </a:extLst>
                </a:gridCol>
                <a:gridCol w="686845">
                  <a:extLst>
                    <a:ext uri="{9D8B030D-6E8A-4147-A177-3AD203B41FA5}">
                      <a16:colId xmlns:a16="http://schemas.microsoft.com/office/drawing/2014/main" val="1089545467"/>
                    </a:ext>
                  </a:extLst>
                </a:gridCol>
                <a:gridCol w="686845">
                  <a:extLst>
                    <a:ext uri="{9D8B030D-6E8A-4147-A177-3AD203B41FA5}">
                      <a16:colId xmlns:a16="http://schemas.microsoft.com/office/drawing/2014/main" val="1456768597"/>
                    </a:ext>
                  </a:extLst>
                </a:gridCol>
                <a:gridCol w="686845">
                  <a:extLst>
                    <a:ext uri="{9D8B030D-6E8A-4147-A177-3AD203B41FA5}">
                      <a16:colId xmlns:a16="http://schemas.microsoft.com/office/drawing/2014/main" val="676249498"/>
                    </a:ext>
                  </a:extLst>
                </a:gridCol>
              </a:tblGrid>
              <a:tr h="17839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  /YÜKSEKOKUL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2008-2009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2009-2010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2010-2011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2011-2012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2012-2013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2013-2014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2014-2015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2015-2016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2016-2017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2017-2018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2018-2019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2019-2020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9075225"/>
                  </a:ext>
                </a:extLst>
              </a:tr>
              <a:tr h="17839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EĞİTİM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1471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2101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1922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591187"/>
                  </a:ext>
                </a:extLst>
              </a:tr>
              <a:tr h="29732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EDEBİYAT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1378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3937578"/>
                  </a:ext>
                </a:extLst>
              </a:tr>
              <a:tr h="2378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MÜHENDİSLİK 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4626935"/>
                  </a:ext>
                </a:extLst>
              </a:tr>
              <a:tr h="35679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TASARIM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9795451"/>
                  </a:ext>
                </a:extLst>
              </a:tr>
              <a:tr h="17839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ZİRAAT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8156249"/>
                  </a:ext>
                </a:extLst>
              </a:tr>
              <a:tr h="2378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İLAHİYAT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1209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127195"/>
                  </a:ext>
                </a:extLst>
              </a:tr>
              <a:tr h="7433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İİBF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705844"/>
                  </a:ext>
                </a:extLst>
              </a:tr>
              <a:tr h="2378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VETERİNER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0855897"/>
                  </a:ext>
                </a:extLst>
              </a:tr>
              <a:tr h="17839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TIP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562263"/>
                  </a:ext>
                </a:extLst>
              </a:tr>
              <a:tr h="17839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YÜKSEKOKULU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3934645"/>
                  </a:ext>
                </a:extLst>
              </a:tr>
              <a:tr h="2378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YABANCI DİLLER YÜKSEKOKULU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8281537"/>
                  </a:ext>
                </a:extLst>
              </a:tr>
              <a:tr h="7433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426541"/>
                  </a:ext>
                </a:extLst>
              </a:tr>
              <a:tr h="41625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TURİZM İŞLETMECİLİĞİ VE OTELCİLİK YÜKSEKOKULU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8359617"/>
                  </a:ext>
                </a:extLst>
              </a:tr>
              <a:tr h="11893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SİİRT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9723521"/>
                  </a:ext>
                </a:extLst>
              </a:tr>
              <a:tr h="17839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TEKNİK BİLİMLER 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1077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6371324"/>
                  </a:ext>
                </a:extLst>
              </a:tr>
              <a:tr h="17839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1316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4435202"/>
                  </a:ext>
                </a:extLst>
              </a:tr>
              <a:tr h="17839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HİZMETLERİ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217388"/>
                  </a:ext>
                </a:extLst>
              </a:tr>
              <a:tr h="11893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836631"/>
                  </a:ext>
                </a:extLst>
              </a:tr>
              <a:tr h="11893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0990513"/>
                  </a:ext>
                </a:extLst>
              </a:tr>
              <a:tr h="29732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BİLİMLERİ ENSTİTÜSÜ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3939965"/>
                  </a:ext>
                </a:extLst>
              </a:tr>
              <a:tr h="2378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ENSTİTÜSÜ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885348"/>
                  </a:ext>
                </a:extLst>
              </a:tr>
              <a:tr h="29732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BİLİMLERİ ENSTİSÜSÜ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4260623"/>
                  </a:ext>
                </a:extLst>
              </a:tr>
              <a:tr h="11893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802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663351"/>
                  </a:ext>
                </a:extLst>
              </a:tr>
              <a:tr h="74331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2729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3894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5147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6023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7404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10150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15372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16679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45852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4 Başlık"/>
          <p:cNvSpPr>
            <a:spLocks noGrp="1"/>
          </p:cNvSpPr>
          <p:nvPr>
            <p:ph type="title"/>
          </p:nvPr>
        </p:nvSpPr>
        <p:spPr>
          <a:xfrm>
            <a:off x="285720" y="642918"/>
            <a:ext cx="8229600" cy="866775"/>
          </a:xfrm>
        </p:spPr>
        <p:txBody>
          <a:bodyPr/>
          <a:lstStyle/>
          <a:p>
            <a:pPr algn="ctr"/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2008-2019 ARASI ÖĞRENCİ SAYILARI GRAFİĞİ</a:t>
            </a: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6681049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25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/>
        </p:nvGraphicFramePr>
        <p:xfrm>
          <a:off x="214282" y="1071546"/>
          <a:ext cx="8534749" cy="49508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95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36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2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22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22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22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2235">
                  <a:extLst>
                    <a:ext uri="{9D8B030D-6E8A-4147-A177-3AD203B41FA5}">
                      <a16:colId xmlns:a16="http://schemas.microsoft.com/office/drawing/2014/main" val="2791106731"/>
                    </a:ext>
                  </a:extLst>
                </a:gridCol>
                <a:gridCol w="8322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32235">
                  <a:extLst>
                    <a:ext uri="{9D8B030D-6E8A-4147-A177-3AD203B41FA5}">
                      <a16:colId xmlns:a16="http://schemas.microsoft.com/office/drawing/2014/main" val="1624172316"/>
                    </a:ext>
                  </a:extLst>
                </a:gridCol>
              </a:tblGrid>
              <a:tr h="995152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Öğrenci Sayılarının Yıllara Göre Dağılımı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60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7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2110 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2331 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3203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3968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4337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4288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7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2863 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3516 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4072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8196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8467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9201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660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169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855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31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 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31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Farabi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214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Pedagojik Formasyon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1102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31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5012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6023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7404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10150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12233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13364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15372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16679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5 Metin kutusu"/>
          <p:cNvSpPr txBox="1">
            <a:spLocks noChangeArrowheads="1"/>
          </p:cNvSpPr>
          <p:nvPr/>
        </p:nvSpPr>
        <p:spPr bwMode="auto">
          <a:xfrm>
            <a:off x="5220074" y="5523511"/>
            <a:ext cx="4357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Genel Toplam :16679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8" name="Grafik 7"/>
          <p:cNvGraphicFramePr/>
          <p:nvPr>
            <p:extLst>
              <p:ext uri="{D42A27DB-BD31-4B8C-83A1-F6EECF244321}">
                <p14:modId xmlns:p14="http://schemas.microsoft.com/office/powerpoint/2010/main" val="1807588649"/>
              </p:ext>
            </p:extLst>
          </p:nvPr>
        </p:nvGraphicFramePr>
        <p:xfrm>
          <a:off x="467544" y="764704"/>
          <a:ext cx="8064896" cy="4696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8" name="6 Başlık"/>
          <p:cNvSpPr>
            <a:spLocks noGrp="1"/>
          </p:cNvSpPr>
          <p:nvPr>
            <p:ph type="title"/>
          </p:nvPr>
        </p:nvSpPr>
        <p:spPr>
          <a:xfrm>
            <a:off x="-756592" y="107340"/>
            <a:ext cx="8301038" cy="549275"/>
          </a:xfrm>
        </p:spPr>
        <p:txBody>
          <a:bodyPr/>
          <a:lstStyle/>
          <a:p>
            <a:pPr algn="ctr"/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2019-20 Eğitim-Öğretim Yılı Öğrenci Sayıları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586758" y="6472758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27</a:t>
            </a:fld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0475583"/>
              </p:ext>
            </p:extLst>
          </p:nvPr>
        </p:nvGraphicFramePr>
        <p:xfrm>
          <a:off x="66494" y="476675"/>
          <a:ext cx="8825988" cy="5618837"/>
        </p:xfrm>
        <a:graphic>
          <a:graphicData uri="http://schemas.openxmlformats.org/drawingml/2006/table">
            <a:tbl>
              <a:tblPr firstRow="1" bandRow="1"/>
              <a:tblGrid>
                <a:gridCol w="2206497">
                  <a:extLst>
                    <a:ext uri="{9D8B030D-6E8A-4147-A177-3AD203B41FA5}">
                      <a16:colId xmlns:a16="http://schemas.microsoft.com/office/drawing/2014/main" val="1862595851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2499950052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151962577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2707077340"/>
                    </a:ext>
                  </a:extLst>
                </a:gridCol>
              </a:tblGrid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AKADEMİK BİRİM ADI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KIZ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530674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862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1873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622380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660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718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1378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93970"/>
                  </a:ext>
                </a:extLst>
              </a:tr>
              <a:tr h="2038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426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548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7848586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93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345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614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3596216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577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720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1297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813922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268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722866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38240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295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5827450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811098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613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1154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6294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687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333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1020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3587046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 ve Otelcilik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254080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848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193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1093231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865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868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1733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25529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114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318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8154720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325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554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8270511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1008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856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1864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138099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633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1102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853402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303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85995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390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172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562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82142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7494255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9210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7469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16679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93174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4 Metin kutusu"/>
          <p:cNvSpPr txBox="1">
            <a:spLocks noChangeArrowheads="1"/>
          </p:cNvSpPr>
          <p:nvPr/>
        </p:nvSpPr>
        <p:spPr bwMode="auto">
          <a:xfrm>
            <a:off x="6715108" y="5643578"/>
            <a:ext cx="24288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000" b="1" dirty="0">
                <a:latin typeface="Times New Roman" pitchFamily="18" charset="0"/>
                <a:cs typeface="Times New Roman" pitchFamily="18" charset="0"/>
              </a:rPr>
              <a:t>Genel Toplam:16679</a:t>
            </a:r>
          </a:p>
          <a:p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Metin kutusu"/>
          <p:cNvSpPr txBox="1"/>
          <p:nvPr/>
        </p:nvSpPr>
        <p:spPr>
          <a:xfrm>
            <a:off x="1547664" y="655697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Öğrenci Sayıları Erkek/Kız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28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527617330"/>
              </p:ext>
            </p:extLst>
          </p:nvPr>
        </p:nvGraphicFramePr>
        <p:xfrm>
          <a:off x="1142977" y="1397000"/>
          <a:ext cx="7299770" cy="455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Başlık 1"/>
          <p:cNvSpPr>
            <a:spLocks noGrp="1"/>
          </p:cNvSpPr>
          <p:nvPr>
            <p:ph type="title"/>
          </p:nvPr>
        </p:nvSpPr>
        <p:spPr>
          <a:xfrm>
            <a:off x="0" y="332656"/>
            <a:ext cx="8100392" cy="879378"/>
          </a:xfrm>
        </p:spPr>
        <p:txBody>
          <a:bodyPr>
            <a:normAutofit/>
          </a:bodyPr>
          <a:lstStyle/>
          <a:p>
            <a:pPr algn="ctr" eaLnBrk="1" hangingPunct="1"/>
            <a:b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 2019-2020 ERKEK - KIZ  ÖĞRENCİ FAKÜLTE DAĞILIMI</a:t>
            </a: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9942062"/>
              </p:ext>
            </p:extLst>
          </p:nvPr>
        </p:nvGraphicFramePr>
        <p:xfrm>
          <a:off x="179512" y="1124744"/>
          <a:ext cx="8507288" cy="4968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29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Metin kutusu 22"/>
          <p:cNvSpPr txBox="1">
            <a:spLocks noChangeArrowheads="1"/>
          </p:cNvSpPr>
          <p:nvPr/>
        </p:nvSpPr>
        <p:spPr bwMode="auto">
          <a:xfrm>
            <a:off x="7812360" y="5805264"/>
            <a:ext cx="64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/>
              <a:t>YAŞ</a:t>
            </a:r>
          </a:p>
        </p:txBody>
      </p:sp>
      <p:sp>
        <p:nvSpPr>
          <p:cNvPr id="14342" name="Metin kutusu 24"/>
          <p:cNvSpPr txBox="1">
            <a:spLocks noChangeArrowheads="1"/>
          </p:cNvSpPr>
          <p:nvPr/>
        </p:nvSpPr>
        <p:spPr bwMode="auto">
          <a:xfrm>
            <a:off x="1214414" y="714356"/>
            <a:ext cx="4257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YAŞA GÖRE ÖĞRENCİ SAYISI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30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965422779"/>
              </p:ext>
            </p:extLst>
          </p:nvPr>
        </p:nvGraphicFramePr>
        <p:xfrm>
          <a:off x="1249016" y="1230780"/>
          <a:ext cx="7056784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31</a:t>
            </a:fld>
            <a:endParaRPr lang="tr-TR"/>
          </a:p>
        </p:txBody>
      </p:sp>
      <p:sp>
        <p:nvSpPr>
          <p:cNvPr id="6" name="14 Metin kutusu"/>
          <p:cNvSpPr txBox="1">
            <a:spLocks noChangeArrowheads="1"/>
          </p:cNvSpPr>
          <p:nvPr/>
        </p:nvSpPr>
        <p:spPr bwMode="auto">
          <a:xfrm>
            <a:off x="1296729" y="586460"/>
            <a:ext cx="6215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Öğrencilerin Bölgelere Göre Dağılımı </a:t>
            </a:r>
          </a:p>
        </p:txBody>
      </p:sp>
      <p:pic>
        <p:nvPicPr>
          <p:cNvPr id="5" name="Picture 3" descr="Picture 3 description">
            <a:extLst>
              <a:ext uri="{FF2B5EF4-FFF2-40B4-BE49-F238E27FC236}">
                <a16:creationId xmlns:a16="http://schemas.microsoft.com/office/drawing/2014/main" id="{E1FA0631-A4ED-4096-BFAA-E0B6C1F2EA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600" y="2021622"/>
            <a:ext cx="8316488" cy="4143838"/>
          </a:xfrm>
          <a:prstGeom prst="rect">
            <a:avLst/>
          </a:prstGeom>
          <a:noFill/>
        </p:spPr>
      </p:pic>
      <p:sp>
        <p:nvSpPr>
          <p:cNvPr id="7" name="TextBox 3">
            <a:extLst>
              <a:ext uri="{FF2B5EF4-FFF2-40B4-BE49-F238E27FC236}">
                <a16:creationId xmlns:a16="http://schemas.microsoft.com/office/drawing/2014/main" id="{102458BF-F4FC-4EEA-8645-F75D59FF9364}"/>
              </a:ext>
            </a:extLst>
          </p:cNvPr>
          <p:cNvSpPr txBox="1"/>
          <p:nvPr/>
        </p:nvSpPr>
        <p:spPr>
          <a:xfrm>
            <a:off x="1440000" y="3312000"/>
            <a:ext cx="697104" cy="17450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Ege Bölgesi
</a:t>
            </a:r>
          </a:p>
        </p:txBody>
      </p:sp>
      <p:sp>
        <p:nvSpPr>
          <p:cNvPr id="8" name="TextBox 4">
            <a:extLst>
              <a:ext uri="{FF2B5EF4-FFF2-40B4-BE49-F238E27FC236}">
                <a16:creationId xmlns:a16="http://schemas.microsoft.com/office/drawing/2014/main" id="{57B4645F-63BC-4568-84CE-1BEE209B5B3E}"/>
              </a:ext>
            </a:extLst>
          </p:cNvPr>
          <p:cNvSpPr txBox="1"/>
          <p:nvPr/>
        </p:nvSpPr>
        <p:spPr>
          <a:xfrm>
            <a:off x="3600000" y="3168000"/>
            <a:ext cx="1126091" cy="17450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İç Anadolu Bölgesi</a:t>
            </a:r>
          </a:p>
        </p:txBody>
      </p:sp>
      <p:sp>
        <p:nvSpPr>
          <p:cNvPr id="9" name="TextBox 5">
            <a:extLst>
              <a:ext uri="{FF2B5EF4-FFF2-40B4-BE49-F238E27FC236}">
                <a16:creationId xmlns:a16="http://schemas.microsoft.com/office/drawing/2014/main" id="{7117A456-FD44-49F9-94E2-70D27C8B5C54}"/>
              </a:ext>
            </a:extLst>
          </p:cNvPr>
          <p:cNvSpPr txBox="1"/>
          <p:nvPr/>
        </p:nvSpPr>
        <p:spPr>
          <a:xfrm>
            <a:off x="3816000" y="2088000"/>
            <a:ext cx="1018844" cy="17450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Karadeniz Bölgesi</a:t>
            </a:r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id="{6B079957-201A-4389-9D19-4247728F2EF9}"/>
              </a:ext>
            </a:extLst>
          </p:cNvPr>
          <p:cNvSpPr txBox="1"/>
          <p:nvPr/>
        </p:nvSpPr>
        <p:spPr>
          <a:xfrm>
            <a:off x="2304000" y="4032000"/>
            <a:ext cx="965221" cy="17450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Akdeniz Bölgesi
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4706972D-7BED-4674-96F6-FCD8AC4F665D}"/>
              </a:ext>
            </a:extLst>
          </p:cNvPr>
          <p:cNvSpPr txBox="1"/>
          <p:nvPr/>
        </p:nvSpPr>
        <p:spPr>
          <a:xfrm>
            <a:off x="6192000" y="4032000"/>
            <a:ext cx="1608701" cy="17450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Güneydoğu Anadolu Bölgesi
</a:t>
            </a:r>
          </a:p>
        </p:txBody>
      </p:sp>
      <p:sp>
        <p:nvSpPr>
          <p:cNvPr id="12" name="TextBox 8">
            <a:extLst>
              <a:ext uri="{FF2B5EF4-FFF2-40B4-BE49-F238E27FC236}">
                <a16:creationId xmlns:a16="http://schemas.microsoft.com/office/drawing/2014/main" id="{4197FE85-5CD3-4088-8D3B-424A808DB334}"/>
              </a:ext>
            </a:extLst>
          </p:cNvPr>
          <p:cNvSpPr txBox="1"/>
          <p:nvPr/>
        </p:nvSpPr>
        <p:spPr>
          <a:xfrm>
            <a:off x="7200000" y="3024000"/>
            <a:ext cx="1286961" cy="17450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Doğu Anadolu Bölgesi
</a:t>
            </a:r>
          </a:p>
        </p:txBody>
      </p:sp>
      <p:sp>
        <p:nvSpPr>
          <p:cNvPr id="13" name="TextBox 9">
            <a:extLst>
              <a:ext uri="{FF2B5EF4-FFF2-40B4-BE49-F238E27FC236}">
                <a16:creationId xmlns:a16="http://schemas.microsoft.com/office/drawing/2014/main" id="{37B1EAA1-C0E1-4B4E-9B63-3FB822DCB2F0}"/>
              </a:ext>
            </a:extLst>
          </p:cNvPr>
          <p:cNvSpPr txBox="1"/>
          <p:nvPr/>
        </p:nvSpPr>
        <p:spPr>
          <a:xfrm>
            <a:off x="3528000" y="5400000"/>
            <a:ext cx="375364" cy="17450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KKTC
</a:t>
            </a:r>
          </a:p>
        </p:txBody>
      </p:sp>
      <p:sp>
        <p:nvSpPr>
          <p:cNvPr id="14" name="TextBox 10">
            <a:extLst>
              <a:ext uri="{FF2B5EF4-FFF2-40B4-BE49-F238E27FC236}">
                <a16:creationId xmlns:a16="http://schemas.microsoft.com/office/drawing/2014/main" id="{DB8271AD-C42B-44FA-8430-50E65C30DAB7}"/>
              </a:ext>
            </a:extLst>
          </p:cNvPr>
          <p:cNvSpPr txBox="1"/>
          <p:nvPr/>
        </p:nvSpPr>
        <p:spPr>
          <a:xfrm>
            <a:off x="6637615" y="4760496"/>
            <a:ext cx="589857" cy="17450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Yurtdışı</a:t>
            </a:r>
          </a:p>
        </p:txBody>
      </p:sp>
      <p:sp>
        <p:nvSpPr>
          <p:cNvPr id="15" name="TextBox 12">
            <a:extLst>
              <a:ext uri="{FF2B5EF4-FFF2-40B4-BE49-F238E27FC236}">
                <a16:creationId xmlns:a16="http://schemas.microsoft.com/office/drawing/2014/main" id="{A407029D-ABFE-4B09-A2CF-B3F3F0115E15}"/>
              </a:ext>
            </a:extLst>
          </p:cNvPr>
          <p:cNvSpPr txBox="1"/>
          <p:nvPr/>
        </p:nvSpPr>
        <p:spPr>
          <a:xfrm>
            <a:off x="6619868" y="5284565"/>
            <a:ext cx="1555078" cy="23266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u="sng" dirty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Toplam Öğrenci Sayısı</a:t>
            </a: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id="{D185CBCB-1122-4E10-A4B5-87931A4C0103}"/>
              </a:ext>
            </a:extLst>
          </p:cNvPr>
          <p:cNvSpPr txBox="1"/>
          <p:nvPr/>
        </p:nvSpPr>
        <p:spPr>
          <a:xfrm>
            <a:off x="1152000" y="2448000"/>
            <a:ext cx="42898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41
</a:t>
            </a:r>
          </a:p>
        </p:txBody>
      </p:sp>
      <p:sp>
        <p:nvSpPr>
          <p:cNvPr id="17" name="TextBox 14">
            <a:extLst>
              <a:ext uri="{FF2B5EF4-FFF2-40B4-BE49-F238E27FC236}">
                <a16:creationId xmlns:a16="http://schemas.microsoft.com/office/drawing/2014/main" id="{B75031E7-E55C-4729-A2D1-DCE7558068CA}"/>
              </a:ext>
            </a:extLst>
          </p:cNvPr>
          <p:cNvSpPr txBox="1"/>
          <p:nvPr/>
        </p:nvSpPr>
        <p:spPr>
          <a:xfrm>
            <a:off x="1800000" y="2448000"/>
            <a:ext cx="53623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39
</a:t>
            </a:r>
          </a:p>
        </p:txBody>
      </p:sp>
      <p:sp>
        <p:nvSpPr>
          <p:cNvPr id="18" name="TextBox 15">
            <a:extLst>
              <a:ext uri="{FF2B5EF4-FFF2-40B4-BE49-F238E27FC236}">
                <a16:creationId xmlns:a16="http://schemas.microsoft.com/office/drawing/2014/main" id="{8F1F1F7A-53FE-4AE7-A201-2933936A265B}"/>
              </a:ext>
            </a:extLst>
          </p:cNvPr>
          <p:cNvSpPr txBox="1"/>
          <p:nvPr/>
        </p:nvSpPr>
        <p:spPr>
          <a:xfrm>
            <a:off x="1296000" y="2592000"/>
            <a:ext cx="697104" cy="17450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80</a:t>
            </a:r>
          </a:p>
        </p:txBody>
      </p:sp>
      <p:sp>
        <p:nvSpPr>
          <p:cNvPr id="19" name="TextBox 16">
            <a:extLst>
              <a:ext uri="{FF2B5EF4-FFF2-40B4-BE49-F238E27FC236}">
                <a16:creationId xmlns:a16="http://schemas.microsoft.com/office/drawing/2014/main" id="{6A1C571D-DA5E-4DD9-965D-F164AC0F14CD}"/>
              </a:ext>
            </a:extLst>
          </p:cNvPr>
          <p:cNvSpPr txBox="1"/>
          <p:nvPr/>
        </p:nvSpPr>
        <p:spPr>
          <a:xfrm>
            <a:off x="3816000" y="2304000"/>
            <a:ext cx="482610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68
</a:t>
            </a:r>
          </a:p>
        </p:txBody>
      </p:sp>
      <p:sp>
        <p:nvSpPr>
          <p:cNvPr id="20" name="TextBox 17">
            <a:extLst>
              <a:ext uri="{FF2B5EF4-FFF2-40B4-BE49-F238E27FC236}">
                <a16:creationId xmlns:a16="http://schemas.microsoft.com/office/drawing/2014/main" id="{D04669DB-D87A-4504-9B7B-A67D567D5272}"/>
              </a:ext>
            </a:extLst>
          </p:cNvPr>
          <p:cNvSpPr txBox="1"/>
          <p:nvPr/>
        </p:nvSpPr>
        <p:spPr>
          <a:xfrm>
            <a:off x="4536000" y="2304000"/>
            <a:ext cx="53623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101
</a:t>
            </a:r>
          </a:p>
        </p:txBody>
      </p:sp>
      <p:sp>
        <p:nvSpPr>
          <p:cNvPr id="21" name="TextBox 18">
            <a:extLst>
              <a:ext uri="{FF2B5EF4-FFF2-40B4-BE49-F238E27FC236}">
                <a16:creationId xmlns:a16="http://schemas.microsoft.com/office/drawing/2014/main" id="{6771A301-A9E6-47BD-A9C6-2C045FAD3903}"/>
              </a:ext>
            </a:extLst>
          </p:cNvPr>
          <p:cNvSpPr txBox="1"/>
          <p:nvPr/>
        </p:nvSpPr>
        <p:spPr>
          <a:xfrm>
            <a:off x="4032000" y="2448000"/>
            <a:ext cx="643480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169</a:t>
            </a:r>
          </a:p>
        </p:txBody>
      </p:sp>
      <p:sp>
        <p:nvSpPr>
          <p:cNvPr id="22" name="TextBox 19">
            <a:extLst>
              <a:ext uri="{FF2B5EF4-FFF2-40B4-BE49-F238E27FC236}">
                <a16:creationId xmlns:a16="http://schemas.microsoft.com/office/drawing/2014/main" id="{EA4127D3-C3BB-40F9-910B-1C3200537A4B}"/>
              </a:ext>
            </a:extLst>
          </p:cNvPr>
          <p:cNvSpPr txBox="1"/>
          <p:nvPr/>
        </p:nvSpPr>
        <p:spPr>
          <a:xfrm>
            <a:off x="1440000" y="3528000"/>
            <a:ext cx="42898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51
</a:t>
            </a:r>
          </a:p>
        </p:txBody>
      </p:sp>
      <p:sp>
        <p:nvSpPr>
          <p:cNvPr id="23" name="TextBox 20">
            <a:extLst>
              <a:ext uri="{FF2B5EF4-FFF2-40B4-BE49-F238E27FC236}">
                <a16:creationId xmlns:a16="http://schemas.microsoft.com/office/drawing/2014/main" id="{C27E3F10-56D8-425C-9AB0-A02B68B29159}"/>
              </a:ext>
            </a:extLst>
          </p:cNvPr>
          <p:cNvSpPr txBox="1"/>
          <p:nvPr/>
        </p:nvSpPr>
        <p:spPr>
          <a:xfrm>
            <a:off x="2088000" y="3528000"/>
            <a:ext cx="53623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56
</a:t>
            </a:r>
          </a:p>
        </p:txBody>
      </p:sp>
      <p:sp>
        <p:nvSpPr>
          <p:cNvPr id="24" name="TextBox 21">
            <a:extLst>
              <a:ext uri="{FF2B5EF4-FFF2-40B4-BE49-F238E27FC236}">
                <a16:creationId xmlns:a16="http://schemas.microsoft.com/office/drawing/2014/main" id="{1ADBCE43-7637-4A6A-A166-5DB3976C1D42}"/>
              </a:ext>
            </a:extLst>
          </p:cNvPr>
          <p:cNvSpPr txBox="1"/>
          <p:nvPr/>
        </p:nvSpPr>
        <p:spPr>
          <a:xfrm>
            <a:off x="1584000" y="3672000"/>
            <a:ext cx="643480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107</a:t>
            </a:r>
          </a:p>
        </p:txBody>
      </p:sp>
      <p:sp>
        <p:nvSpPr>
          <p:cNvPr id="25" name="TextBox 22">
            <a:extLst>
              <a:ext uri="{FF2B5EF4-FFF2-40B4-BE49-F238E27FC236}">
                <a16:creationId xmlns:a16="http://schemas.microsoft.com/office/drawing/2014/main" id="{52DC6D82-B644-4AC5-B109-7AC7403D777B}"/>
              </a:ext>
            </a:extLst>
          </p:cNvPr>
          <p:cNvSpPr txBox="1"/>
          <p:nvPr/>
        </p:nvSpPr>
        <p:spPr>
          <a:xfrm>
            <a:off x="3672000" y="3384000"/>
            <a:ext cx="42898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93
</a:t>
            </a:r>
          </a:p>
        </p:txBody>
      </p:sp>
      <p:sp>
        <p:nvSpPr>
          <p:cNvPr id="26" name="TextBox 23">
            <a:extLst>
              <a:ext uri="{FF2B5EF4-FFF2-40B4-BE49-F238E27FC236}">
                <a16:creationId xmlns:a16="http://schemas.microsoft.com/office/drawing/2014/main" id="{D5129B79-FCB7-46C2-86A3-F022A4BBE92F}"/>
              </a:ext>
            </a:extLst>
          </p:cNvPr>
          <p:cNvSpPr txBox="1"/>
          <p:nvPr/>
        </p:nvSpPr>
        <p:spPr>
          <a:xfrm>
            <a:off x="4248000" y="3384000"/>
            <a:ext cx="58985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137
</a:t>
            </a:r>
          </a:p>
        </p:txBody>
      </p:sp>
      <p:sp>
        <p:nvSpPr>
          <p:cNvPr id="27" name="TextBox 24">
            <a:extLst>
              <a:ext uri="{FF2B5EF4-FFF2-40B4-BE49-F238E27FC236}">
                <a16:creationId xmlns:a16="http://schemas.microsoft.com/office/drawing/2014/main" id="{E13898CF-FDAF-4C21-A840-DD3203D43C19}"/>
              </a:ext>
            </a:extLst>
          </p:cNvPr>
          <p:cNvSpPr txBox="1"/>
          <p:nvPr/>
        </p:nvSpPr>
        <p:spPr>
          <a:xfrm>
            <a:off x="3888000" y="3528000"/>
            <a:ext cx="643480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230</a:t>
            </a:r>
          </a:p>
        </p:txBody>
      </p:sp>
      <p:sp>
        <p:nvSpPr>
          <p:cNvPr id="28" name="TextBox 25">
            <a:extLst>
              <a:ext uri="{FF2B5EF4-FFF2-40B4-BE49-F238E27FC236}">
                <a16:creationId xmlns:a16="http://schemas.microsoft.com/office/drawing/2014/main" id="{C3FB789F-E37E-4D3E-A2CB-6DF66B82E951}"/>
              </a:ext>
            </a:extLst>
          </p:cNvPr>
          <p:cNvSpPr txBox="1"/>
          <p:nvPr/>
        </p:nvSpPr>
        <p:spPr>
          <a:xfrm>
            <a:off x="2304000" y="4248000"/>
            <a:ext cx="42898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197
</a:t>
            </a:r>
          </a:p>
        </p:txBody>
      </p:sp>
      <p:sp>
        <p:nvSpPr>
          <p:cNvPr id="29" name="TextBox 26">
            <a:extLst>
              <a:ext uri="{FF2B5EF4-FFF2-40B4-BE49-F238E27FC236}">
                <a16:creationId xmlns:a16="http://schemas.microsoft.com/office/drawing/2014/main" id="{007205ED-CD08-4EFB-BCB8-61A35372D3D8}"/>
              </a:ext>
            </a:extLst>
          </p:cNvPr>
          <p:cNvSpPr txBox="1"/>
          <p:nvPr/>
        </p:nvSpPr>
        <p:spPr>
          <a:xfrm>
            <a:off x="2952000" y="4248000"/>
            <a:ext cx="53623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203
</a:t>
            </a:r>
          </a:p>
        </p:txBody>
      </p:sp>
      <p:sp>
        <p:nvSpPr>
          <p:cNvPr id="30" name="TextBox 27">
            <a:extLst>
              <a:ext uri="{FF2B5EF4-FFF2-40B4-BE49-F238E27FC236}">
                <a16:creationId xmlns:a16="http://schemas.microsoft.com/office/drawing/2014/main" id="{F8F43512-45E2-424F-8107-6F7B1C7195E3}"/>
              </a:ext>
            </a:extLst>
          </p:cNvPr>
          <p:cNvSpPr txBox="1"/>
          <p:nvPr/>
        </p:nvSpPr>
        <p:spPr>
          <a:xfrm>
            <a:off x="2520000" y="4392000"/>
            <a:ext cx="643480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400</a:t>
            </a:r>
          </a:p>
        </p:txBody>
      </p:sp>
      <p:sp>
        <p:nvSpPr>
          <p:cNvPr id="31" name="TextBox 28">
            <a:extLst>
              <a:ext uri="{FF2B5EF4-FFF2-40B4-BE49-F238E27FC236}">
                <a16:creationId xmlns:a16="http://schemas.microsoft.com/office/drawing/2014/main" id="{DD278D60-DDCF-42C9-B1A1-0058DABB5B67}"/>
              </a:ext>
            </a:extLst>
          </p:cNvPr>
          <p:cNvSpPr txBox="1"/>
          <p:nvPr/>
        </p:nvSpPr>
        <p:spPr>
          <a:xfrm>
            <a:off x="7344000" y="3240000"/>
            <a:ext cx="42898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1052
</a:t>
            </a:r>
          </a:p>
        </p:txBody>
      </p:sp>
      <p:sp>
        <p:nvSpPr>
          <p:cNvPr id="32" name="TextBox 29">
            <a:extLst>
              <a:ext uri="{FF2B5EF4-FFF2-40B4-BE49-F238E27FC236}">
                <a16:creationId xmlns:a16="http://schemas.microsoft.com/office/drawing/2014/main" id="{4691728E-1FEE-462F-A8EB-03F5C0F26713}"/>
              </a:ext>
            </a:extLst>
          </p:cNvPr>
          <p:cNvSpPr txBox="1"/>
          <p:nvPr/>
        </p:nvSpPr>
        <p:spPr>
          <a:xfrm>
            <a:off x="7920000" y="3240000"/>
            <a:ext cx="53623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1152
</a:t>
            </a:r>
          </a:p>
        </p:txBody>
      </p:sp>
      <p:sp>
        <p:nvSpPr>
          <p:cNvPr id="33" name="TextBox 30">
            <a:extLst>
              <a:ext uri="{FF2B5EF4-FFF2-40B4-BE49-F238E27FC236}">
                <a16:creationId xmlns:a16="http://schemas.microsoft.com/office/drawing/2014/main" id="{10842A67-C6FB-44C1-877F-C42EBA0BD474}"/>
              </a:ext>
            </a:extLst>
          </p:cNvPr>
          <p:cNvSpPr txBox="1"/>
          <p:nvPr/>
        </p:nvSpPr>
        <p:spPr>
          <a:xfrm>
            <a:off x="7560000" y="3384000"/>
            <a:ext cx="75072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2204</a:t>
            </a:r>
          </a:p>
        </p:txBody>
      </p:sp>
      <p:sp>
        <p:nvSpPr>
          <p:cNvPr id="34" name="TextBox 31">
            <a:extLst>
              <a:ext uri="{FF2B5EF4-FFF2-40B4-BE49-F238E27FC236}">
                <a16:creationId xmlns:a16="http://schemas.microsoft.com/office/drawing/2014/main" id="{3AB8A711-917C-4599-B3F8-630E5FB2A0EE}"/>
              </a:ext>
            </a:extLst>
          </p:cNvPr>
          <p:cNvSpPr txBox="1"/>
          <p:nvPr/>
        </p:nvSpPr>
        <p:spPr>
          <a:xfrm>
            <a:off x="6408000" y="4248000"/>
            <a:ext cx="42898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5152
</a:t>
            </a:r>
          </a:p>
        </p:txBody>
      </p:sp>
      <p:sp>
        <p:nvSpPr>
          <p:cNvPr id="35" name="TextBox 32">
            <a:extLst>
              <a:ext uri="{FF2B5EF4-FFF2-40B4-BE49-F238E27FC236}">
                <a16:creationId xmlns:a16="http://schemas.microsoft.com/office/drawing/2014/main" id="{A3596406-62F8-4DD5-9295-5F627E5AB974}"/>
              </a:ext>
            </a:extLst>
          </p:cNvPr>
          <p:cNvSpPr txBox="1"/>
          <p:nvPr/>
        </p:nvSpPr>
        <p:spPr>
          <a:xfrm>
            <a:off x="6984000" y="4248000"/>
            <a:ext cx="53623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6132
</a:t>
            </a:r>
          </a:p>
        </p:txBody>
      </p:sp>
      <p:sp>
        <p:nvSpPr>
          <p:cNvPr id="36" name="TextBox 33">
            <a:extLst>
              <a:ext uri="{FF2B5EF4-FFF2-40B4-BE49-F238E27FC236}">
                <a16:creationId xmlns:a16="http://schemas.microsoft.com/office/drawing/2014/main" id="{9B62C616-9797-47BE-99FF-A95CDEB898CC}"/>
              </a:ext>
            </a:extLst>
          </p:cNvPr>
          <p:cNvSpPr txBox="1"/>
          <p:nvPr/>
        </p:nvSpPr>
        <p:spPr>
          <a:xfrm>
            <a:off x="6624000" y="4392000"/>
            <a:ext cx="75072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11284</a:t>
            </a:r>
          </a:p>
        </p:txBody>
      </p:sp>
      <p:sp>
        <p:nvSpPr>
          <p:cNvPr id="37" name="TextBox 34">
            <a:extLst>
              <a:ext uri="{FF2B5EF4-FFF2-40B4-BE49-F238E27FC236}">
                <a16:creationId xmlns:a16="http://schemas.microsoft.com/office/drawing/2014/main" id="{725AD717-1B66-4B3F-A673-C946B365B2F4}"/>
              </a:ext>
            </a:extLst>
          </p:cNvPr>
          <p:cNvSpPr txBox="1"/>
          <p:nvPr/>
        </p:nvSpPr>
        <p:spPr>
          <a:xfrm>
            <a:off x="3528000" y="5616000"/>
            <a:ext cx="37536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Kız: 0</a:t>
            </a:r>
          </a:p>
        </p:txBody>
      </p:sp>
      <p:sp>
        <p:nvSpPr>
          <p:cNvPr id="38" name="TextBox 35">
            <a:extLst>
              <a:ext uri="{FF2B5EF4-FFF2-40B4-BE49-F238E27FC236}">
                <a16:creationId xmlns:a16="http://schemas.microsoft.com/office/drawing/2014/main" id="{9F960D84-3677-4551-B39C-F434539319BA}"/>
              </a:ext>
            </a:extLst>
          </p:cNvPr>
          <p:cNvSpPr txBox="1"/>
          <p:nvPr/>
        </p:nvSpPr>
        <p:spPr>
          <a:xfrm>
            <a:off x="4032000" y="5616000"/>
            <a:ext cx="42898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Erkek:0
</a:t>
            </a:r>
          </a:p>
        </p:txBody>
      </p:sp>
      <p:sp>
        <p:nvSpPr>
          <p:cNvPr id="39" name="TextBox 36">
            <a:extLst>
              <a:ext uri="{FF2B5EF4-FFF2-40B4-BE49-F238E27FC236}">
                <a16:creationId xmlns:a16="http://schemas.microsoft.com/office/drawing/2014/main" id="{2B50BFAE-B33B-4B17-BF98-227FB9281494}"/>
              </a:ext>
            </a:extLst>
          </p:cNvPr>
          <p:cNvSpPr txBox="1"/>
          <p:nvPr/>
        </p:nvSpPr>
        <p:spPr>
          <a:xfrm>
            <a:off x="3528000" y="5760000"/>
            <a:ext cx="69710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Toplam: 0</a:t>
            </a:r>
          </a:p>
        </p:txBody>
      </p:sp>
      <p:sp>
        <p:nvSpPr>
          <p:cNvPr id="40" name="TextBox 37">
            <a:extLst>
              <a:ext uri="{FF2B5EF4-FFF2-40B4-BE49-F238E27FC236}">
                <a16:creationId xmlns:a16="http://schemas.microsoft.com/office/drawing/2014/main" id="{503A03EC-1101-4536-AA78-2D8E3175B3A9}"/>
              </a:ext>
            </a:extLst>
          </p:cNvPr>
          <p:cNvSpPr txBox="1"/>
          <p:nvPr/>
        </p:nvSpPr>
        <p:spPr>
          <a:xfrm>
            <a:off x="6619868" y="4994674"/>
            <a:ext cx="37536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210</a:t>
            </a: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</a:t>
            </a:r>
          </a:p>
        </p:txBody>
      </p:sp>
      <p:sp>
        <p:nvSpPr>
          <p:cNvPr id="41" name="TextBox 38">
            <a:extLst>
              <a:ext uri="{FF2B5EF4-FFF2-40B4-BE49-F238E27FC236}">
                <a16:creationId xmlns:a16="http://schemas.microsoft.com/office/drawing/2014/main" id="{5B23DAFB-7664-4028-A4DF-85BE9C3868A4}"/>
              </a:ext>
            </a:extLst>
          </p:cNvPr>
          <p:cNvSpPr txBox="1"/>
          <p:nvPr/>
        </p:nvSpPr>
        <p:spPr>
          <a:xfrm>
            <a:off x="7225305" y="5012596"/>
            <a:ext cx="42898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19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95</a:t>
            </a:r>
            <a:endParaRPr lang="en-US" sz="885" b="1" dirty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42" name="TextBox 39">
            <a:extLst>
              <a:ext uri="{FF2B5EF4-FFF2-40B4-BE49-F238E27FC236}">
                <a16:creationId xmlns:a16="http://schemas.microsoft.com/office/drawing/2014/main" id="{57E8AA17-39E0-42C7-A34E-70B657928963}"/>
              </a:ext>
            </a:extLst>
          </p:cNvPr>
          <p:cNvSpPr txBox="1"/>
          <p:nvPr/>
        </p:nvSpPr>
        <p:spPr>
          <a:xfrm>
            <a:off x="8078581" y="5029823"/>
            <a:ext cx="53623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2205</a:t>
            </a:r>
            <a:endParaRPr lang="en-US" sz="885" b="1" dirty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43" name="TextBox 40">
            <a:extLst>
              <a:ext uri="{FF2B5EF4-FFF2-40B4-BE49-F238E27FC236}">
                <a16:creationId xmlns:a16="http://schemas.microsoft.com/office/drawing/2014/main" id="{75BC2591-922D-422E-A71B-32ECE10C8149}"/>
              </a:ext>
            </a:extLst>
          </p:cNvPr>
          <p:cNvSpPr txBox="1"/>
          <p:nvPr/>
        </p:nvSpPr>
        <p:spPr>
          <a:xfrm>
            <a:off x="6984000" y="5328000"/>
            <a:ext cx="321740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endParaRPr lang="en-US" sz="885" b="1" dirty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F88E16F-49AE-4553-95E5-2B4B8D6B1E05}"/>
              </a:ext>
            </a:extLst>
          </p:cNvPr>
          <p:cNvSpPr txBox="1"/>
          <p:nvPr/>
        </p:nvSpPr>
        <p:spPr>
          <a:xfrm>
            <a:off x="6652644" y="5616000"/>
            <a:ext cx="482610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7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469</a:t>
            </a: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
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15D48F9-383F-4B51-974A-0AD34A781D24}"/>
              </a:ext>
            </a:extLst>
          </p:cNvPr>
          <p:cNvSpPr txBox="1"/>
          <p:nvPr/>
        </p:nvSpPr>
        <p:spPr>
          <a:xfrm>
            <a:off x="7263564" y="5628635"/>
            <a:ext cx="58985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9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210</a:t>
            </a: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
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1D01F84-2232-41EA-AF8C-8822AA357CE3}"/>
              </a:ext>
            </a:extLst>
          </p:cNvPr>
          <p:cNvSpPr txBox="1"/>
          <p:nvPr/>
        </p:nvSpPr>
        <p:spPr>
          <a:xfrm>
            <a:off x="8027249" y="5624850"/>
            <a:ext cx="69710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16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679</a:t>
            </a: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
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D62FA26-679D-4024-BD12-54718A9908BB}"/>
              </a:ext>
            </a:extLst>
          </p:cNvPr>
          <p:cNvSpPr txBox="1"/>
          <p:nvPr/>
        </p:nvSpPr>
        <p:spPr>
          <a:xfrm>
            <a:off x="1152000" y="2232000"/>
            <a:ext cx="965221" cy="17450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Marmara Bölgesi</a:t>
            </a:r>
          </a:p>
        </p:txBody>
      </p:sp>
      <p:sp>
        <p:nvSpPr>
          <p:cNvPr id="48" name="TextBox 49">
            <a:extLst>
              <a:ext uri="{FF2B5EF4-FFF2-40B4-BE49-F238E27FC236}">
                <a16:creationId xmlns:a16="http://schemas.microsoft.com/office/drawing/2014/main" id="{BDB5F8AD-22C9-4AC2-A7A2-9AE5DB1A383B}"/>
              </a:ext>
            </a:extLst>
          </p:cNvPr>
          <p:cNvSpPr txBox="1"/>
          <p:nvPr/>
        </p:nvSpPr>
        <p:spPr>
          <a:xfrm>
            <a:off x="360000" y="360000"/>
            <a:ext cx="7426836" cy="756166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endParaRPr/>
          </a:p>
        </p:txBody>
      </p:sp>
      <p:sp>
        <p:nvSpPr>
          <p:cNvPr id="49" name="TextBox 50">
            <a:extLst>
              <a:ext uri="{FF2B5EF4-FFF2-40B4-BE49-F238E27FC236}">
                <a16:creationId xmlns:a16="http://schemas.microsoft.com/office/drawing/2014/main" id="{09331D14-B230-4A3D-AC76-677E1B138078}"/>
              </a:ext>
            </a:extLst>
          </p:cNvPr>
          <p:cNvSpPr txBox="1"/>
          <p:nvPr/>
        </p:nvSpPr>
        <p:spPr>
          <a:xfrm>
            <a:off x="2592000" y="1008000"/>
            <a:ext cx="3860882" cy="17450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endParaRPr lang="en-US" sz="1279" b="1" dirty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pic>
        <p:nvPicPr>
          <p:cNvPr id="50" name="Picture 52" descr="Picture 52 description">
            <a:extLst>
              <a:ext uri="{FF2B5EF4-FFF2-40B4-BE49-F238E27FC236}">
                <a16:creationId xmlns:a16="http://schemas.microsoft.com/office/drawing/2014/main" id="{6688BD94-0550-4672-8599-D786B77984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356" y="424722"/>
            <a:ext cx="925164" cy="9251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48667223"/>
      </p:ext>
    </p:extLst>
  </p:cSld>
  <p:clrMapOvr>
    <a:masterClrMapping/>
  </p:clrMapOvr>
  <p:transition spd="med">
    <p:push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Metin kutusu 1"/>
          <p:cNvSpPr txBox="1">
            <a:spLocks noChangeArrowheads="1"/>
          </p:cNvSpPr>
          <p:nvPr/>
        </p:nvSpPr>
        <p:spPr bwMode="auto">
          <a:xfrm>
            <a:off x="971602" y="656877"/>
            <a:ext cx="4824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 dirty="0">
                <a:latin typeface="Arial" charset="0"/>
                <a:cs typeface="Arial" charset="0"/>
              </a:rPr>
              <a:t>İLLERE GÖRE ÖĞRENCİ DAĞILIMI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388425" y="6385539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32</a:t>
            </a:fld>
            <a:endParaRPr lang="tr-TR" dirty="0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44222614"/>
              </p:ext>
            </p:extLst>
          </p:nvPr>
        </p:nvGraphicFramePr>
        <p:xfrm>
          <a:off x="467543" y="1133004"/>
          <a:ext cx="8348713" cy="5176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0" y="136521"/>
            <a:ext cx="8763000" cy="360040"/>
          </a:xfrm>
        </p:spPr>
        <p:txBody>
          <a:bodyPr>
            <a:noAutofit/>
          </a:bodyPr>
          <a:lstStyle/>
          <a:p>
            <a:r>
              <a:rPr lang="tr-TR" sz="2800" dirty="0"/>
              <a:t>Fakülte bazında öğrenim şekline göre cinsiyet sayıları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33</a:t>
            </a:fld>
            <a:endParaRPr lang="tr-TR"/>
          </a:p>
        </p:txBody>
      </p:sp>
      <p:graphicFrame>
        <p:nvGraphicFramePr>
          <p:cNvPr id="6" name="Tablo 5">
            <a:extLst>
              <a:ext uri="{FF2B5EF4-FFF2-40B4-BE49-F238E27FC236}">
                <a16:creationId xmlns:a16="http://schemas.microsoft.com/office/drawing/2014/main" id="{1549C92B-5199-4A71-AFF7-B913A4F7DA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9747781"/>
              </p:ext>
            </p:extLst>
          </p:nvPr>
        </p:nvGraphicFramePr>
        <p:xfrm>
          <a:off x="89755" y="818832"/>
          <a:ext cx="8583490" cy="5212591"/>
        </p:xfrm>
        <a:graphic>
          <a:graphicData uri="http://schemas.openxmlformats.org/drawingml/2006/table">
            <a:tbl>
              <a:tblPr firstRow="1" firstCol="1" bandRow="1"/>
              <a:tblGrid>
                <a:gridCol w="1457909">
                  <a:extLst>
                    <a:ext uri="{9D8B030D-6E8A-4147-A177-3AD203B41FA5}">
                      <a16:colId xmlns:a16="http://schemas.microsoft.com/office/drawing/2014/main" val="270802966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8085244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1312071426"/>
                    </a:ext>
                  </a:extLst>
                </a:gridCol>
                <a:gridCol w="679343">
                  <a:extLst>
                    <a:ext uri="{9D8B030D-6E8A-4147-A177-3AD203B41FA5}">
                      <a16:colId xmlns:a16="http://schemas.microsoft.com/office/drawing/2014/main" val="494022933"/>
                    </a:ext>
                  </a:extLst>
                </a:gridCol>
                <a:gridCol w="858349">
                  <a:extLst>
                    <a:ext uri="{9D8B030D-6E8A-4147-A177-3AD203B41FA5}">
                      <a16:colId xmlns:a16="http://schemas.microsoft.com/office/drawing/2014/main" val="936070403"/>
                    </a:ext>
                  </a:extLst>
                </a:gridCol>
                <a:gridCol w="858349">
                  <a:extLst>
                    <a:ext uri="{9D8B030D-6E8A-4147-A177-3AD203B41FA5}">
                      <a16:colId xmlns:a16="http://schemas.microsoft.com/office/drawing/2014/main" val="1392084320"/>
                    </a:ext>
                  </a:extLst>
                </a:gridCol>
                <a:gridCol w="858349">
                  <a:extLst>
                    <a:ext uri="{9D8B030D-6E8A-4147-A177-3AD203B41FA5}">
                      <a16:colId xmlns:a16="http://schemas.microsoft.com/office/drawing/2014/main" val="338281780"/>
                    </a:ext>
                  </a:extLst>
                </a:gridCol>
                <a:gridCol w="858349">
                  <a:extLst>
                    <a:ext uri="{9D8B030D-6E8A-4147-A177-3AD203B41FA5}">
                      <a16:colId xmlns:a16="http://schemas.microsoft.com/office/drawing/2014/main" val="3325383577"/>
                    </a:ext>
                  </a:extLst>
                </a:gridCol>
                <a:gridCol w="858349">
                  <a:extLst>
                    <a:ext uri="{9D8B030D-6E8A-4147-A177-3AD203B41FA5}">
                      <a16:colId xmlns:a16="http://schemas.microsoft.com/office/drawing/2014/main" val="581551662"/>
                    </a:ext>
                  </a:extLst>
                </a:gridCol>
                <a:gridCol w="858349">
                  <a:extLst>
                    <a:ext uri="{9D8B030D-6E8A-4147-A177-3AD203B41FA5}">
                      <a16:colId xmlns:a16="http://schemas.microsoft.com/office/drawing/2014/main" val="1898965180"/>
                    </a:ext>
                  </a:extLst>
                </a:gridCol>
              </a:tblGrid>
              <a:tr h="8574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BİRİM ADI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5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I. ÖĞRETİM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5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II. ÖĞRETİM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tr-TR" sz="5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4489220"/>
                  </a:ext>
                </a:extLst>
              </a:tr>
              <a:tr h="7615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8355237"/>
                  </a:ext>
                </a:extLst>
              </a:tr>
              <a:tr h="2339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EĞİTİMİ VE SPOR YÜKSEKOKULU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8800984"/>
                  </a:ext>
                </a:extLst>
              </a:tr>
              <a:tr h="1416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EĞİTİM FAKÜLTESİ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1035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1888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1445543"/>
                  </a:ext>
                </a:extLst>
              </a:tr>
              <a:tr h="20116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379823"/>
                  </a:ext>
                </a:extLst>
              </a:tr>
              <a:tr h="2339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BİLİMLERİ ENSTİTÜSÜ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1023443"/>
                  </a:ext>
                </a:extLst>
              </a:tr>
              <a:tr h="20116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FEN-EDEBİYAT FAKÜLTESİ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718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1378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9087164"/>
                  </a:ext>
                </a:extLst>
              </a:tr>
              <a:tr h="28004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TASARIM FAKÜLTESİ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8733842"/>
                  </a:ext>
                </a:extLst>
              </a:tr>
              <a:tr h="2339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İKTİSADİ VE İDARİ BİLİMLER FAKÜLTESİ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1417571"/>
                  </a:ext>
                </a:extLst>
              </a:tr>
              <a:tr h="1416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İLAHİYAT FAKÜLTESİ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9642473"/>
                  </a:ext>
                </a:extLst>
              </a:tr>
              <a:tr h="20116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0830902"/>
                  </a:ext>
                </a:extLst>
              </a:tr>
              <a:tr h="20116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MÜHENDİSLİK FAKÜLTESİ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0302501"/>
                  </a:ext>
                </a:extLst>
              </a:tr>
              <a:tr h="20116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PEDAGOJİK FORMASYON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633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3717605"/>
                  </a:ext>
                </a:extLst>
              </a:tr>
              <a:tr h="2339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BİLİMLERİ ENSTİTÜSÜ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0649725"/>
                  </a:ext>
                </a:extLst>
              </a:tr>
              <a:tr h="3000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HİZMETLERİ MESLEK YÜKSEKOKULU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1864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358114"/>
                  </a:ext>
                </a:extLst>
              </a:tr>
              <a:tr h="20116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YÜKSEKOKULU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4981795"/>
                  </a:ext>
                </a:extLst>
              </a:tr>
              <a:tr h="20116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ENSTİTÜSÜ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2717211"/>
                  </a:ext>
                </a:extLst>
              </a:tr>
              <a:tr h="3000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MESLEK YÜKSEKOKULU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1289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1733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7855702"/>
                  </a:ext>
                </a:extLst>
              </a:tr>
              <a:tr h="3000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TEKNİK BİLİMLER MESLEK YÜKSEKOKULU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633127"/>
                  </a:ext>
                </a:extLst>
              </a:tr>
              <a:tr h="1416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TIP FAKÜLTESİ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2822284"/>
                  </a:ext>
                </a:extLst>
              </a:tr>
              <a:tr h="39903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TURİZM İŞLETMECİLİĞİ VE OTELCİLİK YÜKSEKOKULU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5596488"/>
                  </a:ext>
                </a:extLst>
              </a:tr>
              <a:tr h="20116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VETERİNER FAKÜLTESİ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392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391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7414901"/>
                  </a:ext>
                </a:extLst>
              </a:tr>
              <a:tr h="20116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YABANCI DİLLER YÜKSEKOKULU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6419908"/>
                  </a:ext>
                </a:extLst>
              </a:tr>
              <a:tr h="1416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ZİRAAT FAKÜLTESİ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268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6169845"/>
                  </a:ext>
                </a:extLst>
              </a:tr>
              <a:tr h="10222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7316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6037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13353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3326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9210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7469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16679</a:t>
                      </a:r>
                    </a:p>
                  </a:txBody>
                  <a:tcPr marL="3045" marR="3045" marT="30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378884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6334116" y="6012667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Genel Toplam:16679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49890131"/>
              </p:ext>
            </p:extLst>
          </p:nvPr>
        </p:nvGraphicFramePr>
        <p:xfrm>
          <a:off x="285720" y="714356"/>
          <a:ext cx="7224464" cy="5447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35</a:t>
            </a:fld>
            <a:endParaRPr lang="tr-TR"/>
          </a:p>
        </p:txBody>
      </p:sp>
      <p:graphicFrame>
        <p:nvGraphicFramePr>
          <p:cNvPr id="2" name="Tablo 1">
            <a:extLst>
              <a:ext uri="{FF2B5EF4-FFF2-40B4-BE49-F238E27FC236}">
                <a16:creationId xmlns:a16="http://schemas.microsoft.com/office/drawing/2014/main" id="{2962FE62-22FE-4FF9-A826-994F51E7F7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595990"/>
              </p:ext>
            </p:extLst>
          </p:nvPr>
        </p:nvGraphicFramePr>
        <p:xfrm>
          <a:off x="-26168" y="337189"/>
          <a:ext cx="8712968" cy="625705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164671">
                  <a:extLst>
                    <a:ext uri="{9D8B030D-6E8A-4147-A177-3AD203B41FA5}">
                      <a16:colId xmlns:a16="http://schemas.microsoft.com/office/drawing/2014/main" val="1656253948"/>
                    </a:ext>
                  </a:extLst>
                </a:gridCol>
                <a:gridCol w="1159152">
                  <a:extLst>
                    <a:ext uri="{9D8B030D-6E8A-4147-A177-3AD203B41FA5}">
                      <a16:colId xmlns:a16="http://schemas.microsoft.com/office/drawing/2014/main" val="3807115669"/>
                    </a:ext>
                  </a:extLst>
                </a:gridCol>
                <a:gridCol w="1161915">
                  <a:extLst>
                    <a:ext uri="{9D8B030D-6E8A-4147-A177-3AD203B41FA5}">
                      <a16:colId xmlns:a16="http://schemas.microsoft.com/office/drawing/2014/main" val="3939573927"/>
                    </a:ext>
                  </a:extLst>
                </a:gridCol>
                <a:gridCol w="1161915">
                  <a:extLst>
                    <a:ext uri="{9D8B030D-6E8A-4147-A177-3AD203B41FA5}">
                      <a16:colId xmlns:a16="http://schemas.microsoft.com/office/drawing/2014/main" val="177756535"/>
                    </a:ext>
                  </a:extLst>
                </a:gridCol>
                <a:gridCol w="1065315">
                  <a:extLst>
                    <a:ext uri="{9D8B030D-6E8A-4147-A177-3AD203B41FA5}">
                      <a16:colId xmlns:a16="http://schemas.microsoft.com/office/drawing/2014/main" val="4231201936"/>
                    </a:ext>
                  </a:extLst>
                </a:gridCol>
              </a:tblGrid>
              <a:tr h="176637">
                <a:tc gridSpan="5">
                  <a:txBody>
                    <a:bodyPr/>
                    <a:lstStyle/>
                    <a:p>
                      <a:pPr marL="74930"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Enstitülerdeki Öğrencilerin Yüksek Lisans (Tezli/ Tezsiz) ve Doktora Programlarına Dağılımı</a:t>
                      </a:r>
                      <a:endParaRPr lang="tr-T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BAC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0603616"/>
                  </a:ext>
                </a:extLst>
              </a:tr>
              <a:tr h="300980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b="1" dirty="0">
                          <a:effectLst/>
                          <a:latin typeface="Georgia" panose="02040502050405020303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8580">
                        <a:spcBef>
                          <a:spcPts val="655"/>
                        </a:spcBef>
                        <a:spcAft>
                          <a:spcPts val="0"/>
                        </a:spcAft>
                      </a:pPr>
                      <a:r>
                        <a:rPr lang="tr-TR" sz="7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Ana Bilim Dalı Programı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Bef>
                          <a:spcPts val="40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effectLst/>
                          <a:latin typeface="Georgia" panose="02040502050405020303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7945"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Y.</a:t>
                      </a:r>
                      <a:r>
                        <a:rPr lang="tr-TR" sz="900" spc="-16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Lisans</a:t>
                      </a:r>
                      <a:r>
                        <a:rPr lang="tr-TR" sz="900" spc="-16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Yapan</a:t>
                      </a:r>
                      <a:r>
                        <a:rPr lang="tr-TR" sz="900" spc="-16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Sayısı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5000"/>
                        </a:lnSpc>
                        <a:spcBef>
                          <a:spcPts val="960"/>
                        </a:spcBef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Doktora Yapan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b="1">
                          <a:effectLst/>
                          <a:latin typeface="Georgia" panose="02040502050405020303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7945" marR="152400">
                        <a:lnSpc>
                          <a:spcPts val="135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9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Topla m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8010974"/>
                  </a:ext>
                </a:extLst>
              </a:tr>
              <a:tr h="12927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7945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Tezli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Tezsiz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Sayısı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5995104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Bahçe Bitkileri Anabilim Dalı (Ortak)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30 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9257616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Kimya Mühendisliği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20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6807157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Matematik A.B.D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42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2965781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Matematik ve Fen Bilimleri ABD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11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9206817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Matematik ve Fen Bilimleri ABD İ.Ö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7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522573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Biyoloji A.B.D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18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7708703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Tarih A.B.D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46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8996622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60"/>
                        </a:spcBef>
                        <a:spcAft>
                          <a:spcPts val="0"/>
                        </a:spcAft>
                      </a:pPr>
                      <a:r>
                        <a:rPr lang="tr-TR" sz="7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Türk Dili ve </a:t>
                      </a:r>
                      <a:r>
                        <a:rPr lang="tr-TR" sz="700" b="1" dirty="0" err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Edb</a:t>
                      </a:r>
                      <a:r>
                        <a:rPr lang="tr-TR" sz="7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. A.B.D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46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7301857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60"/>
                        </a:spcBef>
                        <a:spcAft>
                          <a:spcPts val="0"/>
                        </a:spcAft>
                      </a:pPr>
                      <a:r>
                        <a:rPr lang="tr-TR" sz="7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Türk Dili ve </a:t>
                      </a:r>
                      <a:r>
                        <a:rPr lang="tr-TR" sz="700" b="1" dirty="0" err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Edb</a:t>
                      </a:r>
                      <a:r>
                        <a:rPr lang="tr-TR" sz="7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. A.B.D İ.Ö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18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2979562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8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Kentsel Tasarım ABD 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19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5700415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8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Kentsel Tasarım ABD İ.Ö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11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0396373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8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Tarımsal Biyoteknoloji ABD 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19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828635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Elektrik-Elektronik Mühendisliği ABD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23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824625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Elektrik-Elektronik Mühendisliği Doktora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3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6649479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Gıda Mühendisliği ABD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21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1935316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Kimya ABD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22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0423578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Fizik A.B.D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8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198032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Tarla Bitkileri ABD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54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9157464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Tarla Bitkileri Doktora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9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8363698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Zootekni ABD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11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5533389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Eğitim Yönetimi Bilim Dalı İ.Ö Tezli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69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1702688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Eğitim Yönetimi Bilim Dalı İ.Ö Tezsiz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71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3007657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Eğitim Yönetimi Bilim Dalı Tezli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30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6774810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Eğitim Yönetimi Doktora 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7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3877247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İktisat Doktora 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11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3665317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Bölgesel Kalkınma ABD Tezli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31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4932214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Bölgesel Kalkınma ABD Tezli İ.Ö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39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1093134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Bölgesel Kalkınma ABD Tezsiz İ.Ö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31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3362617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Türkçe Eğitimi ABD Tezli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34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2482608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Türkçe Eğitimi ABD Tezli İ.Ö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35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3234827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Temel İslam Bilimleri ABD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104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104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2709797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Temel İslam Bilimleri Doktora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14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2033131"/>
                  </a:ext>
                </a:extLst>
              </a:tr>
              <a:tr h="144775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Veteriner İç Hastalıkları Doktora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4063787"/>
                  </a:ext>
                </a:extLst>
              </a:tr>
              <a:tr h="517093">
                <a:tc>
                  <a:txBody>
                    <a:bodyPr/>
                    <a:lstStyle/>
                    <a:p>
                      <a:pPr marL="68580">
                        <a:lnSpc>
                          <a:spcPts val="135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718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102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866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43195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9824680"/>
      </p:ext>
    </p:extLst>
  </p:cSld>
  <p:clrMapOvr>
    <a:masterClrMapping/>
  </p:clrMapOvr>
  <p:transition spd="med">
    <p:push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1043608" y="620688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Lisansüstü Öğrenci Sayıları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813849356"/>
              </p:ext>
            </p:extLst>
          </p:nvPr>
        </p:nvGraphicFramePr>
        <p:xfrm>
          <a:off x="683569" y="1397000"/>
          <a:ext cx="8064896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5939F70C-F4DC-404F-92FF-D40556183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37</a:t>
            </a:fld>
            <a:endParaRPr lang="tr-TR"/>
          </a:p>
        </p:txBody>
      </p:sp>
      <p:graphicFrame>
        <p:nvGraphicFramePr>
          <p:cNvPr id="4" name="6 Tablo">
            <a:extLst>
              <a:ext uri="{FF2B5EF4-FFF2-40B4-BE49-F238E27FC236}">
                <a16:creationId xmlns:a16="http://schemas.microsoft.com/office/drawing/2014/main" id="{2EB5A1B0-C50C-4FBF-BADE-B682DF78E6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5407901"/>
              </p:ext>
            </p:extLst>
          </p:nvPr>
        </p:nvGraphicFramePr>
        <p:xfrm>
          <a:off x="142844" y="1142988"/>
          <a:ext cx="8821643" cy="4806292"/>
        </p:xfrm>
        <a:graphic>
          <a:graphicData uri="http://schemas.openxmlformats.org/drawingml/2006/table">
            <a:tbl>
              <a:tblPr/>
              <a:tblGrid>
                <a:gridCol w="7889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86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64297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66801">
                <a:tc gridSpan="19">
                  <a:txBody>
                    <a:bodyPr/>
                    <a:lstStyle/>
                    <a:p>
                      <a:pPr algn="ctr" rtl="0" fontAlgn="ctr"/>
                      <a:r>
                        <a:rPr lang="tr-TR" sz="3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321">
                <a:tc gridSpan="19"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Yabancı Uyruklu Öğrencilerin Sayısı ve Bölümleri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7113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Birimi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2014Yılı 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2015 Yılı 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2016 Yılı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2017 Yılı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2018 Yılı 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2019 Yılı</a:t>
                      </a:r>
                    </a:p>
                  </a:txBody>
                  <a:tcPr marL="5046" marR="5046" marT="50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65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Kız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Erkek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Kız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Erkek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Kız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Erkek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Kız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Erkek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Kız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Erkek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Kız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Erkek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711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Eğitim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8 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20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61</a:t>
                      </a:r>
                      <a:endParaRPr lang="tr-TR" sz="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103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164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99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Fen-Edebiyat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97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125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28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Güzel Sanatlar ve Tasarım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151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175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99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Mühendislik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41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120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161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711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İlahiyat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28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İktisadi ve İdari Bilimler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120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164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5711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Ziraat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81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99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Veteriner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99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Sağlık Yüksekokulu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102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109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211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000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Yabancı Diller Yüksekokulu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28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Beden Eğitimi ve Spor Yüksekokulu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28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Sağlık Hizmetleri Meslek Yüksekokulu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173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230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403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99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Sosyal Bilimler MYO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107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117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218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99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Teknik Bilimler MYO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101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122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0000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Kurtalan Meslek Yüksekokulu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0000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Eruh Meslek Yüksekokulu 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29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99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Fen Bilimleri Enstitüsü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0000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Sosyal Bilimler Enstitüsü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b="1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tr-TR" sz="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5711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114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609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808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1203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1644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b="1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720</a:t>
                      </a:r>
                      <a:endParaRPr lang="tr-TR" sz="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1485</a:t>
                      </a:r>
                      <a:endParaRPr lang="tr-TR" sz="800" b="1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b="1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2205</a:t>
                      </a:r>
                      <a:endParaRPr lang="tr-TR" sz="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937329"/>
      </p:ext>
    </p:extLst>
  </p:cSld>
  <p:clrMapOvr>
    <a:masterClrMapping/>
  </p:clrMapOvr>
  <p:transition spd="med">
    <p:push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38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313391566"/>
              </p:ext>
            </p:extLst>
          </p:nvPr>
        </p:nvGraphicFramePr>
        <p:xfrm>
          <a:off x="285720" y="714356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4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531277C4-94F2-4DB6-97F2-69059C7E2B5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39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500034" y="5072074"/>
            <a:ext cx="807249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2013-2014 Eğitim-Öğretim Yılında 4 , 2014-2015 Eğitim ve Öğretim yılında 114 olan Yabancı Uyruklu Öğrenci sayısı 2015-2016 Eğitim Öğretim yılında 217 , 2016-2017 yılında 414 , 2017-2018 yılında 808 ve 2018-2019 yılında 1644 öğrenciye yükselmiştir.</a:t>
            </a:r>
          </a:p>
          <a:p>
            <a:pPr>
              <a:spcBef>
                <a:spcPct val="50000"/>
              </a:spcBef>
            </a:pP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2019-2020  Eğitim-Öğretim yılında 35 ülkeden öğrenci bulunmaktadır. </a:t>
            </a:r>
          </a:p>
          <a:p>
            <a:pPr>
              <a:spcBef>
                <a:spcPct val="50000"/>
              </a:spcBef>
            </a:pPr>
            <a:r>
              <a:rPr lang="tr-TR" sz="1200" dirty="0">
                <a:latin typeface="Arial" charset="0"/>
              </a:rPr>
              <a:t> </a:t>
            </a:r>
          </a:p>
        </p:txBody>
      </p:sp>
      <p:sp>
        <p:nvSpPr>
          <p:cNvPr id="11269" name="Metin kutusu 1"/>
          <p:cNvSpPr txBox="1">
            <a:spLocks noChangeArrowheads="1"/>
          </p:cNvSpPr>
          <p:nvPr/>
        </p:nvSpPr>
        <p:spPr bwMode="auto">
          <a:xfrm>
            <a:off x="142844" y="571480"/>
            <a:ext cx="8208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b="1" dirty="0">
                <a:latin typeface="Arial" charset="0"/>
                <a:cs typeface="Arial" charset="0"/>
              </a:rPr>
              <a:t>2019-2020 YABANCI UYRUKLU ÖĞRENCİLERİN ÜLKELERİNE GÖRE DAĞILIMI</a:t>
            </a:r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39</a:t>
            </a:fld>
            <a:endParaRPr lang="tr-TR"/>
          </a:p>
        </p:txBody>
      </p:sp>
      <p:sp>
        <p:nvSpPr>
          <p:cNvPr id="10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638359511"/>
              </p:ext>
            </p:extLst>
          </p:nvPr>
        </p:nvGraphicFramePr>
        <p:xfrm>
          <a:off x="428596" y="1214422"/>
          <a:ext cx="8258204" cy="383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9 Metin kutusu"/>
          <p:cNvSpPr txBox="1">
            <a:spLocks noChangeArrowheads="1"/>
          </p:cNvSpPr>
          <p:nvPr/>
        </p:nvSpPr>
        <p:spPr bwMode="auto">
          <a:xfrm>
            <a:off x="571472" y="5072074"/>
            <a:ext cx="74295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 yılı 4 öğrenci, 2014 yılı 114 öğrenci  2015 yılı 217 öğrenci  2016 yılı 414 , 2017 yılında 808 , 2018 yılında 1644 ve 2019 yılında 2205 Yabancı uyruklu öğrencimiz eğitim görmektedir.</a:t>
            </a:r>
          </a:p>
          <a:p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40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357187186"/>
              </p:ext>
            </p:extLst>
          </p:nvPr>
        </p:nvGraphicFramePr>
        <p:xfrm>
          <a:off x="0" y="142852"/>
          <a:ext cx="8640960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afik 6"/>
          <p:cNvGraphicFramePr/>
          <p:nvPr>
            <p:extLst>
              <p:ext uri="{D42A27DB-BD31-4B8C-83A1-F6EECF244321}">
                <p14:modId xmlns:p14="http://schemas.microsoft.com/office/powerpoint/2010/main" val="828198244"/>
              </p:ext>
            </p:extLst>
          </p:nvPr>
        </p:nvGraphicFramePr>
        <p:xfrm>
          <a:off x="142844" y="714356"/>
          <a:ext cx="8568952" cy="5447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Metin kutusu 1"/>
          <p:cNvSpPr txBox="1"/>
          <p:nvPr/>
        </p:nvSpPr>
        <p:spPr>
          <a:xfrm>
            <a:off x="6929454" y="564357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Genel Toplam : 1390</a:t>
            </a:r>
          </a:p>
        </p:txBody>
      </p:sp>
    </p:spTree>
    <p:extLst>
      <p:ext uri="{BB962C8B-B14F-4D97-AF65-F5344CB8AC3E}">
        <p14:creationId xmlns:p14="http://schemas.microsoft.com/office/powerpoint/2010/main" val="1860491643"/>
      </p:ext>
    </p:extLst>
  </p:cSld>
  <p:clrMapOvr>
    <a:masterClrMapping/>
  </p:clrMapOvr>
  <p:transition spd="med">
    <p:push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30" name="6 Başlık"/>
          <p:cNvSpPr>
            <a:spLocks noGrp="1"/>
          </p:cNvSpPr>
          <p:nvPr>
            <p:ph type="title"/>
          </p:nvPr>
        </p:nvSpPr>
        <p:spPr>
          <a:xfrm>
            <a:off x="755576" y="681650"/>
            <a:ext cx="7258050" cy="428625"/>
          </a:xfrm>
        </p:spPr>
        <p:txBody>
          <a:bodyPr/>
          <a:lstStyle/>
          <a:p>
            <a:pPr eaLnBrk="1" hangingPunct="1"/>
            <a:r>
              <a:rPr lang="tr-TR" sz="2000" b="1" dirty="0"/>
              <a:t>2008-2019 ARASI MEZUN ÖĞRENCİ SAYILARI</a:t>
            </a: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6294865"/>
              </p:ext>
            </p:extLst>
          </p:nvPr>
        </p:nvGraphicFramePr>
        <p:xfrm>
          <a:off x="142844" y="1142985"/>
          <a:ext cx="8858312" cy="49514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3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8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9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22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98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98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984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984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984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09848">
                  <a:extLst>
                    <a:ext uri="{9D8B030D-6E8A-4147-A177-3AD203B41FA5}">
                      <a16:colId xmlns:a16="http://schemas.microsoft.com/office/drawing/2014/main" val="2819767492"/>
                    </a:ext>
                  </a:extLst>
                </a:gridCol>
                <a:gridCol w="70984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709848">
                  <a:extLst>
                    <a:ext uri="{9D8B030D-6E8A-4147-A177-3AD203B41FA5}">
                      <a16:colId xmlns:a16="http://schemas.microsoft.com/office/drawing/2014/main" val="4236684061"/>
                    </a:ext>
                  </a:extLst>
                </a:gridCol>
              </a:tblGrid>
              <a:tr h="30153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FAKÜLTE/ YÜKSEKOKUL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2014-2015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2015-2016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2017-2018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62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517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483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342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53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MÜH. FAKÜLTESİ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934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15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255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İİBF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89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0153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255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153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153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710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426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255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5255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89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3710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0462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36111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2794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42</a:t>
            </a:fld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483769" y="6453336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1 Başlık"/>
          <p:cNvSpPr>
            <a:spLocks noGrp="1"/>
          </p:cNvSpPr>
          <p:nvPr>
            <p:ph type="title"/>
          </p:nvPr>
        </p:nvSpPr>
        <p:spPr>
          <a:xfrm>
            <a:off x="642910" y="642918"/>
            <a:ext cx="7704667" cy="749101"/>
          </a:xfrm>
        </p:spPr>
        <p:txBody>
          <a:bodyPr/>
          <a:lstStyle/>
          <a:p>
            <a:r>
              <a:rPr lang="tr-TR" sz="2000" dirty="0"/>
              <a:t>2008-2019 MEZUN ÖĞRENCİ GRAFİĞİ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43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191808952"/>
              </p:ext>
            </p:extLst>
          </p:nvPr>
        </p:nvGraphicFramePr>
        <p:xfrm>
          <a:off x="611561" y="1397000"/>
          <a:ext cx="799269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693300" y="41312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>
                <a:latin typeface="Times New Roman" pitchFamily="18" charset="0"/>
                <a:cs typeface="Times New Roman" pitchFamily="18" charset="0"/>
              </a:rPr>
              <a:t>Bahar Dönemi Harç Dağılım Tablosu </a:t>
            </a: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3845331"/>
              </p:ext>
            </p:extLst>
          </p:nvPr>
        </p:nvGraphicFramePr>
        <p:xfrm>
          <a:off x="179512" y="422558"/>
          <a:ext cx="8716576" cy="62032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613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5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9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9413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İKİNCİ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79.179,80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67.252,00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222.338,00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94-59649159-5023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5.780,00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211.411,00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99.582,00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2094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385,00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84.299,30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162.049,05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24.975,15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 Tezli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252.005,25  TL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 Tezsiz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92.600,00 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1.301.856,55</a:t>
                      </a:r>
                      <a:r>
                        <a:rPr lang="tr-TR" sz="1000" b="1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 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9413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NORMAL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47.989,50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23.572,00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14.745,00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5.112,00</a:t>
                      </a:r>
                      <a:r>
                        <a:rPr lang="tr-TR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7.985,50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2.316,00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6.650,00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8.265,00</a:t>
                      </a:r>
                      <a:r>
                        <a:rPr lang="tr-TR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9.240,00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1.520,00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12.925,00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94-56249159-5016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6.460,00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94-56249159-5017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6.315,00</a:t>
                      </a:r>
                      <a:r>
                        <a:rPr lang="tr-TR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94-56249159-5018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12.956,00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5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6.579,00</a:t>
                      </a:r>
                      <a:r>
                        <a:rPr lang="tr-TR" sz="1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6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94-56249159-5031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15.200,00</a:t>
                      </a:r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190.008,00 TL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8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l" rtl="0" fontAlgn="b"/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1.491.864,55 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0034021"/>
                  </a:ext>
                </a:extLst>
              </a:tr>
            </a:tbl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265728" y="6637682"/>
            <a:ext cx="630360" cy="220318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44</a:t>
            </a:fld>
            <a:endParaRPr lang="tr-TR" dirty="0"/>
          </a:p>
        </p:txBody>
      </p:sp>
      <p:sp>
        <p:nvSpPr>
          <p:cNvPr id="7" name="Dikdörtgen 1"/>
          <p:cNvSpPr/>
          <p:nvPr/>
        </p:nvSpPr>
        <p:spPr>
          <a:xfrm>
            <a:off x="2500299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3822395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714348" y="0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>
                <a:latin typeface="Times New Roman" pitchFamily="18" charset="0"/>
                <a:cs typeface="Times New Roman" pitchFamily="18" charset="0"/>
              </a:rPr>
              <a:t>Güz Dönemi Harç Dağılım Tablosu </a:t>
            </a: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472502"/>
              </p:ext>
            </p:extLst>
          </p:nvPr>
        </p:nvGraphicFramePr>
        <p:xfrm>
          <a:off x="357158" y="285728"/>
          <a:ext cx="8501123" cy="61073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8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69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29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5165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İKİNCİ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93.806,80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66.384,00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236.651,70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94-59649159-5023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9.838,00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220.095,00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105.668,00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770,00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385,00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117.923,30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185.099,55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34.795,15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271.640,50  TL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5239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1.343.047,00</a:t>
                      </a:r>
                      <a:r>
                        <a:rPr lang="tr-TR" sz="1000" b="1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 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5165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NORMAL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45.893,50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28.864,00,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18.098,00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7.988,00 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15.817,50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1.930,00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8.075,00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9.310,00 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11.020.00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1.995,00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15.485,00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94-56249159-5016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7.410,00 TL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94-56249159-5017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10.605,00 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94-56249159-5018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17.127,00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8.127,00 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6"/>
                  </a:ext>
                </a:extLst>
              </a:tr>
              <a:tr h="190310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94-56249159-5031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17.195,00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"/>
                  </a:ext>
                </a:extLst>
              </a:tr>
              <a:tr h="1486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225.614,50 TL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8"/>
                  </a:ext>
                </a:extLst>
              </a:tr>
              <a:tr h="148698">
                <a:tc>
                  <a:txBody>
                    <a:bodyPr/>
                    <a:lstStyle/>
                    <a:p>
                      <a:pPr algn="l" rtl="0" fontAlgn="b"/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1.568.661,50 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433214"/>
                  </a:ext>
                </a:extLst>
              </a:tr>
            </a:tbl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45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00299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2757554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etin kutusu"/>
          <p:cNvSpPr txBox="1"/>
          <p:nvPr/>
        </p:nvSpPr>
        <p:spPr>
          <a:xfrm>
            <a:off x="928662" y="642918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/>
              <a:t>Fakülte Harç Dağılım Tablosu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46</a:t>
            </a:fld>
            <a:endParaRPr lang="tr-TR"/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5724913"/>
              </p:ext>
            </p:extLst>
          </p:nvPr>
        </p:nvGraphicFramePr>
        <p:xfrm>
          <a:off x="428596" y="1285860"/>
          <a:ext cx="8176990" cy="4298366"/>
        </p:xfrm>
        <a:graphic>
          <a:graphicData uri="http://schemas.openxmlformats.org/drawingml/2006/table">
            <a:tbl>
              <a:tblPr/>
              <a:tblGrid>
                <a:gridCol w="4003066">
                  <a:extLst>
                    <a:ext uri="{9D8B030D-6E8A-4147-A177-3AD203B41FA5}">
                      <a16:colId xmlns:a16="http://schemas.microsoft.com/office/drawing/2014/main" val="2206487692"/>
                    </a:ext>
                  </a:extLst>
                </a:gridCol>
                <a:gridCol w="4173924">
                  <a:extLst>
                    <a:ext uri="{9D8B030D-6E8A-4147-A177-3AD203B41FA5}">
                      <a16:colId xmlns:a16="http://schemas.microsoft.com/office/drawing/2014/main" val="4154325704"/>
                    </a:ext>
                  </a:extLst>
                </a:gridCol>
              </a:tblGrid>
              <a:tr h="21388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4.285,00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256819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EĞİTİM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93.792,00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8278061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-EDEBİYAT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225.422,60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7036350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İLAHİYAT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472.089,70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958256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TEKNİK BİLİMLER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92.165,30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3301090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230.632,60TL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5614716"/>
                  </a:ext>
                </a:extLst>
              </a:tr>
              <a:tr h="21388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İ.İ.B.F.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39.420,50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8677512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YÜKSEKOKULU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446.231,00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576111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MÜHENDİSLİK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166.479,00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3855410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21.030,00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6047305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HİZMETLERİ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361.018,05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535844"/>
                  </a:ext>
                </a:extLst>
              </a:tr>
              <a:tr h="21388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222.825,00TL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5497127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ZİRAAT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14.706,00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ENSTİTÜSÜ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633.165,75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1102652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BİLİMLER ENSTİTÜSÜ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30.083,00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464567"/>
                  </a:ext>
                </a:extLst>
              </a:tr>
              <a:tr h="36937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3.053.345,50 TL</a:t>
                      </a: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5401852"/>
                  </a:ext>
                </a:extLst>
              </a:tr>
            </a:tbl>
          </a:graphicData>
        </a:graphic>
      </p:graphicFrame>
      <p:sp>
        <p:nvSpPr>
          <p:cNvPr id="8" name="7 Metin kutusu"/>
          <p:cNvSpPr txBox="1"/>
          <p:nvPr/>
        </p:nvSpPr>
        <p:spPr>
          <a:xfrm>
            <a:off x="642910" y="5643578"/>
            <a:ext cx="8001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Not: Devlet tarafından ödenen Normal Öğretim ücreti buna dahil değildir.</a:t>
            </a:r>
          </a:p>
        </p:txBody>
      </p:sp>
    </p:spTree>
    <p:extLst>
      <p:ext uri="{BB962C8B-B14F-4D97-AF65-F5344CB8AC3E}">
        <p14:creationId xmlns:p14="http://schemas.microsoft.com/office/powerpoint/2010/main" val="1196510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1 Başlık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347663"/>
          </a:xfrm>
        </p:spPr>
        <p:txBody>
          <a:bodyPr>
            <a:normAutofit fontScale="90000"/>
          </a:bodyPr>
          <a:lstStyle/>
          <a:p>
            <a:r>
              <a:rPr lang="tr-TR" sz="2800" dirty="0"/>
              <a:t>2018-2019   Fakülte Harç Dağılım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47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13" name="Grafik 12"/>
          <p:cNvGraphicFramePr/>
          <p:nvPr>
            <p:extLst>
              <p:ext uri="{D42A27DB-BD31-4B8C-83A1-F6EECF244321}">
                <p14:modId xmlns:p14="http://schemas.microsoft.com/office/powerpoint/2010/main" val="4089872618"/>
              </p:ext>
            </p:extLst>
          </p:nvPr>
        </p:nvGraphicFramePr>
        <p:xfrm>
          <a:off x="323530" y="1217781"/>
          <a:ext cx="8568950" cy="4731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35680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2844" y="571480"/>
            <a:ext cx="8229600" cy="1143000"/>
          </a:xfrm>
        </p:spPr>
        <p:txBody>
          <a:bodyPr/>
          <a:lstStyle/>
          <a:p>
            <a:pPr algn="l"/>
            <a:r>
              <a:rPr lang="tr-TR" sz="3600" dirty="0"/>
              <a:t> e-imzalı Diploma İşlemleri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48</a:t>
            </a:fld>
            <a:endParaRPr lang="tr-TR"/>
          </a:p>
        </p:txBody>
      </p:sp>
      <p:sp>
        <p:nvSpPr>
          <p:cNvPr id="5" name="4 Metin kutusu"/>
          <p:cNvSpPr txBox="1"/>
          <p:nvPr/>
        </p:nvSpPr>
        <p:spPr>
          <a:xfrm>
            <a:off x="251520" y="1556792"/>
            <a:ext cx="7358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2400" dirty="0"/>
              <a:t>Üniversitemizden mezun olan tüm  öğrencilerimize           e-imzalı diploma düzenlenerek verilmektedir.</a:t>
            </a:r>
          </a:p>
        </p:txBody>
      </p:sp>
    </p:spTree>
  </p:cSld>
  <p:clrMapOvr>
    <a:masterClrMapping/>
  </p:clrMapOvr>
  <p:transition spd="med">
    <p:push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85720" y="357166"/>
            <a:ext cx="8229600" cy="1143000"/>
          </a:xfrm>
        </p:spPr>
        <p:txBody>
          <a:bodyPr/>
          <a:lstStyle/>
          <a:p>
            <a:r>
              <a:rPr lang="tr-TR" sz="4000" dirty="0" err="1"/>
              <a:t>Önlisans</a:t>
            </a:r>
            <a:r>
              <a:rPr lang="tr-TR" sz="4000" dirty="0"/>
              <a:t> </a:t>
            </a:r>
            <a:r>
              <a:rPr lang="tr-TR" sz="4000" dirty="0" err="1"/>
              <a:t>Azemi</a:t>
            </a:r>
            <a:r>
              <a:rPr lang="tr-TR" sz="4000" dirty="0"/>
              <a:t> Süreyi Aşan Öğrenciler </a:t>
            </a:r>
            <a:r>
              <a:rPr lang="tr-TR" sz="4000" dirty="0" err="1"/>
              <a:t>Hk</a:t>
            </a:r>
            <a:r>
              <a:rPr lang="tr-TR" sz="4000" dirty="0"/>
              <a:t>. Bilgi Semineri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/>
              <a:t>Önlisans’ta</a:t>
            </a:r>
            <a:r>
              <a:rPr lang="tr-TR" dirty="0"/>
              <a:t> okuyan ve </a:t>
            </a:r>
            <a:r>
              <a:rPr lang="tr-TR" dirty="0" err="1"/>
              <a:t>azemi</a:t>
            </a:r>
            <a:r>
              <a:rPr lang="tr-TR" dirty="0"/>
              <a:t> öğrenim süresini aşan öğrencilerimize tanınan 2547 sayılı kanunun 44. maddesinin c bendi kapsamınca gerekli bütün bilgilendirme Üniversitemiz Meslek Yüksekokullarına seminer düzenlenerek gerekli tüm bilgiler istişare edilmiştir.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49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4752" y="296660"/>
            <a:ext cx="8229600" cy="1143000"/>
          </a:xfrm>
        </p:spPr>
        <p:txBody>
          <a:bodyPr/>
          <a:lstStyle/>
          <a:p>
            <a:r>
              <a:rPr lang="tr-TR" sz="2800" dirty="0"/>
              <a:t>Daire Başkanlığımızda Yapılan Eğitim Semineri ve Bilgilendirme Toplantıları   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50</a:t>
            </a:fld>
            <a:endParaRPr lang="tr-TR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7672" y="1228200"/>
            <a:ext cx="4040547" cy="2272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3" y="1196752"/>
            <a:ext cx="4408111" cy="4589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7672" y="3861048"/>
            <a:ext cx="3952281" cy="1925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push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642918"/>
            <a:ext cx="7543824" cy="500066"/>
          </a:xfrm>
        </p:spPr>
        <p:txBody>
          <a:bodyPr/>
          <a:lstStyle/>
          <a:p>
            <a:r>
              <a:rPr lang="tr-TR" sz="2800" dirty="0"/>
              <a:t>YÖKSİS İŞLEMLERİ 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3636660"/>
          </a:xfrm>
        </p:spPr>
        <p:txBody>
          <a:bodyPr/>
          <a:lstStyle/>
          <a:p>
            <a:pPr algn="just">
              <a:buNone/>
            </a:pPr>
            <a:r>
              <a:rPr lang="tr-TR" dirty="0"/>
              <a:t>		Üniversitemizde kayıtlı bulunan tüm öğrencilerin bilgileri YÖKSİS veri sisteminde anlık teyitleşme yapılmakta olup, öğrencilerin askerlik, ilişik kesme, mezuniyet, yeni kayıt, disiplin cezaları v.b. işlemler buradan yapılmaktadır.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51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2844" y="571480"/>
            <a:ext cx="8072494" cy="642942"/>
          </a:xfrm>
        </p:spPr>
        <p:txBody>
          <a:bodyPr/>
          <a:lstStyle/>
          <a:p>
            <a:r>
              <a:rPr lang="tr-TR" sz="3200" dirty="0"/>
              <a:t>İlk Defa Bölüm/Program Açma ve Öğrenci Alma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3143272"/>
          </a:xfrm>
        </p:spPr>
        <p:txBody>
          <a:bodyPr/>
          <a:lstStyle/>
          <a:p>
            <a:pPr algn="just">
              <a:buNone/>
            </a:pPr>
            <a:r>
              <a:rPr lang="tr-TR" dirty="0"/>
              <a:t> 		Üniversitemize ilk defa bölüm/program açma ve öğrenci alma başvuruları YÖKSİS sistemindeki ABYS (Anabilim Dalı Bölüm Açma Yönetim Sistemi) üzerinden YÖK Başkanlığına gönderilmektedir.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52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1406" y="642918"/>
            <a:ext cx="7858180" cy="428628"/>
          </a:xfrm>
        </p:spPr>
        <p:txBody>
          <a:bodyPr/>
          <a:lstStyle/>
          <a:p>
            <a:r>
              <a:rPr lang="tr-TR" sz="2400" dirty="0"/>
              <a:t>YÖKSİS (ABAYS)Sisteminden gönderilen program başvuruları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53</a:t>
            </a:fld>
            <a:endParaRPr lang="tr-TR"/>
          </a:p>
        </p:txBody>
      </p:sp>
      <p:pic>
        <p:nvPicPr>
          <p:cNvPr id="7" name="6 İçerik Yer Tutucusu" descr="Adsız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1340768"/>
            <a:ext cx="8715436" cy="4731438"/>
          </a:xfrm>
        </p:spPr>
      </p:pic>
    </p:spTree>
  </p:cSld>
  <p:clrMapOvr>
    <a:masterClrMapping/>
  </p:clrMapOvr>
  <p:transition spd="med">
    <p:push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8" name="7 Dikdörtgen"/>
          <p:cNvSpPr/>
          <p:nvPr/>
        </p:nvSpPr>
        <p:spPr>
          <a:xfrm>
            <a:off x="590464" y="1225428"/>
            <a:ext cx="80010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EĞİTİM FAKÜLTESİ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Türkçe Öğretmenliği</a:t>
            </a:r>
          </a:p>
          <a:p>
            <a:pPr lvl="0"/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Rehberlik ve Psikolojik Danışmanlık Öğretmenliği</a:t>
            </a:r>
          </a:p>
          <a:p>
            <a:pPr lvl="0"/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Sınıf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Sınıf Öğretmenliği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Fen Bilgisi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Bilgisayar  ve Öğretim Teknolojileri Öğretmenliği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Sosyal Bilgiler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İlköğretim Matematik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İlköğretim Matematik Öğretmenliği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47697" y="1566855"/>
            <a:ext cx="735811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FEN EDEBİYAT FAKÜLTESİ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Matematik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Sosyoloji 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Tarih Bölümü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Tarih Bölümü  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Coğrafya Bölümü 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Kimya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Biyoloji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Türk Dili ve Edebiyatı Bölümü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56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785786" y="1142984"/>
            <a:ext cx="650084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MÜHENDİSLİK MİMARLIK FAKÜLTESİ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Gıda Mühendisliği Bölümü ( Kapandı Öğrencisi var )</a:t>
            </a:r>
          </a:p>
          <a:p>
            <a:pPr lvl="0"/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Kimya Mühendisliği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Bilgisayar Mühendisliği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Elektrik Elektronik Mühendisliği Bölümü 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Elektrik Elektronik Mühendisliği Bölümü 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İnşaat Mühendisliği Bölümü 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Makine Mühendisliği Bölümü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57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31076" y="1484784"/>
            <a:ext cx="650084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İLAHİYAT FAKÜLTESİ</a:t>
            </a:r>
          </a:p>
          <a:p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İlahiyat 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İlahiyat (İÖ)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r>
              <a:rPr lang="tr-TR" b="1" dirty="0"/>
              <a:t>VETERİNER FAKÜLTESİ</a:t>
            </a:r>
          </a:p>
          <a:p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Veteriner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r>
              <a:rPr lang="tr-TR" b="1" dirty="0"/>
              <a:t>TIP FAKÜLTESİ</a:t>
            </a:r>
          </a:p>
          <a:p>
            <a:pPr lvl="0"/>
            <a:endParaRPr lang="tr-TR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/>
              <a:t>Tıp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58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857224" y="1000108"/>
            <a:ext cx="628652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ZİRAAT FAKÜLTESİ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Bahçe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Tarla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Bitki Koruma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err="1"/>
              <a:t>Biyosistem</a:t>
            </a:r>
            <a:r>
              <a:rPr lang="tr-TR" dirty="0"/>
              <a:t> Mühendisliği 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Zootekni ( Kapandı Öğrencisi var )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Tarımsal </a:t>
            </a:r>
            <a:r>
              <a:rPr lang="tr-TR" dirty="0" err="1"/>
              <a:t>Biyoteknoloji</a:t>
            </a:r>
            <a:r>
              <a:rPr lang="tr-TR" dirty="0"/>
              <a:t> ( Kapandı Öğrencisi var )</a:t>
            </a:r>
          </a:p>
          <a:p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Tarım Ekonomisi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err="1"/>
              <a:t>Peysaj</a:t>
            </a:r>
            <a:r>
              <a:rPr lang="tr-TR" dirty="0"/>
              <a:t> </a:t>
            </a:r>
            <a:r>
              <a:rPr lang="tr-TR" dirty="0" err="1"/>
              <a:t>Mimarılığı</a:t>
            </a:r>
            <a:r>
              <a:rPr lang="tr-TR" dirty="0"/>
              <a:t> Bölümü 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59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857224" y="1071546"/>
            <a:ext cx="6357966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İKTİSADİ VE İDARİ BİLİMLER FAKÜLTESİ</a:t>
            </a:r>
          </a:p>
          <a:p>
            <a:endParaRPr lang="tr-TR" b="1" dirty="0"/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2400" dirty="0"/>
              <a:t>İşletme Bölümü</a:t>
            </a:r>
          </a:p>
          <a:p>
            <a:pPr lvl="0">
              <a:buFont typeface="Arial" pitchFamily="34" charset="0"/>
              <a:buChar char="•"/>
            </a:pPr>
            <a:endParaRPr lang="tr-TR" sz="2400" dirty="0"/>
          </a:p>
          <a:p>
            <a:pPr>
              <a:buFont typeface="Arial" pitchFamily="34" charset="0"/>
              <a:buChar char="•"/>
            </a:pPr>
            <a:r>
              <a:rPr lang="tr-TR" sz="2400" dirty="0"/>
              <a:t>İşletme Bölümü(İÖ)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2400" dirty="0"/>
          </a:p>
          <a:p>
            <a:pPr lvl="0">
              <a:buFont typeface="Arial" pitchFamily="34" charset="0"/>
              <a:buChar char="•"/>
            </a:pPr>
            <a:r>
              <a:rPr lang="tr-TR" sz="2400" dirty="0"/>
              <a:t>İktisat Bölümü</a:t>
            </a:r>
          </a:p>
          <a:p>
            <a:pPr lvl="0">
              <a:buFont typeface="Arial" pitchFamily="34" charset="0"/>
              <a:buChar char="•"/>
            </a:pPr>
            <a:endParaRPr lang="tr-TR" sz="2400" dirty="0"/>
          </a:p>
          <a:p>
            <a:pPr>
              <a:buFont typeface="Arial" pitchFamily="34" charset="0"/>
              <a:buChar char="•"/>
            </a:pPr>
            <a:r>
              <a:rPr lang="tr-TR" sz="2400" dirty="0"/>
              <a:t>İktisat Bölümü İngilizce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2400" dirty="0"/>
          </a:p>
          <a:p>
            <a:pPr lvl="0">
              <a:buFont typeface="Arial" pitchFamily="34" charset="0"/>
              <a:buChar char="•"/>
            </a:pPr>
            <a:r>
              <a:rPr lang="tr-TR" sz="2400" dirty="0"/>
              <a:t>Maliye Bölümü</a:t>
            </a:r>
          </a:p>
          <a:p>
            <a:pPr lvl="0">
              <a:buFont typeface="Arial" pitchFamily="34" charset="0"/>
              <a:buChar char="•"/>
            </a:pPr>
            <a:endParaRPr lang="tr-TR" sz="2400" dirty="0"/>
          </a:p>
          <a:p>
            <a:pPr lvl="0">
              <a:buFont typeface="Arial" pitchFamily="34" charset="0"/>
              <a:buChar char="•"/>
            </a:pPr>
            <a:r>
              <a:rPr lang="tr-TR" sz="2400" dirty="0"/>
              <a:t>Siyaset Bilimi</a:t>
            </a:r>
          </a:p>
          <a:p>
            <a:pPr lvl="0">
              <a:buFont typeface="Arial" pitchFamily="34" charset="0"/>
              <a:buChar char="•"/>
            </a:pPr>
            <a:endParaRPr lang="tr-TR" sz="2400" dirty="0"/>
          </a:p>
          <a:p>
            <a:pPr lvl="0"/>
            <a:endParaRPr lang="tr-TR" sz="24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1428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60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928662" y="1000108"/>
            <a:ext cx="6500842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SAĞLIK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Hemşirelik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Hemşirelik Bölümü(İÖ)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İş Sağlığı ve Güvenliği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r>
              <a:rPr lang="tr-TR" b="1" dirty="0"/>
              <a:t>BEDEN EĞİTİMİ VE SPOR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Beden Eğitimi ve Spor Öğretmenliği</a:t>
            </a:r>
          </a:p>
          <a:p>
            <a:pPr lvl="0"/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Spor Yöneticiliği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Spor Yöneticiliği(İ.Ö)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Antrenörlük 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Antrenörlük Bölümü 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786050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71472" y="1142984"/>
            <a:ext cx="6357966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SAĞLIK HİZMETLERİ MESLEK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 ve Acil Yardım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 ve Acil Yardım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Dokümantasyon ve Sekreterlik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Dokümantasyon ve Sekreterlik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Laboratuar Teknikleri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Laboratuar Teknikleri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Görüntüleme Teknikleri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Görüntüleme Teknikleri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err="1"/>
              <a:t>Fizyoterabi</a:t>
            </a:r>
            <a:r>
              <a:rPr lang="tr-TR" sz="1600" dirty="0"/>
              <a:t> Bölümü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62</a:t>
            </a:fld>
            <a:endParaRPr lang="tr-TR"/>
          </a:p>
        </p:txBody>
      </p:sp>
      <p:sp>
        <p:nvSpPr>
          <p:cNvPr id="5" name="3 Dikdörtgen"/>
          <p:cNvSpPr/>
          <p:nvPr/>
        </p:nvSpPr>
        <p:spPr>
          <a:xfrm>
            <a:off x="1259632" y="1556792"/>
            <a:ext cx="635796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GÜZEL SANATLAT VE TASARIM FAKÜLTESİ</a:t>
            </a:r>
          </a:p>
          <a:p>
            <a:endParaRPr lang="tr-TR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Mimarlık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Şehir ve Bölge Planlama</a:t>
            </a:r>
          </a:p>
          <a:p>
            <a:endParaRPr lang="tr-TR" b="1" dirty="0"/>
          </a:p>
          <a:p>
            <a:r>
              <a:rPr lang="tr-TR" b="1" dirty="0"/>
              <a:t>YABANCI DİLLER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Mütercim Tercümanlık Bölümü ( İngilizce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r>
              <a:rPr lang="tr-TR" b="1" dirty="0"/>
              <a:t>TURİZM VE OTELCİLİK YÜKSEKOKULU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/>
              <a:t>Rekreasyon</a:t>
            </a:r>
          </a:p>
        </p:txBody>
      </p:sp>
      <p:sp>
        <p:nvSpPr>
          <p:cNvPr id="6" name="Dikdörtgen 1"/>
          <p:cNvSpPr/>
          <p:nvPr/>
        </p:nvSpPr>
        <p:spPr>
          <a:xfrm>
            <a:off x="2517313" y="63000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2901220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63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000100" y="1142984"/>
            <a:ext cx="65722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KURTALAN MESLEK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Turizm ve Seyahat Hizmetleri ( Kapandı Öğrencisi var )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Maliye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Maliye 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Bankacılık ve Sigortacılık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Posta Hizmetleri 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Posta Hizmetleri  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Dış Ticaret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Sosyal Hizmetler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402513" y="1628803"/>
            <a:ext cx="635796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ERUH MESLEK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Organik Tarım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Harita ve Kadastro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Sosyal Hizmetler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Sosyal Hizmetler 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Antep Fıstığı Tarımı ve İşleme Teknolojisi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Çocuk Gelişimi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Süt ve Süt Ürünleri Teknolojisi ( Kapandı Öğrencisi var )</a:t>
            </a:r>
          </a:p>
          <a:p>
            <a:pPr lvl="0"/>
            <a:endParaRPr lang="tr-TR" dirty="0"/>
          </a:p>
          <a:p>
            <a:pPr lvl="0"/>
            <a:endParaRPr lang="tr-TR" dirty="0"/>
          </a:p>
          <a:p>
            <a:pPr lvl="0"/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57147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79514" y="1268760"/>
            <a:ext cx="8321576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/>
              <a:t>Teknik Bilimler MYO</a:t>
            </a:r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Elektrik 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Elektrik(İ.Ö)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Makine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Makine (İÖ) ( Kapandı Öğrencisi var )</a:t>
            </a:r>
          </a:p>
          <a:p>
            <a:pPr lvl="0"/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Mobilya ve Dekorasyon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Bilgisayar Programcılığı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Bilgisayar Programcılığı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Makine-Resim-Konstrüksiyon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Kimya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Gıda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Gıda Teknolojisi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İnşaat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İnşaat Teknolojisi (İ.Ö)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Arıcılık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Özel Güvenlik ve Koruma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Raylı Sistemler Elektrik-Elektronik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endParaRPr lang="tr-TR" sz="9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79512" y="-500086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66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357158" y="1071546"/>
            <a:ext cx="7006043" cy="50244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r-TR" sz="20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MYO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tr-TR" sz="1100" b="1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Muhasebe ve Vergi Uygulamaları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Muhasebe ve Vergi Uygulamaları (İÖ) </a:t>
            </a:r>
            <a:r>
              <a:rPr lang="tr-TR" sz="900" dirty="0"/>
              <a:t>( Kapandı Öğrencisi var )</a:t>
            </a: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sz="900" dirty="0">
                <a:cs typeface="Arial" pitchFamily="34" charset="0"/>
              </a:rPr>
              <a:t>	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Çocuk Gelişimi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Çocuk Gelişimi (İÖ)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Geleneksel El Sanatları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İşletme Yönetimi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İşletme Yönetimi(İÖ) </a:t>
            </a:r>
            <a:r>
              <a:rPr lang="tr-TR" sz="900" dirty="0"/>
              <a:t>( Kapandı Öğrencisi var )</a:t>
            </a: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Calibri" pitchFamily="34" charset="0"/>
              </a:rPr>
              <a:t>Büro Yönetici ve Asistanlığı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Calibri" pitchFamily="34" charset="0"/>
              </a:rPr>
              <a:t>Büro Yönetici ve Asistanlığı 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Uygulamalı İngilizce ve Çevirmenlik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Uygulamalı İngilizce ve Çevirmenlik</a:t>
            </a:r>
            <a:r>
              <a:rPr lang="tr-TR" sz="900" dirty="0">
                <a:cs typeface="Calibri" pitchFamily="34" charset="0"/>
              </a:rPr>
              <a:t>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Calibri" pitchFamily="34" charset="0"/>
              </a:rPr>
              <a:t>Sosyal Hizmetler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Calibri" pitchFamily="34" charset="0"/>
              </a:rPr>
              <a:t>Sosyal Hizmetler</a:t>
            </a:r>
            <a:r>
              <a:rPr lang="tr-TR" sz="900" dirty="0">
                <a:cs typeface="Arial" pitchFamily="34" charset="0"/>
              </a:rPr>
              <a:t>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Yerel Yönetimler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Aşçılık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Çağrı Merkezi Hizmetleri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000" dirty="0"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67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257116" y="984998"/>
            <a:ext cx="8429684" cy="4824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SOSYAL BİLİMLER ENSTİTÜSÜ</a:t>
            </a:r>
          </a:p>
          <a:p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Tarih Anabilim Dalı </a:t>
            </a:r>
            <a:r>
              <a:rPr lang="tr-TR" sz="1200" b="1" dirty="0"/>
              <a:t>(Yüksek Lisans 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Tarih Anabilim Dalı (İ.Ö)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Tarih Anabilim Dalı </a:t>
            </a:r>
            <a:r>
              <a:rPr lang="tr-TR" sz="1200" dirty="0">
                <a:solidFill>
                  <a:srgbClr val="FF0000"/>
                </a:solidFill>
              </a:rPr>
              <a:t>Yüzüncü Yıl </a:t>
            </a:r>
            <a:r>
              <a:rPr lang="tr-TR" sz="1200" dirty="0" err="1">
                <a:solidFill>
                  <a:srgbClr val="FF0000"/>
                </a:solidFill>
              </a:rPr>
              <a:t>Üni</a:t>
            </a:r>
            <a:r>
              <a:rPr lang="tr-TR" sz="1200" dirty="0"/>
              <a:t>. </a:t>
            </a:r>
            <a:r>
              <a:rPr lang="tr-TR" sz="1200" b="1" dirty="0"/>
              <a:t>( Ortak Yüksek Lisans ) (KAPANDI)</a:t>
            </a:r>
            <a:endParaRPr lang="tr-TR" sz="1200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Türk Dili ve Edebiyatı Anabilim Dalı N.Ö-İ.Ö  </a:t>
            </a:r>
            <a:r>
              <a:rPr lang="tr-TR" sz="1200" b="1" dirty="0"/>
              <a:t>(Yüksek Lisans )</a:t>
            </a:r>
          </a:p>
          <a:p>
            <a:pPr lvl="0"/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Tezli (N.Ö) </a:t>
            </a:r>
            <a:r>
              <a:rPr lang="tr-TR" sz="1200" b="1" dirty="0"/>
              <a:t>(Yüksek Lisans 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Tezli (İ.Ö) </a:t>
            </a:r>
            <a:r>
              <a:rPr lang="tr-TR" sz="1200" b="1" dirty="0"/>
              <a:t>(Yüksek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Tezsiz (N.Ö) </a:t>
            </a:r>
            <a:r>
              <a:rPr lang="tr-TR" sz="1200" b="1" dirty="0"/>
              <a:t>(Yüksek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Tezsiz(İ.Ö) </a:t>
            </a:r>
            <a:r>
              <a:rPr lang="tr-TR" sz="1200" b="1" dirty="0"/>
              <a:t>(Yüksek Lisans )</a:t>
            </a:r>
            <a:endParaRPr lang="tr-TR" sz="1200" dirty="0"/>
          </a:p>
          <a:p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Dalı  </a:t>
            </a:r>
            <a:r>
              <a:rPr lang="tr-TR" sz="1200" dirty="0">
                <a:solidFill>
                  <a:srgbClr val="FF0000"/>
                </a:solidFill>
              </a:rPr>
              <a:t>Atatürk Üniversitesi </a:t>
            </a:r>
            <a:r>
              <a:rPr lang="tr-TR" sz="1200" b="1" dirty="0"/>
              <a:t>(Ortak Yüksek Lisans) (KAPANDI)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Dalı Tezli</a:t>
            </a:r>
            <a:r>
              <a:rPr lang="tr-TR" sz="1200" b="1" dirty="0"/>
              <a:t> Yüksek Lisans 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Dalı Tezli  (İ.Ö)</a:t>
            </a:r>
            <a:r>
              <a:rPr lang="tr-TR" sz="1200" b="1" dirty="0"/>
              <a:t> 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700" dirty="0"/>
          </a:p>
          <a:p>
            <a:pPr lvl="0"/>
            <a:endParaRPr lang="tr-TR" sz="800" b="1" dirty="0"/>
          </a:p>
          <a:p>
            <a:pPr lvl="0"/>
            <a:endParaRPr lang="tr-TR" sz="105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F9CDC224-5FC6-4475-90ED-823746612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68</a:t>
            </a:fld>
            <a:endParaRPr lang="tr-TR"/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58B7BF38-1D52-490C-B73D-A66267802A65}"/>
              </a:ext>
            </a:extLst>
          </p:cNvPr>
          <p:cNvSpPr txBox="1"/>
          <p:nvPr/>
        </p:nvSpPr>
        <p:spPr>
          <a:xfrm>
            <a:off x="395536" y="1268760"/>
            <a:ext cx="8291264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/>
              <a:t>SOSYAL BİLİMLER ENSTİTÜSÜ</a:t>
            </a:r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 Eğitim Bilimleri A.B.D Tezli Yüksek Lisans </a:t>
            </a:r>
            <a:r>
              <a:rPr lang="tr-TR" sz="1200" b="1" dirty="0"/>
              <a:t>Yüksek Lisans )</a:t>
            </a:r>
            <a:endParaRPr lang="tr-TR" sz="1200" dirty="0"/>
          </a:p>
          <a:p>
            <a:pPr lvl="0"/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Eğitim Bilimler A.B.D Eğitim Yönetimi Bilim Dalı </a:t>
            </a:r>
            <a:r>
              <a:rPr lang="tr-TR" sz="1200" dirty="0">
                <a:solidFill>
                  <a:srgbClr val="FF0000"/>
                </a:solidFill>
              </a:rPr>
              <a:t>Yüzüncü Yıl </a:t>
            </a:r>
            <a:r>
              <a:rPr lang="tr-TR" sz="1200" dirty="0" err="1">
                <a:solidFill>
                  <a:srgbClr val="FF0000"/>
                </a:solidFill>
              </a:rPr>
              <a:t>Üni</a:t>
            </a:r>
            <a:r>
              <a:rPr lang="tr-TR" sz="1200" dirty="0">
                <a:solidFill>
                  <a:srgbClr val="FF0000"/>
                </a:solidFill>
              </a:rPr>
              <a:t> </a:t>
            </a:r>
            <a:r>
              <a:rPr lang="tr-TR" sz="1200" b="1" dirty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Eğitim Bilimleri A.B.D Eğitim Yönetimi Bilim Dalı tezli (N.Ö)</a:t>
            </a:r>
            <a:r>
              <a:rPr lang="tr-TR" sz="1200" b="1" dirty="0"/>
              <a:t> Yüksek Lisans )</a:t>
            </a:r>
            <a:endParaRPr lang="tr-TR" sz="1200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Eğitim Bilimleri A.B.D Eğitim Yönetimi Bilim Dalı tezsiz (N.Ö)</a:t>
            </a:r>
            <a:r>
              <a:rPr lang="tr-TR" sz="1200" b="1" dirty="0"/>
              <a:t> 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Eğitim Bilimleri A.B.D Eğitim Yönetimi Bilim Dalı tezli (İ.Ö)</a:t>
            </a:r>
            <a:r>
              <a:rPr lang="tr-TR" sz="1200" b="1" dirty="0"/>
              <a:t> 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Eğitim Bilimleri A.B.D Eğitim Yönetimi Bilim Dalı tezsiz (İ.Ö)</a:t>
            </a:r>
            <a:r>
              <a:rPr lang="tr-TR" sz="1200" b="1" dirty="0"/>
              <a:t> 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Eğitim Programı ve Öğretimi  Bilim Dalı  </a:t>
            </a:r>
            <a:r>
              <a:rPr lang="tr-TR" sz="1200" dirty="0">
                <a:solidFill>
                  <a:srgbClr val="FF0000"/>
                </a:solidFill>
              </a:rPr>
              <a:t>Dicle </a:t>
            </a:r>
            <a:r>
              <a:rPr lang="tr-TR" sz="1200" dirty="0" err="1">
                <a:solidFill>
                  <a:srgbClr val="FF0000"/>
                </a:solidFill>
              </a:rPr>
              <a:t>Üni</a:t>
            </a:r>
            <a:r>
              <a:rPr lang="tr-TR" sz="1200" dirty="0"/>
              <a:t>.</a:t>
            </a:r>
            <a:r>
              <a:rPr lang="tr-TR" sz="1200" b="1" dirty="0"/>
              <a:t>(Ortak Yüksek Lisans) (KAPANDI)</a:t>
            </a:r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Eğitim Programı ve Öğretimi  Bilim Dalı N.Ö – İ.Ö </a:t>
            </a:r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Temel İslam Bilimler  Yüksek Lisans A.B.D Tezli</a:t>
            </a:r>
            <a:r>
              <a:rPr lang="tr-TR" sz="1200" b="1" dirty="0"/>
              <a:t> Yüksek Lisans )</a:t>
            </a:r>
          </a:p>
          <a:p>
            <a:pPr lvl="0"/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Temel İslam Bilimleri Doktora</a:t>
            </a:r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Eğitim Bilimleri A.B.D Eğitim Yönetimi Bilim Dalı </a:t>
            </a:r>
            <a:r>
              <a:rPr lang="tr-TR" sz="1200" b="1" dirty="0"/>
              <a:t>Doktora 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İktisat Doktora 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/>
          </a:p>
          <a:p>
            <a:endParaRPr lang="tr-TR" dirty="0"/>
          </a:p>
        </p:txBody>
      </p:sp>
      <p:sp>
        <p:nvSpPr>
          <p:cNvPr id="7" name="1 Başlık">
            <a:extLst>
              <a:ext uri="{FF2B5EF4-FFF2-40B4-BE49-F238E27FC236}">
                <a16:creationId xmlns:a16="http://schemas.microsoft.com/office/drawing/2014/main" id="{3A9839BC-0FE7-4C46-B536-D3FEFD057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</p:spTree>
    <p:extLst>
      <p:ext uri="{BB962C8B-B14F-4D97-AF65-F5344CB8AC3E}">
        <p14:creationId xmlns:p14="http://schemas.microsoft.com/office/powerpoint/2010/main" val="253499938"/>
      </p:ext>
    </p:extLst>
  </p:cSld>
  <p:clrMapOvr>
    <a:masterClrMapping/>
  </p:clrMapOvr>
  <p:transition spd="med">
    <p:push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07504" y="-55955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20324" y="260648"/>
            <a:ext cx="878684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sz="1600" dirty="0"/>
          </a:p>
          <a:p>
            <a:endParaRPr lang="tr-TR" sz="1600" dirty="0"/>
          </a:p>
          <a:p>
            <a:r>
              <a:rPr lang="tr-TR" sz="1600" b="1" dirty="0"/>
              <a:t>FEN BİLİMLERİ ENSTİTÜSÜ</a:t>
            </a:r>
          </a:p>
          <a:p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Kimya  Anabilim Dalı</a:t>
            </a:r>
            <a:r>
              <a:rPr lang="tr-TR" sz="12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Kimya Doktora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Tarımsal </a:t>
            </a:r>
            <a:r>
              <a:rPr lang="tr-TR" sz="1200" dirty="0" err="1"/>
              <a:t>Biyoteknoloji</a:t>
            </a:r>
            <a:r>
              <a:rPr lang="tr-TR" sz="1200" dirty="0"/>
              <a:t> 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Matematik Doktora 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Matematik A.B.D </a:t>
            </a:r>
            <a:r>
              <a:rPr lang="tr-TR" sz="12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Matematik Eğitimi ABD Tezli N.Ö-İ.Ö 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Kimya Mühendisliği Anabilim Dalı</a:t>
            </a:r>
            <a:r>
              <a:rPr lang="tr-TR" sz="1200" b="1" dirty="0"/>
              <a:t> ( Yüksek Lisans)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Tarla Bitkileri Anabilim Dalı </a:t>
            </a:r>
            <a:r>
              <a:rPr lang="tr-TR" sz="1200" b="1" dirty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Tarla Bitkileri Anabilim Dalı </a:t>
            </a:r>
            <a:r>
              <a:rPr lang="tr-TR" sz="1200" dirty="0">
                <a:solidFill>
                  <a:srgbClr val="FF0000"/>
                </a:solidFill>
              </a:rPr>
              <a:t>Yüzüncü Yıl </a:t>
            </a:r>
            <a:r>
              <a:rPr lang="tr-TR" sz="1200" b="1" dirty="0"/>
              <a:t>( Ortak Yüksek Lisans)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Tarla Bitkileri Anabilim Dalı </a:t>
            </a:r>
            <a:r>
              <a:rPr lang="tr-TR" sz="1200" b="1" dirty="0"/>
              <a:t>(Doktora Programı 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Zootekni Anabilim Dalı</a:t>
            </a:r>
            <a:r>
              <a:rPr lang="tr-TR" sz="12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Zootekni Anabilim Dalı </a:t>
            </a:r>
            <a:r>
              <a:rPr lang="tr-TR" sz="1200" dirty="0">
                <a:solidFill>
                  <a:srgbClr val="FF0000"/>
                </a:solidFill>
              </a:rPr>
              <a:t>Yüzüncü Yıl</a:t>
            </a:r>
            <a:r>
              <a:rPr lang="tr-TR" sz="1200" b="1" dirty="0"/>
              <a:t>( Ortak Yüksek Lisans)</a:t>
            </a:r>
          </a:p>
          <a:p>
            <a:pPr lvl="0"/>
            <a:endParaRPr lang="tr-TR" sz="700" b="1" dirty="0"/>
          </a:p>
          <a:p>
            <a:pPr lvl="0"/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endParaRPr lang="tr-TR" sz="1600" dirty="0"/>
          </a:p>
        </p:txBody>
      </p:sp>
      <p:sp>
        <p:nvSpPr>
          <p:cNvPr id="5" name="Dikdörtgen 1"/>
          <p:cNvSpPr/>
          <p:nvPr/>
        </p:nvSpPr>
        <p:spPr>
          <a:xfrm>
            <a:off x="2571736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69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191239CE-CADA-45ED-B95F-8831C7FA2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70</a:t>
            </a:fld>
            <a:endParaRPr lang="tr-TR"/>
          </a:p>
        </p:txBody>
      </p:sp>
      <p:sp>
        <p:nvSpPr>
          <p:cNvPr id="4" name="1 Başlık">
            <a:extLst>
              <a:ext uri="{FF2B5EF4-FFF2-40B4-BE49-F238E27FC236}">
                <a16:creationId xmlns:a16="http://schemas.microsoft.com/office/drawing/2014/main" id="{F0670A7A-AAD0-4FD7-B227-D20BD125B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C8B3F967-8021-44CA-84BD-80C38B988A90}"/>
              </a:ext>
            </a:extLst>
          </p:cNvPr>
          <p:cNvSpPr txBox="1"/>
          <p:nvPr/>
        </p:nvSpPr>
        <p:spPr>
          <a:xfrm>
            <a:off x="142844" y="764704"/>
            <a:ext cx="6912768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/>
              <a:t>FEN BİLİMLERİ ENSTİTÜSÜ</a:t>
            </a:r>
          </a:p>
          <a:p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Elektrik Elektronik Mühendisliği Anabilim Dalı </a:t>
            </a:r>
            <a:r>
              <a:rPr lang="tr-TR" sz="1100" b="1" dirty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Elektrik Elektronik Mühendisliği Anabilim Dalı </a:t>
            </a:r>
            <a:r>
              <a:rPr lang="tr-TR" sz="1100" b="1" dirty="0">
                <a:solidFill>
                  <a:srgbClr val="FF0000"/>
                </a:solidFill>
              </a:rPr>
              <a:t>Yüzüncü Yıl </a:t>
            </a:r>
            <a:r>
              <a:rPr lang="tr-TR" sz="1100" b="1" dirty="0"/>
              <a:t>( Ortak Yüksek Lisans )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Elektrik Elektronik Mühendisliği Anabilim Dalı (</a:t>
            </a:r>
            <a:r>
              <a:rPr lang="tr-TR" sz="1100" b="1" dirty="0"/>
              <a:t>Doktora Programı )</a:t>
            </a:r>
          </a:p>
          <a:p>
            <a:pPr>
              <a:buFont typeface="Arial" pitchFamily="34" charset="0"/>
              <a:buChar char="•"/>
            </a:pPr>
            <a:endParaRPr lang="tr-TR" sz="1100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Biyoloji  Anabilim Dalı </a:t>
            </a:r>
            <a:r>
              <a:rPr lang="tr-TR" sz="1100" dirty="0">
                <a:solidFill>
                  <a:srgbClr val="FF0000"/>
                </a:solidFill>
              </a:rPr>
              <a:t>Yüzüncü Yıl Üniversitesi </a:t>
            </a:r>
            <a:r>
              <a:rPr lang="tr-TR" sz="1100" b="1" dirty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Biyoloji  Anabilim Dalı Tezli </a:t>
            </a:r>
            <a:r>
              <a:rPr lang="tr-TR" sz="1100" b="1" dirty="0"/>
              <a:t>( Yüksek Lisans 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Bahçe Bitkileri ABD Tezli</a:t>
            </a:r>
          </a:p>
          <a:p>
            <a:pPr lvl="0"/>
            <a:endParaRPr lang="tr-TR" sz="1100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Bahçe Bitkileri Anabilim Dalı </a:t>
            </a:r>
            <a:r>
              <a:rPr lang="tr-TR" sz="1100" dirty="0">
                <a:solidFill>
                  <a:srgbClr val="FF0000"/>
                </a:solidFill>
              </a:rPr>
              <a:t>Yüzüncü Yıl Üniversitesi </a:t>
            </a:r>
            <a:r>
              <a:rPr lang="tr-TR" sz="1100" b="1" dirty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Gıda Mühendisliği ABD </a:t>
            </a:r>
            <a:r>
              <a:rPr lang="tr-TR" sz="1100" dirty="0">
                <a:solidFill>
                  <a:srgbClr val="FF0000"/>
                </a:solidFill>
              </a:rPr>
              <a:t>Yüzüncü Yıl Üniversitesi </a:t>
            </a:r>
            <a:r>
              <a:rPr lang="tr-TR" sz="1100" b="1" dirty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Gıda Mühendisliği ABD Tezli </a:t>
            </a:r>
            <a:r>
              <a:rPr lang="tr-TR" sz="1100" b="1" dirty="0"/>
              <a:t>( Yüksek Lisans 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Fizik A.B.D Tezli </a:t>
            </a:r>
            <a:r>
              <a:rPr lang="tr-TR" sz="1100" b="1" dirty="0"/>
              <a:t>( Yüksek Lisans ) 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Kimya Mühendisliği A.B.D </a:t>
            </a:r>
            <a:r>
              <a:rPr lang="tr-TR" sz="1100" b="1" dirty="0"/>
              <a:t> Doktora Programı 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Şehir ve Bölge planlama A.B.D Kentsel Tasarım Bilim Dalı N.Ö –İ.Ö </a:t>
            </a:r>
            <a:r>
              <a:rPr lang="tr-TR" sz="1100" b="1" dirty="0"/>
              <a:t>Tezli Yüksek Lisans </a:t>
            </a:r>
          </a:p>
          <a:p>
            <a:pPr lvl="0">
              <a:buFont typeface="Arial" pitchFamily="34" charset="0"/>
              <a:buChar char="•"/>
            </a:pPr>
            <a:endParaRPr lang="tr-TR" sz="2000" b="1" dirty="0"/>
          </a:p>
          <a:p>
            <a:pPr lvl="0"/>
            <a:endParaRPr lang="tr-TR" sz="2000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59595149"/>
      </p:ext>
    </p:extLst>
  </p:cSld>
  <p:clrMapOvr>
    <a:masterClrMapping/>
  </p:clrMapOvr>
  <p:transition spd="med">
    <p:push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210DBC5B-0E38-4088-BDBB-CE1A71858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71</a:t>
            </a:fld>
            <a:endParaRPr lang="tr-TR"/>
          </a:p>
        </p:txBody>
      </p:sp>
      <p:sp>
        <p:nvSpPr>
          <p:cNvPr id="5" name="1 Başlık">
            <a:extLst>
              <a:ext uri="{FF2B5EF4-FFF2-40B4-BE49-F238E27FC236}">
                <a16:creationId xmlns:a16="http://schemas.microsoft.com/office/drawing/2014/main" id="{C7EAC591-3B62-4221-A5E8-E12AF3F5A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-500086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32681600-B0BC-4088-8745-8E2B22148110}"/>
              </a:ext>
            </a:extLst>
          </p:cNvPr>
          <p:cNvSpPr txBox="1"/>
          <p:nvPr/>
        </p:nvSpPr>
        <p:spPr>
          <a:xfrm>
            <a:off x="539552" y="1700808"/>
            <a:ext cx="74888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Sağlık Bilimleri Enstitüsü</a:t>
            </a:r>
          </a:p>
          <a:p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Veterinerlik ve İç Hastalıkları Doktora Programı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Beden Eğitimi ve Spor Tezli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Veterinerlik Cerrahisi Doktora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r>
              <a:rPr lang="tr-TR" b="1" dirty="0"/>
              <a:t>Yaşayan Diller Enstitüsü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Arap Dili Kültürü ABD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Kürt Dili Kültürü ABD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Süryani Dili Kültürü ABBD</a:t>
            </a:r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90062617"/>
      </p:ext>
    </p:extLst>
  </p:cSld>
  <p:clrMapOvr>
    <a:masterClrMapping/>
  </p:clrMapOvr>
  <p:transition spd="med">
    <p:push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428596" y="1484784"/>
            <a:ext cx="904640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EĞİTİM FAKÜLTESİ</a:t>
            </a:r>
          </a:p>
          <a:p>
            <a:endParaRPr lang="tr-TR" b="1" dirty="0"/>
          </a:p>
          <a:p>
            <a:endParaRPr lang="tr-TR" b="1" dirty="0"/>
          </a:p>
          <a:p>
            <a:endParaRPr lang="tr-TR" b="1" u="sng" dirty="0">
              <a:solidFill>
                <a:schemeClr val="tx2">
                  <a:lumMod val="75000"/>
                </a:schemeClr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/>
              <a:t>Özel Eğitim Bölümü</a:t>
            </a:r>
            <a:r>
              <a:rPr lang="tr-TR" b="1" dirty="0"/>
              <a:t> 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Yabancı Diller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Güzel Sanatlar Eğitimi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İlk Öğretim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1428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72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428596" y="1357298"/>
            <a:ext cx="90469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FEN EDEBİYAT FAKÜLTESİ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Fizik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Psikoloji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Batı Dilleri Bölümü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Doğu Dilleri Bölümü</a:t>
            </a:r>
            <a:r>
              <a:rPr lang="tr-TR" b="1" dirty="0"/>
              <a:t> 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endParaRPr lang="tr-TR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73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1259634" y="1253785"/>
            <a:ext cx="828680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/>
              <a:t>MÜHENDİSLİK MİMARLIK FAKÜLTESİ</a:t>
            </a:r>
          </a:p>
          <a:p>
            <a:pPr lvl="0"/>
            <a:endParaRPr lang="tr-TR" sz="1200" dirty="0"/>
          </a:p>
          <a:p>
            <a:pPr lvl="0"/>
            <a:endParaRPr lang="tr-TR" sz="1200" dirty="0"/>
          </a:p>
          <a:p>
            <a:pPr lvl="0"/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Endüstri Ürünleri Bölümü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İç Mimarlık  Bölümü</a:t>
            </a:r>
            <a:r>
              <a:rPr lang="tr-TR" sz="1200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Şehir ve Bölge Planlama  Bölümü</a:t>
            </a:r>
            <a:r>
              <a:rPr lang="tr-TR" sz="1200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endParaRPr lang="tr-TR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83820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74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75</a:t>
            </a:fld>
            <a:endParaRPr lang="tr-TR"/>
          </a:p>
        </p:txBody>
      </p:sp>
      <p:sp>
        <p:nvSpPr>
          <p:cNvPr id="3" name="2 Metin kutusu"/>
          <p:cNvSpPr txBox="1"/>
          <p:nvPr/>
        </p:nvSpPr>
        <p:spPr>
          <a:xfrm>
            <a:off x="285720" y="1071546"/>
            <a:ext cx="850728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tr-TR" sz="1400" dirty="0"/>
          </a:p>
          <a:p>
            <a:r>
              <a:rPr lang="tr-TR" sz="1400" b="1" dirty="0"/>
              <a:t>ZİRAAT FAKÜLTESİ</a:t>
            </a:r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Bitki Beslenme ve Toprak Bilimi Bölümü</a:t>
            </a:r>
            <a:r>
              <a:rPr lang="tr-TR" sz="1400" b="1" dirty="0"/>
              <a:t>(Bölüm açık, öğrencisi yok)</a:t>
            </a:r>
          </a:p>
          <a:p>
            <a:pPr lvl="0"/>
            <a:endParaRPr lang="tr-TR" sz="1400" b="1" dirty="0"/>
          </a:p>
          <a:p>
            <a:pPr lvl="0"/>
            <a:r>
              <a:rPr lang="tr-TR" sz="1400" b="1" dirty="0"/>
              <a:t>GÜZEL SANATLAR ve TASARIM FAKÜLTESİ</a:t>
            </a:r>
          </a:p>
          <a:p>
            <a:pPr marL="285750" indent="-285750"/>
            <a:endParaRPr lang="tr-TR" sz="1400" b="1" dirty="0"/>
          </a:p>
          <a:p>
            <a:pPr lvl="0"/>
            <a:endParaRPr lang="tr-TR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Peyzaj Mimarlığı Bölümü</a:t>
            </a:r>
            <a:r>
              <a:rPr lang="tr-TR" sz="14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Endüstri Ürünleri Tasarımı Bölümü.</a:t>
            </a:r>
            <a:r>
              <a:rPr lang="tr-TR" sz="1400" b="1" dirty="0"/>
              <a:t> 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400" dirty="0"/>
              <a:t>İç Mimarlık Bölümü</a:t>
            </a:r>
            <a:r>
              <a:rPr lang="tr-TR" sz="1400" b="1" dirty="0"/>
              <a:t>(Bölüm açık, öğrencisi yok)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Grafik Tasarım Bölümü</a:t>
            </a:r>
            <a:r>
              <a:rPr lang="tr-TR" sz="14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400" dirty="0"/>
              <a:t>Müzik Bölümü</a:t>
            </a:r>
            <a:r>
              <a:rPr lang="tr-TR" sz="1400" b="1" dirty="0"/>
              <a:t>(Bölüm açık, öğrencisi yok)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Resim Bölümü</a:t>
            </a:r>
            <a:r>
              <a:rPr lang="tr-TR" sz="1400" b="1" dirty="0"/>
              <a:t>(Bölüm açık, öğrencisi yok)</a:t>
            </a: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lvl="0"/>
            <a:endParaRPr lang="tr-TR" sz="1400" dirty="0"/>
          </a:p>
          <a:p>
            <a:pPr>
              <a:buFont typeface="Arial" pitchFamily="34" charset="0"/>
              <a:buChar char="•"/>
            </a:pPr>
            <a:endParaRPr lang="tr-TR" sz="1400" dirty="0"/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395536" y="1628800"/>
            <a:ext cx="866185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İKTİSADİ VE İDARİ BİLİMLER FAKÜLTESİ</a:t>
            </a:r>
          </a:p>
          <a:p>
            <a:endParaRPr lang="tr-TR" b="1" dirty="0"/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Çalışma Ekonomisi ve Endüstri İlişkiler Bölümü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Sosyal Hizmetler Bölümü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76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r-TR" sz="4400" b="1" dirty="0"/>
              <a:t>ÖĞRENCİ ALMAYAN PROGRAMLAR</a:t>
            </a:r>
            <a:br>
              <a:rPr lang="tr-TR" sz="5400" b="1" dirty="0"/>
            </a:br>
            <a:endParaRPr lang="tr-TR" dirty="0"/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77</a:t>
            </a:fld>
            <a:endParaRPr lang="tr-TR"/>
          </a:p>
        </p:txBody>
      </p:sp>
      <p:sp>
        <p:nvSpPr>
          <p:cNvPr id="4" name="3 Metin kutusu"/>
          <p:cNvSpPr txBox="1"/>
          <p:nvPr/>
        </p:nvSpPr>
        <p:spPr>
          <a:xfrm>
            <a:off x="500034" y="1214422"/>
            <a:ext cx="61436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Tıp Fakültesi  </a:t>
            </a:r>
          </a:p>
          <a:p>
            <a:endParaRPr lang="tr-TR" b="1" dirty="0"/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Cerrahi Tıp Bilimleri Bölümü </a:t>
            </a:r>
            <a:r>
              <a:rPr lang="tr-TR" sz="1600" b="1" dirty="0"/>
              <a:t>(Açık Öğrencisi Yok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Dahili  Tıp Bilimleri Bölümü </a:t>
            </a:r>
            <a:r>
              <a:rPr lang="tr-TR" sz="1600" b="1" dirty="0"/>
              <a:t>(Açık Öğrencisi Yok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Temel Tıp Bilimleri Bölümü </a:t>
            </a:r>
            <a:r>
              <a:rPr lang="tr-TR" sz="1600" b="1" dirty="0"/>
              <a:t>(Açık Öğrencisi Yok )</a:t>
            </a:r>
          </a:p>
          <a:p>
            <a:pPr lvl="0"/>
            <a:endParaRPr lang="tr-TR" sz="1600" b="1" dirty="0"/>
          </a:p>
          <a:p>
            <a:endParaRPr lang="tr-TR" dirty="0"/>
          </a:p>
        </p:txBody>
      </p:sp>
    </p:spTree>
  </p:cSld>
  <p:clrMapOvr>
    <a:masterClrMapping/>
  </p:clrMapOvr>
  <p:transition spd="med">
    <p:push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357158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ALAN/ALMAYAN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500034" y="1214422"/>
            <a:ext cx="61436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YAŞAYAN DİLLER ENSTİTÜSÜ </a:t>
            </a:r>
          </a:p>
          <a:p>
            <a:endParaRPr lang="tr-TR" b="1" dirty="0"/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Arap Dili Edebiyatı A.B.D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Kürt Dili Edebiyatı A.B.D 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Süryani Dili Edebiyatı A.B.D </a:t>
            </a:r>
            <a:endParaRPr lang="tr-TR" sz="1600" b="1" dirty="0"/>
          </a:p>
          <a:p>
            <a:pPr lvl="0"/>
            <a:endParaRPr lang="tr-TR" sz="1600" b="1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78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-24787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043610" y="1268760"/>
            <a:ext cx="8629019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/>
              <a:t>SAĞLIK YÜKSEKOKULU</a:t>
            </a:r>
          </a:p>
          <a:p>
            <a:pPr lvl="0"/>
            <a:endParaRPr lang="tr-TR" sz="1400" b="1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Fizyoterapi ve Rehabilitasyon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Çocuk Gelişimi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Ebelik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Sosyal Hizmetler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Beslenme ve Diyetetik Bölümü </a:t>
            </a:r>
            <a:r>
              <a:rPr lang="tr-TR" sz="1400" b="1" dirty="0"/>
              <a:t>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 lvl="0"/>
            <a:endParaRPr lang="tr-TR" sz="1400" b="1" dirty="0"/>
          </a:p>
          <a:p>
            <a:pPr lvl="0"/>
            <a:endParaRPr lang="tr-TR" sz="1400" dirty="0"/>
          </a:p>
          <a:p>
            <a:r>
              <a:rPr lang="tr-TR" sz="1400" b="1" dirty="0"/>
              <a:t>BEDEN EĞİTİMİ VE SPOR YÜKSEKOKULU</a:t>
            </a:r>
          </a:p>
          <a:p>
            <a:endParaRPr lang="tr-TR" sz="1400" b="1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Rekreasyon</a:t>
            </a:r>
            <a:r>
              <a:rPr lang="tr-TR" sz="1400" b="1" dirty="0"/>
              <a:t> </a:t>
            </a:r>
            <a:r>
              <a:rPr lang="tr-TR" sz="1400" dirty="0"/>
              <a:t>Bölümü</a:t>
            </a:r>
            <a:r>
              <a:rPr lang="tr-TR" sz="1400" b="1" dirty="0"/>
              <a:t> (Bölüm açık, öğrencisi yok)</a:t>
            </a:r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endParaRPr lang="tr-TR" sz="12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79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090530" y="-91781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090530" y="1476520"/>
            <a:ext cx="77153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SAĞLIK HİZMETLERİ MESLEK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Sağlık  Bakım Hizmetleri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Diş Protez Teknolojisi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Diyaliz </a:t>
            </a:r>
            <a:r>
              <a:rPr lang="tr-TR" b="1" dirty="0"/>
              <a:t>(Bölüm açık, öğrencisi yok)</a:t>
            </a:r>
          </a:p>
          <a:p>
            <a:pPr lvl="0"/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80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1338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714348" y="1214422"/>
            <a:ext cx="7715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Yabancı Diller Yüksekokulu 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Mütercim-Tercümanlık Bölümü (Arapça ) </a:t>
            </a:r>
            <a:r>
              <a:rPr lang="tr-TR" b="1" dirty="0"/>
              <a:t>(Bölüm açık, öğrencisi yok)</a:t>
            </a:r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81</a:t>
            </a:fld>
            <a:endParaRPr lang="tr-TR"/>
          </a:p>
        </p:txBody>
      </p:sp>
      <p:sp>
        <p:nvSpPr>
          <p:cNvPr id="7" name="6 Metin kutusu"/>
          <p:cNvSpPr txBox="1"/>
          <p:nvPr/>
        </p:nvSpPr>
        <p:spPr>
          <a:xfrm>
            <a:off x="571472" y="2428868"/>
            <a:ext cx="771530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Kurtalan Meslek  Yüksekokulu 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Adalet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err="1"/>
              <a:t>Peysaj</a:t>
            </a:r>
            <a:r>
              <a:rPr lang="tr-TR" dirty="0"/>
              <a:t> ve Süs Bitkileri 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Pazarlama Programı 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Raylı Sistemler İşletmeciliği 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endParaRPr lang="tr-TR" dirty="0"/>
          </a:p>
          <a:p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82</a:t>
            </a:fld>
            <a:endParaRPr lang="tr-TR"/>
          </a:p>
        </p:txBody>
      </p:sp>
      <p:sp>
        <p:nvSpPr>
          <p:cNvPr id="4" name="1 Başlık"/>
          <p:cNvSpPr txBox="1">
            <a:spLocks/>
          </p:cNvSpPr>
          <p:nvPr/>
        </p:nvSpPr>
        <p:spPr>
          <a:xfrm>
            <a:off x="1403648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5" name="3 Metin kutusu"/>
          <p:cNvSpPr txBox="1"/>
          <p:nvPr/>
        </p:nvSpPr>
        <p:spPr>
          <a:xfrm>
            <a:off x="1331640" y="1772816"/>
            <a:ext cx="77153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Turizm İşletmeciliği ve Otelcilik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Gastronomi ve Mutfak Sanatları Bölümü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Konaklama </a:t>
            </a:r>
            <a:r>
              <a:rPr lang="tr-TR" dirty="0" err="1"/>
              <a:t>İşletmeliciği</a:t>
            </a:r>
            <a:endParaRPr lang="tr-TR" dirty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Rekreasyon Bölümü </a:t>
            </a:r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1526314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46905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115617" y="1656219"/>
            <a:ext cx="77867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ERUH MESLEK YÜKSEKOKULU</a:t>
            </a:r>
          </a:p>
          <a:p>
            <a:endParaRPr lang="tr-TR" b="1" dirty="0"/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Yaşlı Bakımı</a:t>
            </a:r>
            <a:r>
              <a:rPr lang="tr-TR" b="1" dirty="0"/>
              <a:t>(Bölüm açık, öğrencisi yok)</a:t>
            </a:r>
          </a:p>
          <a:p>
            <a:pPr lvl="0"/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Büro Yönetim ve Yöneticilik Asistanlığı</a:t>
            </a:r>
            <a:r>
              <a:rPr lang="tr-TR" b="1" dirty="0"/>
              <a:t> 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Özel Güvenlik ve Koruma</a:t>
            </a:r>
            <a:r>
              <a:rPr lang="tr-TR" b="1" dirty="0"/>
              <a:t> 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Veteriner Sağlık Programı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/>
          </a:p>
          <a:p>
            <a:r>
              <a:rPr lang="tr-TR" dirty="0"/>
              <a:t> </a:t>
            </a:r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83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-6563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187624" y="1158177"/>
            <a:ext cx="814393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Teknik Bilimler MYO</a:t>
            </a:r>
          </a:p>
          <a:p>
            <a:endParaRPr lang="tr-TR" b="1" dirty="0"/>
          </a:p>
          <a:p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Kontrol ve Otomasyon Teknolojisi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Mobilya ve </a:t>
            </a:r>
            <a:r>
              <a:rPr lang="tr-TR" sz="1200" dirty="0" err="1"/>
              <a:t>Dekarasyon</a:t>
            </a:r>
            <a:r>
              <a:rPr lang="tr-TR" sz="1200" dirty="0"/>
              <a:t> 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Otomotiv Teknolojisi </a:t>
            </a:r>
            <a:r>
              <a:rPr lang="tr-TR" sz="1200" b="1" dirty="0"/>
              <a:t>(Bölüm açık, öğrencisi yok)</a:t>
            </a:r>
          </a:p>
          <a:p>
            <a:pPr lvl="0"/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Raylı Sistemler Makine Teknolojisi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1187625" y="1340769"/>
            <a:ext cx="8072494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Tasarım MYO</a:t>
            </a:r>
            <a:r>
              <a:rPr kumimoji="0" lang="tr-TR" sz="20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/>
              <a:t>Bilgisayar Destekli Tasarım ve Animasyon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/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Mobilya ve </a:t>
            </a:r>
            <a:r>
              <a:rPr lang="tr-TR" dirty="0" err="1"/>
              <a:t>Dekarasyon</a:t>
            </a:r>
            <a:r>
              <a:rPr lang="tr-TR" dirty="0"/>
              <a:t>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Coğrafi Bilgi Sistemleri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Endüstri Ürünleri Tasarımı 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/>
            <a:endParaRPr lang="tr-TR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tr-T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85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Dikdörtgen 1"/>
          <p:cNvSpPr/>
          <p:nvPr/>
        </p:nvSpPr>
        <p:spPr>
          <a:xfrm>
            <a:off x="4572000" y="635795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Dikdörtgen"/>
          <p:cNvSpPr/>
          <p:nvPr/>
        </p:nvSpPr>
        <p:spPr>
          <a:xfrm>
            <a:off x="1071538" y="2214554"/>
            <a:ext cx="600079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r-TR" sz="6600" b="1" i="1" u="sng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TEŞEKKÜRLER</a:t>
            </a:r>
            <a:r>
              <a:rPr lang="tr-TR" sz="5400" b="1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</a:p>
        </p:txBody>
      </p:sp>
    </p:spTree>
  </p:cSld>
  <p:clrMapOvr>
    <a:masterClrMapping/>
  </p:clrMapOvr>
  <p:transition spd="med">
    <p:push/>
  </p:transition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Brifing ve Sunum Formatı.pptx</Template>
  <TotalTime>12886</TotalTime>
  <Words>7320</Words>
  <Application>Microsoft Office PowerPoint</Application>
  <PresentationFormat>Ekran Gösterisi (4:3)</PresentationFormat>
  <Paragraphs>3627</Paragraphs>
  <Slides>86</Slides>
  <Notes>5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86</vt:i4>
      </vt:variant>
    </vt:vector>
  </HeadingPairs>
  <TitlesOfParts>
    <vt:vector size="94" baseType="lpstr">
      <vt:lpstr>Arial</vt:lpstr>
      <vt:lpstr>Arial Black</vt:lpstr>
      <vt:lpstr>Book Antiqua</vt:lpstr>
      <vt:lpstr>Calibri</vt:lpstr>
      <vt:lpstr>Georgia</vt:lpstr>
      <vt:lpstr>Tahoma</vt:lpstr>
      <vt:lpstr>Times New Roman</vt:lpstr>
      <vt:lpstr>Ofis Teması</vt:lpstr>
      <vt:lpstr>PowerPoint Sunusu</vt:lpstr>
      <vt:lpstr>PowerPoint Sunusu</vt:lpstr>
      <vt:lpstr>PowerPoint Sunusu</vt:lpstr>
      <vt:lpstr>PowerPoint Sunusu</vt:lpstr>
      <vt:lpstr>Personel Görev Dağılım Tablosu</vt:lpstr>
      <vt:lpstr>ÖĞRENCİ İŞLERİNİN ÇALIŞMA ALANLARI</vt:lpstr>
      <vt:lpstr>Mali Bilgiler</vt:lpstr>
      <vt:lpstr>EVRAK KAYIT BİLGİLERİ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3932 öğrenci kontenjanından 3371 öğrenci kaydını yapmıştır.</vt:lpstr>
      <vt:lpstr>PowerPoint Sunusu</vt:lpstr>
      <vt:lpstr>PowerPoint Sunusu</vt:lpstr>
      <vt:lpstr>PowerPoint Sunusu</vt:lpstr>
      <vt:lpstr>E-devlet Öğrenci İstatistikleri</vt:lpstr>
      <vt:lpstr>2008-2019 ÖĞRENCİ SAYILARI</vt:lpstr>
      <vt:lpstr>2008-2019 ARASI ÖĞRENCİ SAYILARI GRAFİĞİ</vt:lpstr>
      <vt:lpstr>PowerPoint Sunusu</vt:lpstr>
      <vt:lpstr>PowerPoint Sunusu</vt:lpstr>
      <vt:lpstr>2019-20 Eğitim-Öğretim Yılı Öğrenci Sayıları</vt:lpstr>
      <vt:lpstr>PowerPoint Sunusu</vt:lpstr>
      <vt:lpstr>  2019-2020 ERKEK - KIZ  ÖĞRENCİ FAKÜLTE DAĞILIMI</vt:lpstr>
      <vt:lpstr>PowerPoint Sunusu</vt:lpstr>
      <vt:lpstr>PowerPoint Sunusu</vt:lpstr>
      <vt:lpstr>PowerPoint Sunusu</vt:lpstr>
      <vt:lpstr>Fakülte bazında öğrenim şekline göre cinsiyet sayıları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2008-2019 ARASI MEZUN ÖĞRENCİ SAYILARI</vt:lpstr>
      <vt:lpstr>2008-2019 MEZUN ÖĞRENCİ GRAFİĞİ</vt:lpstr>
      <vt:lpstr>PowerPoint Sunusu</vt:lpstr>
      <vt:lpstr>PowerPoint Sunusu</vt:lpstr>
      <vt:lpstr>PowerPoint Sunusu</vt:lpstr>
      <vt:lpstr>2018-2019   Fakülte Harç Dağılım </vt:lpstr>
      <vt:lpstr> e-imzalı Diploma İşlemleri</vt:lpstr>
      <vt:lpstr>Önlisans Azemi Süreyi Aşan Öğrenciler Hk. Bilgi Semineri</vt:lpstr>
      <vt:lpstr>Daire Başkanlığımızda Yapılan Eğitim Semineri ve Bilgilendirme Toplantıları   </vt:lpstr>
      <vt:lpstr>YÖKSİS İŞLEMLERİ </vt:lpstr>
      <vt:lpstr>İlk Defa Bölüm/Program Açma ve Öğrenci Alma</vt:lpstr>
      <vt:lpstr>YÖKSİS (ABAYS)Sisteminden gönderilen program başvuruları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PowerPoint Sunusu</vt:lpstr>
      <vt:lpstr>ÖĞRENCİ ALAN PROGRAMLAR</vt:lpstr>
      <vt:lpstr>ÖĞRENCİ ALAN PROGRAMLAR</vt:lpstr>
      <vt:lpstr>ÖĞRENCİ ALMAYAN PROGRAMLAR</vt:lpstr>
      <vt:lpstr>ÖĞRENCİ ALMAYAN PROGRAMLAR</vt:lpstr>
      <vt:lpstr>ÖĞRENCİ ALMAYAN PROGRAMLAR</vt:lpstr>
      <vt:lpstr>ÖĞRENCİ ALMAYAN PROGRAMLAR</vt:lpstr>
      <vt:lpstr>PowerPoint Sunusu</vt:lpstr>
      <vt:lpstr>ÖĞRENCİ ALMAYAN PROGRAMLAR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ÖĞRENCİ İŞLERİ DAİRE BAŞKANLIĞI</dc:title>
  <dc:creator>SERHAT56</dc:creator>
  <cp:lastModifiedBy>OİDB</cp:lastModifiedBy>
  <cp:revision>1148</cp:revision>
  <cp:lastPrinted>2020-02-17T08:34:22Z</cp:lastPrinted>
  <dcterms:created xsi:type="dcterms:W3CDTF">2016-02-05T08:24:39Z</dcterms:created>
  <dcterms:modified xsi:type="dcterms:W3CDTF">2020-02-18T08:22:12Z</dcterms:modified>
</cp:coreProperties>
</file>