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3" r:id="rId25"/>
    <p:sldId id="279" r:id="rId26"/>
    <p:sldId id="280" r:id="rId27"/>
    <p:sldId id="281" r:id="rId28"/>
    <p:sldId id="282" r:id="rId2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Yuvarlatılmış Dikdörtgen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Yuvarlatılmış Dikdörtgen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4 Başlık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20" name="19 Alt Başlık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tr-TR" smtClean="0"/>
              <a:t>Asıl alt başlık stilini düzenlemek için tıklatın</a:t>
            </a:r>
            <a:endParaRPr kumimoji="0" lang="en-US"/>
          </a:p>
        </p:txBody>
      </p:sp>
      <p:sp>
        <p:nvSpPr>
          <p:cNvPr id="19" name="18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11" name="10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Yuvarlatılmış Dikdörtgen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Yuvarlatılmış Dikdörtgen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Yuvarlatılmış Dikdörtgen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Yuvarlatılmış Dikdörtgen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Tek Köşesi Yuvarlatılmış Dikdörtgen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tr-TR" smtClean="0"/>
              <a:t>Resim eklemek için simgeyi tıklatın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tr-TR" smtClean="0"/>
              <a:t>Asıl metin stillerini düzenlemek için tıklatın</a:t>
            </a:r>
          </a:p>
          <a:p>
            <a:pPr lvl="1" eaLnBrk="1" latinLnBrk="0" hangingPunct="1"/>
            <a:r>
              <a:rPr lang="tr-TR" smtClean="0"/>
              <a:t>İkinci düzey</a:t>
            </a:r>
          </a:p>
          <a:p>
            <a:pPr lvl="2" eaLnBrk="1" latinLnBrk="0" hangingPunct="1"/>
            <a:r>
              <a:rPr lang="tr-TR" smtClean="0"/>
              <a:t>Üçüncü düzey</a:t>
            </a:r>
          </a:p>
          <a:p>
            <a:pPr lvl="3" eaLnBrk="1" latinLnBrk="0" hangingPunct="1"/>
            <a:r>
              <a:rPr lang="tr-TR" smtClean="0"/>
              <a:t>Dördüncü düzey</a:t>
            </a:r>
          </a:p>
          <a:p>
            <a:pPr lvl="4" eaLnBrk="1" latinLnBrk="0" hangingPunct="1"/>
            <a:r>
              <a:rPr lang="tr-TR" smtClean="0"/>
              <a:t>Beşinci düzey</a:t>
            </a:r>
            <a:endParaRPr kumimoji="0" lang="en-US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Yuvarlatılmış Dikdörtgen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Yuvarlatılmış Dikdörtgen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Başlık Yer Tutucusu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tr-TR" smtClean="0"/>
              <a:t>Asıl başlık stili için tıklatın</a:t>
            </a:r>
            <a:endParaRPr kumimoji="0"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tr-TR" smtClean="0"/>
              <a:t>Asıl metin stillerini düzenlemek için tıklatın</a:t>
            </a:r>
          </a:p>
          <a:p>
            <a:pPr lvl="1" eaLnBrk="1" latinLnBrk="0" hangingPunct="1"/>
            <a:r>
              <a:rPr kumimoji="0" lang="tr-TR" smtClean="0"/>
              <a:t>İkinci düzey</a:t>
            </a:r>
          </a:p>
          <a:p>
            <a:pPr lvl="2" eaLnBrk="1" latinLnBrk="0" hangingPunct="1"/>
            <a:r>
              <a:rPr kumimoji="0" lang="tr-TR" smtClean="0"/>
              <a:t>Üçüncü düzey</a:t>
            </a:r>
          </a:p>
          <a:p>
            <a:pPr lvl="3" eaLnBrk="1" latinLnBrk="0" hangingPunct="1"/>
            <a:r>
              <a:rPr kumimoji="0" lang="tr-TR" smtClean="0"/>
              <a:t>Dördüncü düzey</a:t>
            </a:r>
          </a:p>
          <a:p>
            <a:pPr lvl="4" eaLnBrk="1" latinLnBrk="0" hangingPunct="1"/>
            <a:r>
              <a:rPr kumimoji="0" lang="tr-TR" smtClean="0"/>
              <a:t>Beşinci düzey</a:t>
            </a:r>
            <a:endParaRPr kumimoji="0" lang="en-US"/>
          </a:p>
        </p:txBody>
      </p:sp>
      <p:sp>
        <p:nvSpPr>
          <p:cNvPr id="25" name="24 Veri Yer Tutucusu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D9F75050-0E15-4C5B-92B0-66D068882F1F}" type="datetimeFigureOut">
              <a:rPr lang="tr-TR" smtClean="0"/>
              <a:pPr/>
              <a:t>11.04.2017</a:t>
            </a:fld>
            <a:endParaRPr lang="tr-TR"/>
          </a:p>
        </p:txBody>
      </p:sp>
      <p:sp>
        <p:nvSpPr>
          <p:cNvPr id="18" name="17 Altbilgi Yer Tutucusu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1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3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4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5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16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17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19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4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1844675"/>
            <a:ext cx="7772400" cy="1736725"/>
          </a:xfrm>
          <a:extLst/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tr-TR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ÖĞRENCİ İŞLERİ DAİRE BAŞKANLIĞI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3500438"/>
            <a:ext cx="5937250" cy="1873250"/>
          </a:xfrm>
        </p:spPr>
        <p:txBody>
          <a:bodyPr>
            <a:normAutofit lnSpcReduction="10000"/>
          </a:bodyPr>
          <a:lstStyle/>
          <a:p>
            <a:pPr marR="0" algn="ctr" eaLnBrk="1" hangingPunct="1">
              <a:lnSpc>
                <a:spcPct val="90000"/>
              </a:lnSpc>
            </a:pPr>
            <a:endParaRPr lang="tr-TR" altLang="tr-TR" sz="4400" b="1" smtClean="0">
              <a:latin typeface="Garamond" pitchFamily="18" charset="0"/>
            </a:endParaRPr>
          </a:p>
          <a:p>
            <a:pPr marR="0" algn="ctr" eaLnBrk="1" hangingPunct="1">
              <a:lnSpc>
                <a:spcPct val="90000"/>
              </a:lnSpc>
            </a:pPr>
            <a:r>
              <a:rPr lang="tr-TR" altLang="tr-TR" sz="3200" b="1" smtClean="0">
                <a:latin typeface="Garamond" pitchFamily="18" charset="0"/>
              </a:rPr>
              <a:t>2015-2016 EĞİTİM ÖĞRETİM YILI EKİM AYI</a:t>
            </a:r>
          </a:p>
          <a:p>
            <a:pPr marR="0" algn="ctr" eaLnBrk="1" hangingPunct="1">
              <a:lnSpc>
                <a:spcPct val="90000"/>
              </a:lnSpc>
            </a:pPr>
            <a:r>
              <a:rPr lang="tr-TR" altLang="tr-TR" sz="3200" b="1" smtClean="0">
                <a:latin typeface="Garamond" pitchFamily="18" charset="0"/>
              </a:rPr>
              <a:t>BRİFİNG RAPORU</a:t>
            </a:r>
          </a:p>
        </p:txBody>
      </p:sp>
      <p:sp>
        <p:nvSpPr>
          <p:cNvPr id="3076" name="Rectangle 21"/>
          <p:cNvSpPr>
            <a:spLocks noGrp="1" noChangeArrowheads="1"/>
          </p:cNvSpPr>
          <p:nvPr>
            <p:ph type="ftr" sz="quarter" idx="11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algn="ctr" eaLnBrk="1" hangingPunct="1">
              <a:defRPr/>
            </a:pPr>
            <a:r>
              <a:rPr lang="tr-TR" altLang="tr-TR" dirty="0" smtClean="0">
                <a:solidFill>
                  <a:schemeClr val="bg2">
                    <a:lumMod val="50000"/>
                  </a:schemeClr>
                </a:solidFill>
              </a:rPr>
              <a:t>Öğrenci İşleri Daire Başkanlığı</a:t>
            </a:r>
          </a:p>
        </p:txBody>
      </p:sp>
      <p:sp>
        <p:nvSpPr>
          <p:cNvPr id="19461" name="Rectangle 22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FA90000-2265-4C41-978A-B104D99B5C22}" type="slidenum">
              <a:rPr lang="tr-TR" altLang="tr-TR" smtClean="0">
                <a:solidFill>
                  <a:schemeClr val="tx1"/>
                </a:solidFill>
              </a:rPr>
              <a:pPr/>
              <a:t>1</a:t>
            </a:fld>
            <a:endParaRPr lang="tr-TR" altLang="tr-TR" smtClean="0">
              <a:solidFill>
                <a:schemeClr val="tx1"/>
              </a:solidFill>
            </a:endParaRPr>
          </a:p>
        </p:txBody>
      </p:sp>
      <p:sp>
        <p:nvSpPr>
          <p:cNvPr id="19462" name="Rectangle 22"/>
          <p:cNvSpPr txBox="1">
            <a:spLocks noGrp="1" noChangeArrowheads="1"/>
          </p:cNvSpPr>
          <p:nvPr/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endParaRPr lang="tr-TR" altLang="tr-TR" sz="1200"/>
          </a:p>
        </p:txBody>
      </p:sp>
      <p:sp>
        <p:nvSpPr>
          <p:cNvPr id="447492" name="Rectangle 4"/>
          <p:cNvSpPr>
            <a:spLocks noChangeArrowheads="1"/>
          </p:cNvSpPr>
          <p:nvPr/>
        </p:nvSpPr>
        <p:spPr bwMode="auto">
          <a:xfrm>
            <a:off x="1403350" y="258763"/>
            <a:ext cx="5689600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hlink"/>
              </a:buClr>
              <a:defRPr/>
            </a:pPr>
            <a:r>
              <a:rPr lang="tr-TR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T.C.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defRPr/>
            </a:pPr>
            <a:r>
              <a:rPr lang="tr-TR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SİİRT ÜNİVERSİTESİ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  <a:defRPr/>
            </a:pPr>
            <a:r>
              <a:rPr lang="tr-TR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REKTÖRLÜĞÜ</a:t>
            </a:r>
          </a:p>
        </p:txBody>
      </p:sp>
      <p:pic>
        <p:nvPicPr>
          <p:cNvPr id="19464" name="Picture 10" descr="D:\masa_üstü\corelsarı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333375"/>
            <a:ext cx="1584325" cy="123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10" descr="D:\masa_üstü\corelsarı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588" y="333375"/>
            <a:ext cx="1584325" cy="12334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 smtClean="0"/>
              <a:t>İdari ve Mali İşler Daire Başkanlığı</a:t>
            </a:r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B60695-F4BA-4314-9EF0-13CFB7D4F664}" type="slidenum">
              <a:rPr lang="tr-TR" smtClean="0"/>
              <a:pPr>
                <a:defRPr/>
              </a:pPr>
              <a:t>2</a:t>
            </a:fld>
            <a:endParaRPr lang="tr-TR"/>
          </a:p>
        </p:txBody>
      </p:sp>
      <p:sp>
        <p:nvSpPr>
          <p:cNvPr id="20484" name="4 Metin kutusu"/>
          <p:cNvSpPr txBox="1">
            <a:spLocks noChangeArrowheads="1"/>
          </p:cNvSpPr>
          <p:nvPr/>
        </p:nvSpPr>
        <p:spPr bwMode="auto">
          <a:xfrm>
            <a:off x="1357313" y="714375"/>
            <a:ext cx="6429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/>
              <a:t>2012-2015 Yılı Akademik Birim Sayısı </a:t>
            </a:r>
          </a:p>
        </p:txBody>
      </p:sp>
      <p:sp>
        <p:nvSpPr>
          <p:cNvPr id="20485" name="5 Metin kutusu"/>
          <p:cNvSpPr txBox="1">
            <a:spLocks noChangeArrowheads="1"/>
          </p:cNvSpPr>
          <p:nvPr/>
        </p:nvSpPr>
        <p:spPr bwMode="auto">
          <a:xfrm>
            <a:off x="642938" y="1285875"/>
            <a:ext cx="7929562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>
                <a:latin typeface="Times New Roman" pitchFamily="18" charset="0"/>
                <a:cs typeface="Times New Roman" pitchFamily="18" charset="0"/>
              </a:rPr>
              <a:t>Üniversitemizde 2012 yılında 3 Fakülte, 2 Enstitü, 1 Yüksekokul ve 4 MYO var iken 2015 yılı itibariyle 7 Fakülte,  4 Enstitü, 3 Yüksekokul ve 5 MYO kurulmuştur. </a:t>
            </a:r>
          </a:p>
          <a:p>
            <a:endParaRPr lang="tr-TR">
              <a:latin typeface="Times New Roman" pitchFamily="18" charset="0"/>
              <a:cs typeface="Times New Roman" pitchFamily="18" charset="0"/>
            </a:endParaRPr>
          </a:p>
          <a:p>
            <a:r>
              <a:rPr lang="tr-TR">
                <a:latin typeface="Times New Roman" pitchFamily="18" charset="0"/>
                <a:cs typeface="Times New Roman" pitchFamily="18" charset="0"/>
              </a:rPr>
              <a:t>Lisans üstü eğitim 2012 yılında sadece Fen Bilimleri Enstitüsünde 2 Program var iken 2015 itibariyle 15 Yüksek Lisan, 2 Doktora olmak üzere 17 A.B.D eğitim verilmektedir.</a:t>
            </a:r>
          </a:p>
          <a:p>
            <a:endParaRPr lang="tr-TR">
              <a:latin typeface="Times New Roman" pitchFamily="18" charset="0"/>
              <a:cs typeface="Times New Roman" pitchFamily="18" charset="0"/>
            </a:endParaRPr>
          </a:p>
          <a:p>
            <a:r>
              <a:rPr lang="tr-TR">
                <a:latin typeface="Times New Roman" pitchFamily="18" charset="0"/>
                <a:cs typeface="Times New Roman" pitchFamily="18" charset="0"/>
              </a:rPr>
              <a:t>Lisans Üstü Öğrenci sayısı 2012 yılında 2 iken 2015 yılı itibariyle 336 öğrenciye çıkarılmıştır .</a:t>
            </a:r>
          </a:p>
          <a:p>
            <a:endParaRPr lang="tr-TR">
              <a:latin typeface="Times New Roman" pitchFamily="18" charset="0"/>
              <a:cs typeface="Times New Roman" pitchFamily="18" charset="0"/>
            </a:endParaRPr>
          </a:p>
          <a:p>
            <a:r>
              <a:rPr lang="tr-TR">
                <a:latin typeface="Times New Roman" pitchFamily="18" charset="0"/>
                <a:cs typeface="Times New Roman" pitchFamily="18" charset="0"/>
              </a:rPr>
              <a:t>Üniversitemizde 2012 yılında 39 Akademik birim var iken 2015 itibariyle 98’e çıkarılmıştır.</a:t>
            </a:r>
          </a:p>
          <a:p>
            <a:r>
              <a:rPr lang="tr-TR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787BC6-C202-411D-BA37-E6AB623FF476}" type="slidenum">
              <a:rPr lang="tr-TR" smtClean="0"/>
              <a:pPr>
                <a:defRPr/>
              </a:pPr>
              <a:t>3</a:t>
            </a:fld>
            <a:endParaRPr lang="tr-TR"/>
          </a:p>
        </p:txBody>
      </p:sp>
      <p:graphicFrame>
        <p:nvGraphicFramePr>
          <p:cNvPr id="6" name="5 Tablo"/>
          <p:cNvGraphicFramePr>
            <a:graphicFrameLocks noGrp="1"/>
          </p:cNvGraphicFramePr>
          <p:nvPr/>
        </p:nvGraphicFramePr>
        <p:xfrm>
          <a:off x="500032" y="500044"/>
          <a:ext cx="9715569" cy="5214968"/>
        </p:xfrm>
        <a:graphic>
          <a:graphicData uri="http://schemas.openxmlformats.org/drawingml/2006/table">
            <a:tbl>
              <a:tblPr/>
              <a:tblGrid>
                <a:gridCol w="48451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34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34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34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408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PROGRAM SAYISI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2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Fen-Edebiyat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Mühendislik Fakültesi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Eğitim Fakültesi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İ.İ.B.F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İlahiyat Fakültesi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Veteriner Fakültesi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Ziraat Fakültesi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BESYO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Sağlık </a:t>
                      </a:r>
                      <a:r>
                        <a:rPr lang="tr-TR" sz="1800" b="1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Hiz</a:t>
                      </a:r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. MYO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Sağlık Y.O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Eruh MYO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Kurtalan MYO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Fen Bilimleri Enstitüsü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Enstisüsü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Siirt MYO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7555">
                <a:tc>
                  <a:txBody>
                    <a:bodyPr/>
                    <a:lstStyle/>
                    <a:p>
                      <a:pPr algn="l" fontAlgn="b"/>
                      <a:r>
                        <a:rPr lang="tr-TR" sz="18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GENEL TOPLAM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18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tr-TR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>
          <a:xfrm>
            <a:off x="3124200" y="5856288"/>
            <a:ext cx="3352800" cy="365125"/>
          </a:xfrm>
        </p:spPr>
        <p:txBody>
          <a:bodyPr/>
          <a:lstStyle/>
          <a:p>
            <a:pPr>
              <a:defRPr/>
            </a:pPr>
            <a:r>
              <a:rPr lang="tr-TR" dirty="0" smtClean="0"/>
              <a:t>Öğrenci  İşleri Daire Başkanlığı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382000" y="5856288"/>
            <a:ext cx="762000" cy="365125"/>
          </a:xfrm>
        </p:spPr>
        <p:txBody>
          <a:bodyPr/>
          <a:lstStyle/>
          <a:p>
            <a:pPr>
              <a:defRPr/>
            </a:pPr>
            <a:fld id="{CAC726A2-CFC0-4208-B0A7-8BB9907BFEB5}" type="slidenum">
              <a:rPr lang="tr-TR" smtClean="0"/>
              <a:pPr>
                <a:defRPr/>
              </a:pPr>
              <a:t>4</a:t>
            </a:fld>
            <a:endParaRPr lang="tr-TR"/>
          </a:p>
        </p:txBody>
      </p:sp>
      <p:graphicFrame>
        <p:nvGraphicFramePr>
          <p:cNvPr id="6" name="5 Tablo"/>
          <p:cNvGraphicFramePr>
            <a:graphicFrameLocks noGrp="1"/>
          </p:cNvGraphicFramePr>
          <p:nvPr/>
        </p:nvGraphicFramePr>
        <p:xfrm>
          <a:off x="571500" y="928688"/>
          <a:ext cx="7715304" cy="5699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Fakülteler</a:t>
                      </a:r>
                      <a:endParaRPr lang="tr-TR" sz="11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Fen-Edebiyat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Eğitim Fakültesi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Mühendislik-Mimarlık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İktisadi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ve İdari Bilimler Fakültesi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İlahiyat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Ziraat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Veteriner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1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Yüksekokullar</a:t>
                      </a: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Sağlık Yüksekokulu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Beden Eğitimi ve Spor Yüksekokulu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Yabancı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Diller Yüksekokulu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Meslek</a:t>
                      </a:r>
                      <a:r>
                        <a:rPr lang="tr-TR" sz="1100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Yüksekokulları</a:t>
                      </a:r>
                      <a:endParaRPr lang="tr-TR" sz="11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Teknik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Bilimler</a:t>
                      </a: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Meslek Yüksekokulu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Sosyal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Bilimler</a:t>
                      </a:r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 Meslek Yüksekokulu</a:t>
                      </a: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Eruh Meslek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Yüksekokulu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Kurtalan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Meslek Yüksekokulu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Sağlık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Hizmetleri Meslek Yüksekokulu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Enstitüler</a:t>
                      </a:r>
                      <a:endParaRPr lang="tr-TR" sz="1100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Fen</a:t>
                      </a:r>
                      <a:r>
                        <a:rPr lang="tr-TR" sz="11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Bilimleri Enstitüsü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Sosyal Bilimler Enstitüsü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23958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Sağlık Bilimleri Enstitüsü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</a:tbl>
          </a:graphicData>
        </a:graphic>
      </p:graphicFrame>
      <p:sp>
        <p:nvSpPr>
          <p:cNvPr id="22580" name="6 Metin kutusu"/>
          <p:cNvSpPr txBox="1">
            <a:spLocks noChangeArrowheads="1"/>
          </p:cNvSpPr>
          <p:nvPr/>
        </p:nvSpPr>
        <p:spPr bwMode="auto">
          <a:xfrm>
            <a:off x="3000375" y="428625"/>
            <a:ext cx="49291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>
                <a:latin typeface="Times New Roman" pitchFamily="18" charset="0"/>
                <a:cs typeface="Times New Roman" pitchFamily="18" charset="0"/>
              </a:rPr>
              <a:t>AKADEMİK BİRİMLER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8" name="6 Başlık"/>
          <p:cNvSpPr>
            <a:spLocks noGrp="1"/>
          </p:cNvSpPr>
          <p:nvPr>
            <p:ph type="title"/>
          </p:nvPr>
        </p:nvSpPr>
        <p:spPr>
          <a:xfrm>
            <a:off x="285750" y="0"/>
            <a:ext cx="8301038" cy="549275"/>
          </a:xfrm>
        </p:spPr>
        <p:txBody>
          <a:bodyPr/>
          <a:lstStyle/>
          <a:p>
            <a:pPr algn="ctr"/>
            <a:r>
              <a:rPr lang="tr-TR" sz="2000" b="1" smtClean="0">
                <a:solidFill>
                  <a:schemeClr val="tx1"/>
                </a:solidFill>
                <a:latin typeface="Arial" charset="0"/>
                <a:cs typeface="Arial" charset="0"/>
              </a:rPr>
              <a:t>2015-2016 Eğitim-Öğretim Yılı Öğrenci Sayıları</a:t>
            </a:r>
          </a:p>
        </p:txBody>
      </p:sp>
      <p:graphicFrame>
        <p:nvGraphicFramePr>
          <p:cNvPr id="6" name="5 İçerik Yer Tutucusu"/>
          <p:cNvGraphicFramePr>
            <a:graphicFrameLocks noGrp="1"/>
          </p:cNvGraphicFramePr>
          <p:nvPr>
            <p:ph idx="1"/>
          </p:nvPr>
        </p:nvGraphicFramePr>
        <p:xfrm>
          <a:off x="214313" y="642938"/>
          <a:ext cx="8572500" cy="59439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41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01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5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061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27">
                <a:tc>
                  <a:txBody>
                    <a:bodyPr/>
                    <a:lstStyle/>
                    <a:p>
                      <a:r>
                        <a:rPr lang="tr-TR" sz="1800" dirty="0" smtClean="0"/>
                        <a:t>AKADEMİK</a:t>
                      </a:r>
                      <a:r>
                        <a:rPr lang="tr-TR" sz="1800" baseline="0" dirty="0" smtClean="0"/>
                        <a:t> BİRİM ADI</a:t>
                      </a:r>
                      <a:endParaRPr lang="tr-TR" sz="1800" dirty="0"/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KIZ</a:t>
                      </a:r>
                      <a:endParaRPr lang="tr-TR" sz="1800" dirty="0"/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ERKEK</a:t>
                      </a:r>
                      <a:endParaRPr lang="tr-TR" sz="1800" dirty="0"/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dirty="0" smtClean="0"/>
                        <a:t>TOPLAM</a:t>
                      </a:r>
                      <a:endParaRPr lang="tr-TR" sz="1800" dirty="0"/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Eğitim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1032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981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2034</a:t>
                      </a: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Fen-Edebiyat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295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295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590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Mühendislik-Mimarlık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136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326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462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İktisadi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ve İdari Bilimler Fakültesi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224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255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482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İlahiyat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343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364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707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Ziraat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82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Veteriner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Fakültesi</a:t>
                      </a:r>
                      <a:endParaRPr lang="tr-TR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31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67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Sağlık Yüksekokulu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282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486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Beden Eğitimi ve Spor Yüksekokulu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66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124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191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Teknik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Bilimler</a:t>
                      </a: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Meslek Yüksekokulu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222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900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1122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67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Sosyal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Bilimler</a:t>
                      </a:r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Meslek Yüksekokulu</a:t>
                      </a: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725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608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1336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Eruh Meslek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Yüksekokulu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131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58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189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Kurtalan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Meslek Yüksekokulu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191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347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538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Sağlık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Hizmetleri Meslek Yüksekokulu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404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456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860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Pedagojik Formasyon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51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78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Fen</a:t>
                      </a:r>
                      <a:r>
                        <a:rPr lang="tr-TR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Bilimleri Enstitüsü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46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156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Sosyal Bilimler Enstitüsü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133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4771">
                <a:tc>
                  <a:txBody>
                    <a:bodyPr/>
                    <a:lstStyle/>
                    <a:p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Toplam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4112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5370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9590</a:t>
                      </a:r>
                      <a:endParaRPr lang="tr-TR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9" marR="91449" marT="45714" marB="45714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>
          <a:xfrm>
            <a:off x="2714625" y="6492875"/>
            <a:ext cx="3352800" cy="365125"/>
          </a:xfrm>
        </p:spPr>
        <p:txBody>
          <a:bodyPr/>
          <a:lstStyle/>
          <a:p>
            <a:pPr algn="ctr"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D3B14E-4045-4885-A64E-29FA5AFD6191}" type="slidenum">
              <a:rPr lang="tr-TR" smtClean="0"/>
              <a:pPr>
                <a:defRPr/>
              </a:pPr>
              <a:t>5</a:t>
            </a:fld>
            <a:endParaRPr lang="tr-T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 dirty="0" smtClean="0"/>
              <a:t>Öğrenci İşler Daire Başkanlığı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A2C692-3D4B-4647-B108-3CE9B8854A29}" type="slidenum">
              <a:rPr lang="tr-TR" smtClean="0"/>
              <a:pPr>
                <a:defRPr/>
              </a:pPr>
              <a:t>6</a:t>
            </a:fld>
            <a:endParaRPr lang="tr-TR"/>
          </a:p>
        </p:txBody>
      </p:sp>
      <p:graphicFrame>
        <p:nvGraphicFramePr>
          <p:cNvPr id="1026" name="4 Grafik"/>
          <p:cNvGraphicFramePr>
            <a:graphicFrameLocks/>
          </p:cNvGraphicFramePr>
          <p:nvPr/>
        </p:nvGraphicFramePr>
        <p:xfrm>
          <a:off x="285750" y="1214438"/>
          <a:ext cx="8358188" cy="514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r:id="rId3" imgW="8358340" imgH="5145470" progId="Excel.Sheet.8">
                  <p:embed/>
                </p:oleObj>
              </mc:Choice>
              <mc:Fallback>
                <p:oleObj r:id="rId3" imgW="8358340" imgH="5145470" progId="Excel.Sheet.8">
                  <p:embed/>
                  <p:pic>
                    <p:nvPicPr>
                      <p:cNvPr id="0" name="4 Grafik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1214438"/>
                        <a:ext cx="8358188" cy="5143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5 Metin kutusu"/>
          <p:cNvSpPr txBox="1">
            <a:spLocks noChangeArrowheads="1"/>
          </p:cNvSpPr>
          <p:nvPr/>
        </p:nvSpPr>
        <p:spPr bwMode="auto">
          <a:xfrm>
            <a:off x="1071563" y="5643563"/>
            <a:ext cx="4357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>
                <a:latin typeface="Times New Roman" pitchFamily="18" charset="0"/>
                <a:cs typeface="Times New Roman" pitchFamily="18" charset="0"/>
              </a:rPr>
              <a:t>Genel Toplam : 9590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Başlık"/>
          <p:cNvSpPr>
            <a:spLocks noGrp="1"/>
          </p:cNvSpPr>
          <p:nvPr>
            <p:ph type="title"/>
          </p:nvPr>
        </p:nvSpPr>
        <p:spPr>
          <a:xfrm>
            <a:off x="357158" y="500042"/>
            <a:ext cx="8305800" cy="404664"/>
          </a:xfrm>
          <a:extLst/>
        </p:spPr>
        <p:txBody>
          <a:bodyPr/>
          <a:lstStyle/>
          <a:p>
            <a:pPr algn="ctr">
              <a:defRPr/>
            </a:pPr>
            <a:r>
              <a:rPr lang="tr-TR" sz="2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2008-2015 ÖĞRENCİ SAYILARI</a:t>
            </a:r>
            <a:endParaRPr lang="tr-TR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9817DC-B5EA-4A74-9A43-CBE770812F0D}" type="slidenum">
              <a:rPr lang="tr-TR" smtClean="0"/>
              <a:pPr>
                <a:defRPr/>
              </a:pPr>
              <a:t>7</a:t>
            </a:fld>
            <a:endParaRPr lang="tr-TR"/>
          </a:p>
        </p:txBody>
      </p:sp>
      <p:graphicFrame>
        <p:nvGraphicFramePr>
          <p:cNvPr id="6" name="5 İçerik Yer Tutucusu"/>
          <p:cNvGraphicFramePr>
            <a:graphicFrameLocks noGrp="1"/>
          </p:cNvGraphicFramePr>
          <p:nvPr>
            <p:ph idx="4294967295"/>
          </p:nvPr>
        </p:nvGraphicFramePr>
        <p:xfrm>
          <a:off x="0" y="857250"/>
          <a:ext cx="8570942" cy="54626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0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79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62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79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797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1628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797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5797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5797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37158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FAKÜLTE  /YÜKSEKOKUL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2008-2009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2009-2010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2010-2011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2011-2012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2012-2013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2013-2014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2014-2015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2015-2016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EĞİTİM FAKÜLTESİ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1471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1487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1719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2043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2054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2101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1970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2034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FEN EDEBİYAT FAKÜLTESİ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163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252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288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118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265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349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590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MÜH. MİM. FAKÜLTESİ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83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112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74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210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320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462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ZİRAAT</a:t>
                      </a:r>
                      <a:r>
                        <a:rPr lang="tr-TR" sz="11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FAKÜLTESİ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46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İLAHİYAT FAKÜLTESİ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448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707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İİBF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188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347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482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VETERİNER</a:t>
                      </a:r>
                      <a:r>
                        <a:rPr lang="tr-TR" sz="11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FAKÜLTESİ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SAĞLIK YÜKSEKOKULU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396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502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514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544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448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564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475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486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BESYO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191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TEKNİK</a:t>
                      </a:r>
                      <a:r>
                        <a:rPr lang="tr-TR" sz="11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BİLİMLER </a:t>
                      </a:r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MYO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744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1498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1575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1748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1715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1798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2048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1122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SOSYAL</a:t>
                      </a:r>
                      <a:r>
                        <a:rPr lang="tr-TR" sz="1100" baseline="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BİLİMLER </a:t>
                      </a:r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MYO</a:t>
                      </a: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744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1498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1575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1748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1715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1798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2048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1336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SAĞLIK HİZMETLERİ MYO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176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187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339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618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860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ERUH MYO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119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96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73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91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145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189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KURTALAN MYO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138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143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180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393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538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FEN BİLİMLERİ ENSTİTÜSÜ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35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SOSYAL BİLİMLER ENSTİTÜSÜ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88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133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95615">
                <a:tc>
                  <a:txBody>
                    <a:bodyPr/>
                    <a:lstStyle/>
                    <a:p>
                      <a:pPr algn="r"/>
                      <a:r>
                        <a:rPr lang="tr-TR" sz="11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TOPLAM</a:t>
                      </a:r>
                      <a:endParaRPr lang="tr-TR" sz="1100" dirty="0">
                        <a:solidFill>
                          <a:schemeClr val="tx2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2729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3894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4517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5147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5012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6023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7404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9590</a:t>
                      </a:r>
                      <a:endParaRPr lang="tr-TR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28" marR="91428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04EB2E-2F5E-4B79-B072-6C7E8B606699}" type="slidenum">
              <a:rPr lang="tr-TR" smtClean="0"/>
              <a:pPr>
                <a:defRPr/>
              </a:pPr>
              <a:t>8</a:t>
            </a:fld>
            <a:endParaRPr lang="tr-TR"/>
          </a:p>
        </p:txBody>
      </p:sp>
      <p:graphicFrame>
        <p:nvGraphicFramePr>
          <p:cNvPr id="2050" name="7 Grafik"/>
          <p:cNvGraphicFramePr>
            <a:graphicFrameLocks/>
          </p:cNvGraphicFramePr>
          <p:nvPr/>
        </p:nvGraphicFramePr>
        <p:xfrm>
          <a:off x="428625" y="1143000"/>
          <a:ext cx="8001000" cy="500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r:id="rId3" imgW="8004742" imgH="5005250" progId="Excel.Sheet.8">
                  <p:embed/>
                </p:oleObj>
              </mc:Choice>
              <mc:Fallback>
                <p:oleObj r:id="rId3" imgW="8004742" imgH="5005250" progId="Excel.Sheet.8">
                  <p:embed/>
                  <p:pic>
                    <p:nvPicPr>
                      <p:cNvPr id="0" name="7 Grafik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" y="1143000"/>
                        <a:ext cx="8001000" cy="5000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" name="8 Metin kutusu"/>
          <p:cNvSpPr txBox="1">
            <a:spLocks noChangeArrowheads="1"/>
          </p:cNvSpPr>
          <p:nvPr/>
        </p:nvSpPr>
        <p:spPr bwMode="auto">
          <a:xfrm>
            <a:off x="1285875" y="785813"/>
            <a:ext cx="5143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/>
              <a:t>Öğrenci Sayısı 2012-2015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56CA2B-B737-4A84-A38F-80556908FE3D}" type="slidenum">
              <a:rPr lang="tr-TR" smtClean="0"/>
              <a:pPr>
                <a:defRPr/>
              </a:pPr>
              <a:t>9</a:t>
            </a:fld>
            <a:endParaRPr lang="tr-TR"/>
          </a:p>
        </p:txBody>
      </p:sp>
      <p:graphicFrame>
        <p:nvGraphicFramePr>
          <p:cNvPr id="3074" name="7 Grafik"/>
          <p:cNvGraphicFramePr>
            <a:graphicFrameLocks/>
          </p:cNvGraphicFramePr>
          <p:nvPr/>
        </p:nvGraphicFramePr>
        <p:xfrm>
          <a:off x="428625" y="1357313"/>
          <a:ext cx="8001000" cy="4786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r:id="rId3" imgW="8004742" imgH="4785775" progId="Excel.Sheet.8">
                  <p:embed/>
                </p:oleObj>
              </mc:Choice>
              <mc:Fallback>
                <p:oleObj r:id="rId3" imgW="8004742" imgH="4785775" progId="Excel.Sheet.8">
                  <p:embed/>
                  <p:pic>
                    <p:nvPicPr>
                      <p:cNvPr id="0" name="7 Grafik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" y="1357313"/>
                        <a:ext cx="8001000" cy="4786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4 Başlık"/>
          <p:cNvSpPr>
            <a:spLocks noGrp="1"/>
          </p:cNvSpPr>
          <p:nvPr>
            <p:ph type="title"/>
          </p:nvPr>
        </p:nvSpPr>
        <p:spPr>
          <a:xfrm>
            <a:off x="395288" y="476250"/>
            <a:ext cx="8229600" cy="866775"/>
          </a:xfrm>
        </p:spPr>
        <p:txBody>
          <a:bodyPr/>
          <a:lstStyle/>
          <a:p>
            <a:pPr algn="ctr"/>
            <a:r>
              <a:rPr lang="tr-TR" sz="2000" b="1" smtClean="0">
                <a:solidFill>
                  <a:schemeClr val="tx1"/>
                </a:solidFill>
                <a:latin typeface="Arial" charset="0"/>
                <a:cs typeface="Arial" charset="0"/>
              </a:rPr>
              <a:t>2008-2015 ARASI ÖĞRENCİ SAYILARI GRAFİĞİ</a:t>
            </a:r>
          </a:p>
        </p:txBody>
      </p:sp>
      <p:graphicFrame>
        <p:nvGraphicFramePr>
          <p:cNvPr id="4098" name="6 İçerik Yer Tutucusu"/>
          <p:cNvGraphicFramePr>
            <a:graphicFrameLocks noGrp="1"/>
          </p:cNvGraphicFramePr>
          <p:nvPr>
            <p:ph idx="1"/>
          </p:nvPr>
        </p:nvGraphicFramePr>
        <p:xfrm>
          <a:off x="180975" y="1574800"/>
          <a:ext cx="8856663" cy="447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Çizelge" r:id="rId3" imgW="8058279" imgH="4067290" progId="Excel.Sheet.8">
                  <p:embed/>
                </p:oleObj>
              </mc:Choice>
              <mc:Fallback>
                <p:oleObj name="Çizelge" r:id="rId3" imgW="8058279" imgH="4067290" progId="Excel.Sheet.8">
                  <p:embed/>
                  <p:pic>
                    <p:nvPicPr>
                      <p:cNvPr id="0" name="6 İçerik Yer Tutucusu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975" y="1574800"/>
                        <a:ext cx="8856663" cy="4470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5B7C4-8807-4EDC-81F2-F91BB5A10C01}" type="slidenum">
              <a:rPr lang="tr-TR" smtClean="0"/>
              <a:pPr>
                <a:defRPr/>
              </a:pPr>
              <a:t>10</a:t>
            </a:fld>
            <a:endParaRPr lang="tr-T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Başlık 1"/>
          <p:cNvSpPr>
            <a:spLocks noGrp="1"/>
          </p:cNvSpPr>
          <p:nvPr>
            <p:ph type="title"/>
          </p:nvPr>
        </p:nvSpPr>
        <p:spPr>
          <a:xfrm>
            <a:off x="428625" y="1000125"/>
            <a:ext cx="8229600" cy="347663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tr-TR" sz="2000" b="1" smtClean="0">
                <a:solidFill>
                  <a:schemeClr val="tx1"/>
                </a:solidFill>
                <a:latin typeface="Arial" charset="0"/>
                <a:cs typeface="Arial" charset="0"/>
              </a:rPr>
              <a:t>2015-2016 ERKEK KIZ  ÖĞRENCİ FAKÜLTE DAĞILIMI</a:t>
            </a:r>
          </a:p>
        </p:txBody>
      </p:sp>
      <p:graphicFrame>
        <p:nvGraphicFramePr>
          <p:cNvPr id="5122" name="6 İçerik Yer Tutucusu"/>
          <p:cNvGraphicFramePr>
            <a:graphicFrameLocks noGrp="1"/>
          </p:cNvGraphicFramePr>
          <p:nvPr>
            <p:ph idx="1"/>
          </p:nvPr>
        </p:nvGraphicFramePr>
        <p:xfrm>
          <a:off x="142875" y="2197100"/>
          <a:ext cx="8772525" cy="360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Çizelge" r:id="rId3" imgW="8201047" imgH="3371850" progId="Excel.Sheet.8">
                  <p:embed/>
                </p:oleObj>
              </mc:Choice>
              <mc:Fallback>
                <p:oleObj name="Çizelge" r:id="rId3" imgW="8201047" imgH="3371850" progId="Excel.Sheet.8">
                  <p:embed/>
                  <p:pic>
                    <p:nvPicPr>
                      <p:cNvPr id="0" name="6 İçerik Yer Tutucusu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" y="2197100"/>
                        <a:ext cx="8772525" cy="360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 smtClean="0"/>
              <a:t>Öğrenci İşleri </a:t>
            </a:r>
            <a:r>
              <a:rPr lang="tr-TR" dirty="0"/>
              <a:t>Daire Başkanlığı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DEEB6C-9659-480E-B5B2-9133E5E8A594}" type="slidenum">
              <a:rPr lang="tr-TR"/>
              <a:pPr>
                <a:defRPr/>
              </a:pPr>
              <a:t>11</a:t>
            </a:fld>
            <a:endParaRPr lang="tr-T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321BB1-AB4B-45BC-BD9D-F1ED1EAB55C9}" type="slidenum">
              <a:rPr lang="tr-TR" smtClean="0"/>
              <a:pPr>
                <a:defRPr/>
              </a:pPr>
              <a:t>12</a:t>
            </a:fld>
            <a:endParaRPr lang="tr-TR"/>
          </a:p>
        </p:txBody>
      </p:sp>
      <p:graphicFrame>
        <p:nvGraphicFramePr>
          <p:cNvPr id="6146" name="7 Grafik"/>
          <p:cNvGraphicFramePr>
            <a:graphicFrameLocks/>
          </p:cNvGraphicFramePr>
          <p:nvPr/>
        </p:nvGraphicFramePr>
        <p:xfrm>
          <a:off x="428625" y="1357313"/>
          <a:ext cx="8001000" cy="4786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" r:id="rId3" imgW="8004742" imgH="4785775" progId="Excel.Sheet.8">
                  <p:embed/>
                </p:oleObj>
              </mc:Choice>
              <mc:Fallback>
                <p:oleObj r:id="rId3" imgW="8004742" imgH="4785775" progId="Excel.Sheet.8">
                  <p:embed/>
                  <p:pic>
                    <p:nvPicPr>
                      <p:cNvPr id="0" name="7 Grafik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" y="1357313"/>
                        <a:ext cx="8001000" cy="4786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4 Metin kutusu"/>
          <p:cNvSpPr txBox="1">
            <a:spLocks noChangeArrowheads="1"/>
          </p:cNvSpPr>
          <p:nvPr/>
        </p:nvSpPr>
        <p:spPr bwMode="auto">
          <a:xfrm>
            <a:off x="6572250" y="6000750"/>
            <a:ext cx="2214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>
                <a:latin typeface="Times New Roman" pitchFamily="18" charset="0"/>
                <a:cs typeface="Times New Roman" pitchFamily="18" charset="0"/>
              </a:rPr>
              <a:t>Genel Toplam : 9590</a:t>
            </a:r>
          </a:p>
          <a:p>
            <a:endParaRPr lang="tr-TR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F0C864-4716-4A79-BA86-5AFC52175A81}" type="slidenum">
              <a:rPr lang="tr-TR" smtClean="0"/>
              <a:pPr>
                <a:defRPr/>
              </a:pPr>
              <a:t>13</a:t>
            </a:fld>
            <a:endParaRPr lang="tr-TR"/>
          </a:p>
        </p:txBody>
      </p:sp>
      <p:graphicFrame>
        <p:nvGraphicFramePr>
          <p:cNvPr id="7170" name="7 Grafik"/>
          <p:cNvGraphicFramePr>
            <a:graphicFrameLocks/>
          </p:cNvGraphicFramePr>
          <p:nvPr/>
        </p:nvGraphicFramePr>
        <p:xfrm>
          <a:off x="428625" y="1357313"/>
          <a:ext cx="8001000" cy="4786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r:id="rId3" imgW="8004742" imgH="4785775" progId="Excel.Sheet.8">
                  <p:embed/>
                </p:oleObj>
              </mc:Choice>
              <mc:Fallback>
                <p:oleObj r:id="rId3" imgW="8004742" imgH="4785775" progId="Excel.Sheet.8">
                  <p:embed/>
                  <p:pic>
                    <p:nvPicPr>
                      <p:cNvPr id="0" name="7 Grafik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8625" y="1357313"/>
                        <a:ext cx="8001000" cy="47863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5A6A19-F1FC-401C-B5FB-CDA54B0FEFC3}" type="slidenum">
              <a:rPr lang="tr-TR" smtClean="0"/>
              <a:pPr>
                <a:defRPr/>
              </a:pPr>
              <a:t>14</a:t>
            </a:fld>
            <a:endParaRPr lang="tr-TR"/>
          </a:p>
        </p:txBody>
      </p:sp>
      <p:graphicFrame>
        <p:nvGraphicFramePr>
          <p:cNvPr id="6" name="5 Tablo"/>
          <p:cNvGraphicFramePr>
            <a:graphicFrameLocks noGrp="1"/>
          </p:cNvGraphicFramePr>
          <p:nvPr/>
        </p:nvGraphicFramePr>
        <p:xfrm>
          <a:off x="714375" y="1500188"/>
          <a:ext cx="7858180" cy="4786344"/>
        </p:xfrm>
        <a:graphic>
          <a:graphicData uri="http://schemas.openxmlformats.org/drawingml/2006/table">
            <a:tbl>
              <a:tblPr/>
              <a:tblGrid>
                <a:gridCol w="43976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0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0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85608">
                <a:tc>
                  <a:txBody>
                    <a:bodyPr/>
                    <a:lstStyle/>
                    <a:p>
                      <a:pPr algn="l" fontAlgn="b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3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2015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5608">
                <a:tc>
                  <a:txBody>
                    <a:bodyPr/>
                    <a:lstStyle/>
                    <a:p>
                      <a:pPr algn="ctr" fontAlgn="b"/>
                      <a:r>
                        <a:rPr lang="tr-TR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KONTENJAN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1835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BE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3448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BE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5608">
                <a:tc>
                  <a:txBody>
                    <a:bodyPr/>
                    <a:lstStyle/>
                    <a:p>
                      <a:pPr algn="ctr" fontAlgn="b"/>
                      <a:r>
                        <a:rPr lang="tr-TR" sz="3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YERLEŞEN ÖĞRENCİ</a:t>
                      </a:r>
                      <a:endParaRPr lang="tr-TR" sz="3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1699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BE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3272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BE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9520">
                <a:tc>
                  <a:txBody>
                    <a:bodyPr/>
                    <a:lstStyle/>
                    <a:p>
                      <a:pPr algn="ctr" fontAlgn="b"/>
                      <a:r>
                        <a:rPr lang="tr-TR" sz="32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KAYIT YAPAN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1578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BE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2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3148</a:t>
                      </a:r>
                      <a:endParaRPr lang="tr-TR" sz="2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BE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5626" name="6 Metin kutusu"/>
          <p:cNvSpPr txBox="1">
            <a:spLocks noChangeArrowheads="1"/>
          </p:cNvSpPr>
          <p:nvPr/>
        </p:nvSpPr>
        <p:spPr bwMode="auto">
          <a:xfrm>
            <a:off x="928688" y="1785938"/>
            <a:ext cx="37861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sz="2800" b="1">
                <a:latin typeface="Times New Roman" pitchFamily="18" charset="0"/>
                <a:cs typeface="Times New Roman" pitchFamily="18" charset="0"/>
              </a:rPr>
              <a:t>SİİRT ÜNİVERSİTESİ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C2E483-3436-4264-A8EC-2761A937D129}" type="slidenum">
              <a:rPr lang="tr-TR" smtClean="0"/>
              <a:pPr>
                <a:defRPr/>
              </a:pPr>
              <a:t>15</a:t>
            </a:fld>
            <a:endParaRPr lang="tr-TR"/>
          </a:p>
        </p:txBody>
      </p:sp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1116013" y="836613"/>
            <a:ext cx="6985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tr-TR" b="1">
                <a:latin typeface="Arial" charset="0"/>
              </a:rPr>
              <a:t>2015-2016 Eğitim-Öğretim Yılı </a:t>
            </a:r>
          </a:p>
        </p:txBody>
      </p:sp>
      <p:graphicFrame>
        <p:nvGraphicFramePr>
          <p:cNvPr id="8194" name="Grafik 6"/>
          <p:cNvGraphicFramePr>
            <a:graphicFrameLocks/>
          </p:cNvGraphicFramePr>
          <p:nvPr/>
        </p:nvGraphicFramePr>
        <p:xfrm>
          <a:off x="334963" y="1203325"/>
          <a:ext cx="8515350" cy="5021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5" name="Worksheet" r:id="rId3" imgW="8515479" imgH="5019560" progId="Excel.Sheet.8">
                  <p:embed/>
                </p:oleObj>
              </mc:Choice>
              <mc:Fallback>
                <p:oleObj name="Worksheet" r:id="rId3" imgW="8515479" imgH="5019560" progId="Excel.Sheet.8">
                  <p:embed/>
                  <p:pic>
                    <p:nvPicPr>
                      <p:cNvPr id="0" name="Grafik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963" y="1203325"/>
                        <a:ext cx="8515350" cy="5021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/>
              <a:t>Öğrenci İşleri Daire Başkanlığı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63D872-6FCA-4742-9561-F81F499839ED}" type="slidenum">
              <a:rPr lang="tr-TR" smtClean="0"/>
              <a:pPr>
                <a:defRPr/>
              </a:pPr>
              <a:t>16</a:t>
            </a:fld>
            <a:endParaRPr lang="tr-TR"/>
          </a:p>
        </p:txBody>
      </p:sp>
      <p:graphicFrame>
        <p:nvGraphicFramePr>
          <p:cNvPr id="9218" name="5 Grafik"/>
          <p:cNvGraphicFramePr>
            <a:graphicFrameLocks/>
          </p:cNvGraphicFramePr>
          <p:nvPr/>
        </p:nvGraphicFramePr>
        <p:xfrm>
          <a:off x="503238" y="998538"/>
          <a:ext cx="7905750" cy="4838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9" name="Worksheet" r:id="rId3" imgW="7905879" imgH="4838815" progId="Excel.Sheet.8">
                  <p:embed/>
                </p:oleObj>
              </mc:Choice>
              <mc:Fallback>
                <p:oleObj name="Worksheet" r:id="rId3" imgW="7905879" imgH="4838815" progId="Excel.Sheet.8">
                  <p:embed/>
                  <p:pic>
                    <p:nvPicPr>
                      <p:cNvPr id="0" name="5 Grafik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238" y="998538"/>
                        <a:ext cx="7905750" cy="4838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7" name="6 Başlık"/>
          <p:cNvSpPr>
            <a:spLocks noGrp="1"/>
          </p:cNvSpPr>
          <p:nvPr>
            <p:ph type="title" idx="4294967295"/>
          </p:nvPr>
        </p:nvSpPr>
        <p:spPr>
          <a:xfrm>
            <a:off x="0" y="5072063"/>
            <a:ext cx="8001000" cy="857250"/>
          </a:xfrm>
          <a:extLst/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>
              <a:defRPr/>
            </a:pPr>
            <a:r>
              <a:rPr lang="tr-TR" sz="2000" dirty="0" smtClean="0">
                <a:solidFill>
                  <a:schemeClr val="tx1"/>
                </a:solidFill>
              </a:rPr>
              <a:t>Yerleşen </a:t>
            </a:r>
            <a:r>
              <a:rPr lang="tr-TR" sz="2000" b="1" dirty="0" smtClean="0">
                <a:solidFill>
                  <a:schemeClr val="tx1"/>
                </a:solidFill>
              </a:rPr>
              <a:t>3272</a:t>
            </a:r>
            <a:r>
              <a:rPr lang="tr-TR" sz="2000" dirty="0" smtClean="0">
                <a:solidFill>
                  <a:schemeClr val="tx1"/>
                </a:solidFill>
              </a:rPr>
              <a:t> öğrencinin </a:t>
            </a:r>
            <a:r>
              <a:rPr lang="tr-TR" sz="2000" b="1" dirty="0" smtClean="0">
                <a:solidFill>
                  <a:schemeClr val="tx1"/>
                </a:solidFill>
              </a:rPr>
              <a:t>3148</a:t>
            </a:r>
            <a:r>
              <a:rPr lang="tr-TR" sz="2000" dirty="0" smtClean="0">
                <a:solidFill>
                  <a:schemeClr val="tx1"/>
                </a:solidFill>
              </a:rPr>
              <a:t> tanesi kaydını yapmıştır.</a:t>
            </a:r>
            <a:endParaRPr lang="tr-TR" sz="2000" dirty="0">
              <a:solidFill>
                <a:schemeClr val="tx1"/>
              </a:solidFill>
            </a:endParaRPr>
          </a:p>
        </p:txBody>
      </p:sp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22FB11B2-5387-4A6D-B58E-27C34F76DCA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17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graphicFrame>
        <p:nvGraphicFramePr>
          <p:cNvPr id="10242" name="5 Grafik"/>
          <p:cNvGraphicFramePr>
            <a:graphicFrameLocks/>
          </p:cNvGraphicFramePr>
          <p:nvPr/>
        </p:nvGraphicFramePr>
        <p:xfrm>
          <a:off x="400050" y="1057275"/>
          <a:ext cx="7010400" cy="3643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43" name="Worksheet" r:id="rId3" imgW="9239293" imgH="4800600" progId="Excel.Sheet.8">
                  <p:embed/>
                </p:oleObj>
              </mc:Choice>
              <mc:Fallback>
                <p:oleObj name="Worksheet" r:id="rId3" imgW="9239293" imgH="4800600" progId="Excel.Sheet.8">
                  <p:embed/>
                  <p:pic>
                    <p:nvPicPr>
                      <p:cNvPr id="0" name="5 Grafik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0050" y="1057275"/>
                        <a:ext cx="7010400" cy="3643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layt Numarası Yer Tutucusu"/>
          <p:cNvSpPr txBox="1">
            <a:spLocks noGrp="1"/>
          </p:cNvSpPr>
          <p:nvPr/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</p:spPr>
        <p:txBody>
          <a:bodyPr lIns="0" tIns="0" rIns="0" bIns="0" anchor="b"/>
          <a:lstStyle/>
          <a:p>
            <a:pPr algn="r">
              <a:defRPr/>
            </a:pPr>
            <a:fld id="{531277C4-94F2-4DB6-97F2-69059C7E2B51}" type="slidenum">
              <a:rPr lang="tr-TR" sz="1200">
                <a:solidFill>
                  <a:schemeClr val="tx2">
                    <a:shade val="90000"/>
                  </a:schemeClr>
                </a:solidFill>
              </a:rPr>
              <a:pPr algn="r">
                <a:defRPr/>
              </a:pPr>
              <a:t>18</a:t>
            </a:fld>
            <a:endParaRPr lang="tr-TR" sz="1200">
              <a:solidFill>
                <a:schemeClr val="tx2">
                  <a:shade val="90000"/>
                </a:schemeClr>
              </a:solidFill>
            </a:endParaRPr>
          </a:p>
        </p:txBody>
      </p:sp>
      <p:graphicFrame>
        <p:nvGraphicFramePr>
          <p:cNvPr id="11266" name="5 Grafik"/>
          <p:cNvGraphicFramePr>
            <a:graphicFrameLocks/>
          </p:cNvGraphicFramePr>
          <p:nvPr/>
        </p:nvGraphicFramePr>
        <p:xfrm>
          <a:off x="142875" y="1285875"/>
          <a:ext cx="8743950" cy="362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67" name="Worksheet" r:id="rId3" imgW="8743907" imgH="3629025" progId="Excel.Sheet.8">
                  <p:embed/>
                </p:oleObj>
              </mc:Choice>
              <mc:Fallback>
                <p:oleObj name="Worksheet" r:id="rId3" imgW="8743907" imgH="3629025" progId="Excel.Sheet.8">
                  <p:embed/>
                  <p:pic>
                    <p:nvPicPr>
                      <p:cNvPr id="0" name="5 Grafik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" y="1285875"/>
                        <a:ext cx="8743950" cy="3629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571500" y="5072063"/>
            <a:ext cx="7200900" cy="137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tr-TR" sz="1600">
                <a:latin typeface="Times New Roman" pitchFamily="18" charset="0"/>
                <a:cs typeface="Times New Roman" pitchFamily="18" charset="0"/>
              </a:rPr>
              <a:t>2014-2015 Eğitim ve Öğretim yılında 106 olan Yabancı Uyruklu Öğrenci sayısı 2015-2016 Eğitim Öğretim yılında 209’ya yükselmiştir.</a:t>
            </a:r>
          </a:p>
          <a:p>
            <a:pPr>
              <a:spcBef>
                <a:spcPct val="50000"/>
              </a:spcBef>
            </a:pPr>
            <a:r>
              <a:rPr lang="tr-TR" sz="1600">
                <a:latin typeface="Times New Roman" pitchFamily="18" charset="0"/>
                <a:cs typeface="Times New Roman" pitchFamily="18" charset="0"/>
              </a:rPr>
              <a:t>2014-2015  Eğitim-öğretim yılında 5 ülke iken şuan 13 ülkeye çıkarılmıştır. </a:t>
            </a:r>
          </a:p>
          <a:p>
            <a:pPr>
              <a:spcBef>
                <a:spcPct val="50000"/>
              </a:spcBef>
            </a:pPr>
            <a:r>
              <a:rPr lang="tr-TR">
                <a:latin typeface="Arial" charset="0"/>
              </a:rPr>
              <a:t> </a:t>
            </a:r>
          </a:p>
        </p:txBody>
      </p:sp>
      <p:sp>
        <p:nvSpPr>
          <p:cNvPr id="11269" name="Metin kutusu 1"/>
          <p:cNvSpPr txBox="1">
            <a:spLocks noChangeArrowheads="1"/>
          </p:cNvSpPr>
          <p:nvPr/>
        </p:nvSpPr>
        <p:spPr bwMode="auto">
          <a:xfrm>
            <a:off x="1835150" y="333375"/>
            <a:ext cx="51133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>
                <a:latin typeface="Arial" charset="0"/>
                <a:cs typeface="Arial" charset="0"/>
              </a:rPr>
              <a:t>2015-2016 YABANCI UYRUKLU ÖĞRENCİLERİN ÜLKELERİNE GÖRE DAĞILIMI</a:t>
            </a:r>
          </a:p>
        </p:txBody>
      </p:sp>
      <p:sp>
        <p:nvSpPr>
          <p:cNvPr id="8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11271" name="8 Metin kutusu"/>
          <p:cNvSpPr txBox="1">
            <a:spLocks noChangeArrowheads="1"/>
          </p:cNvSpPr>
          <p:nvPr/>
        </p:nvSpPr>
        <p:spPr bwMode="auto">
          <a:xfrm>
            <a:off x="2643188" y="1214438"/>
            <a:ext cx="1714500" cy="23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900" b="1">
                <a:latin typeface="Times New Roman" pitchFamily="18" charset="0"/>
                <a:cs typeface="Times New Roman" pitchFamily="18" charset="0"/>
              </a:rPr>
              <a:t>Sierra Leone</a:t>
            </a:r>
          </a:p>
        </p:txBody>
      </p:sp>
      <p:cxnSp>
        <p:nvCxnSpPr>
          <p:cNvPr id="17" name="16 Düz Bağlayıcı"/>
          <p:cNvCxnSpPr/>
          <p:nvPr/>
        </p:nvCxnSpPr>
        <p:spPr>
          <a:xfrm rot="16200000" flipH="1">
            <a:off x="2714625" y="1571625"/>
            <a:ext cx="571500" cy="285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77E1C-801B-4D54-B5C3-5F4C41D2807B}" type="slidenum">
              <a:rPr lang="tr-TR" smtClean="0"/>
              <a:pPr>
                <a:defRPr/>
              </a:pPr>
              <a:t>19</a:t>
            </a:fld>
            <a:endParaRPr lang="tr-TR"/>
          </a:p>
        </p:txBody>
      </p:sp>
      <p:graphicFrame>
        <p:nvGraphicFramePr>
          <p:cNvPr id="12290" name="7 Grafik"/>
          <p:cNvGraphicFramePr>
            <a:graphicFrameLocks/>
          </p:cNvGraphicFramePr>
          <p:nvPr/>
        </p:nvGraphicFramePr>
        <p:xfrm>
          <a:off x="427038" y="1287463"/>
          <a:ext cx="7962900" cy="476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1" name="Çizelge" r:id="rId3" imgW="7962846" imgH="4762428" progId="Excel.Sheet.8">
                  <p:embed/>
                </p:oleObj>
              </mc:Choice>
              <mc:Fallback>
                <p:oleObj name="Çizelge" r:id="rId3" imgW="7962846" imgH="4762428" progId="Excel.Sheet.8">
                  <p:embed/>
                  <p:pic>
                    <p:nvPicPr>
                      <p:cNvPr id="0" name="7 Grafik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038" y="1287463"/>
                        <a:ext cx="7962900" cy="4762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/>
              <a:t>Öğrenci İşleri Daire Başkanlığı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F23FDA-02B6-4393-8CBA-FAC109B0F7AE}" type="slidenum">
              <a:rPr lang="tr-TR" smtClean="0"/>
              <a:pPr>
                <a:defRPr/>
              </a:pPr>
              <a:t>20</a:t>
            </a:fld>
            <a:endParaRPr lang="tr-TR"/>
          </a:p>
        </p:txBody>
      </p:sp>
      <p:graphicFrame>
        <p:nvGraphicFramePr>
          <p:cNvPr id="13314" name="5 Grafik"/>
          <p:cNvGraphicFramePr>
            <a:graphicFrameLocks/>
          </p:cNvGraphicFramePr>
          <p:nvPr/>
        </p:nvGraphicFramePr>
        <p:xfrm>
          <a:off x="228601" y="914400"/>
          <a:ext cx="8558242" cy="40147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5" name="Worksheet" r:id="rId3" imgW="8848657" imgH="3724185" progId="Excel.Sheet.8">
                  <p:embed/>
                </p:oleObj>
              </mc:Choice>
              <mc:Fallback>
                <p:oleObj name="Worksheet" r:id="rId3" imgW="8848657" imgH="3724185" progId="Excel.Sheet.8">
                  <p:embed/>
                  <p:pic>
                    <p:nvPicPr>
                      <p:cNvPr id="0" name="5 Grafik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1" y="914400"/>
                        <a:ext cx="8558242" cy="401479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17" name="9 Metin kutusu"/>
          <p:cNvSpPr txBox="1">
            <a:spLocks noChangeArrowheads="1"/>
          </p:cNvSpPr>
          <p:nvPr/>
        </p:nvSpPr>
        <p:spPr bwMode="auto">
          <a:xfrm>
            <a:off x="500063" y="5500688"/>
            <a:ext cx="7429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/>
              <a:t>2013 yılı 2 öğrenci, 2014 yılı 92 öğrenci ve 2015 yılı 101 Yabancı uyruklu öğrenci kayıt yaptırmıştır. Genel toplam 209 dir.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/>
              <a:t>Öğrenci İşleri Daire Başkanlığı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662DC5-1B67-4F49-A259-402410C65253}" type="slidenum">
              <a:rPr lang="tr-TR" smtClean="0"/>
              <a:pPr>
                <a:defRPr/>
              </a:pPr>
              <a:t>21</a:t>
            </a:fld>
            <a:endParaRPr lang="tr-TR"/>
          </a:p>
        </p:txBody>
      </p:sp>
      <p:graphicFrame>
        <p:nvGraphicFramePr>
          <p:cNvPr id="14338" name="Grafik 6"/>
          <p:cNvGraphicFramePr>
            <a:graphicFrameLocks/>
          </p:cNvGraphicFramePr>
          <p:nvPr/>
        </p:nvGraphicFramePr>
        <p:xfrm>
          <a:off x="304800" y="1181100"/>
          <a:ext cx="8553450" cy="500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39" name="Çizelge" r:id="rId3" imgW="8553321" imgH="5000625" progId="Excel.Sheet.8">
                  <p:embed/>
                </p:oleObj>
              </mc:Choice>
              <mc:Fallback>
                <p:oleObj name="Çizelge" r:id="rId3" imgW="8553321" imgH="5000625" progId="Excel.Sheet.8">
                  <p:embed/>
                  <p:pic>
                    <p:nvPicPr>
                      <p:cNvPr id="0" name="Grafik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181100"/>
                        <a:ext cx="8553450" cy="5000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Metin kutusu 22"/>
          <p:cNvSpPr txBox="1">
            <a:spLocks noChangeArrowheads="1"/>
          </p:cNvSpPr>
          <p:nvPr/>
        </p:nvSpPr>
        <p:spPr bwMode="auto">
          <a:xfrm>
            <a:off x="8496300" y="6019800"/>
            <a:ext cx="6477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/>
              <a:t>YAŞ</a:t>
            </a:r>
          </a:p>
        </p:txBody>
      </p:sp>
      <p:sp>
        <p:nvSpPr>
          <p:cNvPr id="14342" name="Metin kutusu 24"/>
          <p:cNvSpPr txBox="1">
            <a:spLocks noChangeArrowheads="1"/>
          </p:cNvSpPr>
          <p:nvPr/>
        </p:nvSpPr>
        <p:spPr bwMode="auto">
          <a:xfrm>
            <a:off x="3135313" y="622300"/>
            <a:ext cx="4257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>
                <a:latin typeface="Times New Roman" pitchFamily="18" charset="0"/>
                <a:cs typeface="Times New Roman" pitchFamily="18" charset="0"/>
              </a:rPr>
              <a:t>YAŞA GÖRE ÖĞRENCİ SAYISI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" name="Grafik 5"/>
          <p:cNvGraphicFramePr>
            <a:graphicFrameLocks/>
          </p:cNvGraphicFramePr>
          <p:nvPr/>
        </p:nvGraphicFramePr>
        <p:xfrm>
          <a:off x="57150" y="1074738"/>
          <a:ext cx="8958263" cy="571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3" name="Çizelge" r:id="rId3" imgW="8963047" imgH="5410315" progId="Excel.Sheet.8">
                  <p:embed/>
                </p:oleObj>
              </mc:Choice>
              <mc:Fallback>
                <p:oleObj name="Çizelge" r:id="rId3" imgW="8963047" imgH="5410315" progId="Excel.Sheet.8">
                  <p:embed/>
                  <p:pic>
                    <p:nvPicPr>
                      <p:cNvPr id="0" name="Grafik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" y="1074738"/>
                        <a:ext cx="8958263" cy="5718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Metin kutusu 24"/>
          <p:cNvSpPr txBox="1">
            <a:spLocks noChangeArrowheads="1"/>
          </p:cNvSpPr>
          <p:nvPr/>
        </p:nvSpPr>
        <p:spPr bwMode="auto">
          <a:xfrm>
            <a:off x="1785938" y="692150"/>
            <a:ext cx="5257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>
                <a:latin typeface="Times New Roman" pitchFamily="18" charset="0"/>
                <a:cs typeface="Times New Roman" pitchFamily="18" charset="0"/>
              </a:rPr>
              <a:t>YAŞA GÖRE ERKEK KIZ ÖĞRENCİ SAYISI</a:t>
            </a:r>
          </a:p>
        </p:txBody>
      </p:sp>
      <p:sp>
        <p:nvSpPr>
          <p:cNvPr id="15364" name="Metin kutusu 17415"/>
          <p:cNvSpPr txBox="1">
            <a:spLocks noChangeArrowheads="1"/>
          </p:cNvSpPr>
          <p:nvPr/>
        </p:nvSpPr>
        <p:spPr bwMode="auto">
          <a:xfrm>
            <a:off x="7478713" y="5618163"/>
            <a:ext cx="16176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1200">
                <a:latin typeface="Times New Roman" pitchFamily="18" charset="0"/>
                <a:cs typeface="Times New Roman" pitchFamily="18" charset="0"/>
              </a:rPr>
              <a:t>34</a:t>
            </a:r>
          </a:p>
        </p:txBody>
      </p:sp>
      <p:sp>
        <p:nvSpPr>
          <p:cNvPr id="37" name="2 Altbilgi Yer Tutucusu"/>
          <p:cNvSpPr>
            <a:spLocks noGrp="1"/>
          </p:cNvSpPr>
          <p:nvPr>
            <p:ph type="ftr" sz="quarter" idx="11"/>
          </p:nvPr>
        </p:nvSpPr>
        <p:spPr>
          <a:xfrm>
            <a:off x="2641600" y="6477000"/>
            <a:ext cx="3352800" cy="365125"/>
          </a:xfrm>
        </p:spPr>
        <p:txBody>
          <a:bodyPr/>
          <a:lstStyle/>
          <a:p>
            <a:pPr algn="ctr">
              <a:defRPr/>
            </a:pPr>
            <a:r>
              <a:rPr lang="tr-TR" dirty="0" smtClean="0"/>
              <a:t>Öğrenci İşleri Daire Başkanlığı</a:t>
            </a:r>
            <a:endParaRPr lang="tr-T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tr-TR" smtClean="0"/>
              <a:t>İdari ve Mali İşler Daire Başkanlığı</a:t>
            </a:r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68FC8F-F1BE-47FC-A692-5FB9B4D843BF}" type="slidenum">
              <a:rPr lang="tr-TR" smtClean="0"/>
              <a:pPr>
                <a:defRPr/>
              </a:pPr>
              <a:t>23</a:t>
            </a:fld>
            <a:endParaRPr lang="tr-TR"/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1928813"/>
            <a:ext cx="7888287" cy="401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7 Metin kutusu"/>
          <p:cNvSpPr txBox="1">
            <a:spLocks noChangeArrowheads="1"/>
          </p:cNvSpPr>
          <p:nvPr/>
        </p:nvSpPr>
        <p:spPr bwMode="auto">
          <a:xfrm>
            <a:off x="1071563" y="2286000"/>
            <a:ext cx="12858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900" b="1"/>
              <a:t>Marmara Bölgesi Kız: 12 Erkek: 18</a:t>
            </a:r>
          </a:p>
          <a:p>
            <a:r>
              <a:rPr lang="tr-TR" sz="900" b="1"/>
              <a:t>Toplam: 30</a:t>
            </a:r>
            <a:endParaRPr lang="tr-TR" sz="900"/>
          </a:p>
        </p:txBody>
      </p:sp>
      <p:sp>
        <p:nvSpPr>
          <p:cNvPr id="26630" name="8 Metin kutusu"/>
          <p:cNvSpPr txBox="1">
            <a:spLocks noChangeArrowheads="1"/>
          </p:cNvSpPr>
          <p:nvPr/>
        </p:nvSpPr>
        <p:spPr bwMode="auto">
          <a:xfrm>
            <a:off x="1214438" y="3429000"/>
            <a:ext cx="1428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1000" b="1"/>
              <a:t>Ege Bölgesi</a:t>
            </a:r>
          </a:p>
          <a:p>
            <a:r>
              <a:rPr lang="tr-TR" sz="1000"/>
              <a:t> </a:t>
            </a:r>
            <a:r>
              <a:rPr lang="tr-TR" sz="1000" b="1"/>
              <a:t>Kız: 26 Erkek: 35</a:t>
            </a:r>
          </a:p>
          <a:p>
            <a:r>
              <a:rPr lang="tr-TR" sz="1000" b="1"/>
              <a:t>Toplam: 61</a:t>
            </a:r>
            <a:endParaRPr lang="tr-TR" sz="1000"/>
          </a:p>
        </p:txBody>
      </p:sp>
      <p:sp>
        <p:nvSpPr>
          <p:cNvPr id="26631" name="9 Metin kutusu"/>
          <p:cNvSpPr txBox="1">
            <a:spLocks noChangeArrowheads="1"/>
          </p:cNvSpPr>
          <p:nvPr/>
        </p:nvSpPr>
        <p:spPr bwMode="auto">
          <a:xfrm>
            <a:off x="2286000" y="3857625"/>
            <a:ext cx="1643063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900" b="1"/>
              <a:t>Akdeniz Bölgesi Kız: 181 Erkek: 171</a:t>
            </a:r>
          </a:p>
          <a:p>
            <a:r>
              <a:rPr lang="tr-TR" sz="900" b="1"/>
              <a:t>Toplam: 352</a:t>
            </a:r>
            <a:endParaRPr lang="tr-TR" sz="900"/>
          </a:p>
        </p:txBody>
      </p:sp>
      <p:sp>
        <p:nvSpPr>
          <p:cNvPr id="26632" name="10 Metin kutusu"/>
          <p:cNvSpPr txBox="1">
            <a:spLocks noChangeArrowheads="1"/>
          </p:cNvSpPr>
          <p:nvPr/>
        </p:nvSpPr>
        <p:spPr bwMode="auto">
          <a:xfrm>
            <a:off x="3357563" y="2214563"/>
            <a:ext cx="150018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900" b="1"/>
              <a:t>Karadeniz Bölgesi Kız: 29 Erkek: 42</a:t>
            </a:r>
          </a:p>
          <a:p>
            <a:r>
              <a:rPr lang="tr-TR" sz="900" b="1"/>
              <a:t>Toplam: 71</a:t>
            </a:r>
            <a:endParaRPr lang="tr-TR" sz="900"/>
          </a:p>
        </p:txBody>
      </p:sp>
      <p:sp>
        <p:nvSpPr>
          <p:cNvPr id="26633" name="11 Metin kutusu"/>
          <p:cNvSpPr txBox="1">
            <a:spLocks noChangeArrowheads="1"/>
          </p:cNvSpPr>
          <p:nvPr/>
        </p:nvSpPr>
        <p:spPr bwMode="auto">
          <a:xfrm>
            <a:off x="3357563" y="3143250"/>
            <a:ext cx="1857375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900" b="1"/>
              <a:t>İç Anadolu Bölgesi</a:t>
            </a:r>
          </a:p>
          <a:p>
            <a:r>
              <a:rPr lang="tr-TR" sz="900" b="1"/>
              <a:t>Kız: 55 Erkek: 66</a:t>
            </a:r>
          </a:p>
          <a:p>
            <a:r>
              <a:rPr lang="tr-TR" sz="900" b="1"/>
              <a:t>Toplam: 121</a:t>
            </a:r>
            <a:endParaRPr lang="tr-TR" sz="900"/>
          </a:p>
        </p:txBody>
      </p:sp>
      <p:sp>
        <p:nvSpPr>
          <p:cNvPr id="26634" name="12 Metin kutusu"/>
          <p:cNvSpPr txBox="1">
            <a:spLocks noChangeArrowheads="1"/>
          </p:cNvSpPr>
          <p:nvPr/>
        </p:nvSpPr>
        <p:spPr bwMode="auto">
          <a:xfrm>
            <a:off x="6429375" y="3071813"/>
            <a:ext cx="1500188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900" b="1"/>
              <a:t>Doğu Anadolu Bölgesi </a:t>
            </a:r>
          </a:p>
          <a:p>
            <a:r>
              <a:rPr lang="tr-TR" sz="900" b="1"/>
              <a:t>Kız: 563 Erkek: 721</a:t>
            </a:r>
          </a:p>
          <a:p>
            <a:r>
              <a:rPr lang="tr-TR" sz="900" b="1"/>
              <a:t>Toplam: 1284</a:t>
            </a:r>
            <a:endParaRPr lang="tr-TR" sz="900"/>
          </a:p>
        </p:txBody>
      </p:sp>
      <p:sp>
        <p:nvSpPr>
          <p:cNvPr id="26635" name="13 Metin kutusu"/>
          <p:cNvSpPr txBox="1">
            <a:spLocks noChangeArrowheads="1"/>
          </p:cNvSpPr>
          <p:nvPr/>
        </p:nvSpPr>
        <p:spPr bwMode="auto">
          <a:xfrm>
            <a:off x="5786438" y="3857625"/>
            <a:ext cx="17145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900" b="1"/>
              <a:t>Güney Doğu Anadolu Bölgesi </a:t>
            </a:r>
          </a:p>
          <a:p>
            <a:r>
              <a:rPr lang="tr-TR" sz="900" b="1"/>
              <a:t>Kız: 3224 Erkek: 4206</a:t>
            </a:r>
          </a:p>
          <a:p>
            <a:r>
              <a:rPr lang="tr-TR" sz="900" b="1"/>
              <a:t>Toplam: 7430</a:t>
            </a:r>
            <a:endParaRPr lang="tr-TR" sz="900"/>
          </a:p>
        </p:txBody>
      </p:sp>
      <p:sp>
        <p:nvSpPr>
          <p:cNvPr id="26636" name="14 Metin kutusu"/>
          <p:cNvSpPr txBox="1">
            <a:spLocks noChangeArrowheads="1"/>
          </p:cNvSpPr>
          <p:nvPr/>
        </p:nvSpPr>
        <p:spPr bwMode="auto">
          <a:xfrm>
            <a:off x="1500188" y="1285875"/>
            <a:ext cx="6215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sz="2800" b="1">
                <a:latin typeface="Times New Roman" pitchFamily="18" charset="0"/>
                <a:cs typeface="Times New Roman" pitchFamily="18" charset="0"/>
              </a:rPr>
              <a:t>Öğrencilerin Bölgelere Göre Dağılımı 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998990"/>
              </p:ext>
            </p:extLst>
          </p:nvPr>
        </p:nvGraphicFramePr>
        <p:xfrm>
          <a:off x="467544" y="1556792"/>
          <a:ext cx="8183562" cy="45364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3910">
                  <a:extLst>
                    <a:ext uri="{9D8B030D-6E8A-4147-A177-3AD203B41FA5}">
                      <a16:colId xmlns:a16="http://schemas.microsoft.com/office/drawing/2014/main" val="2846474035"/>
                    </a:ext>
                  </a:extLst>
                </a:gridCol>
                <a:gridCol w="622608">
                  <a:extLst>
                    <a:ext uri="{9D8B030D-6E8A-4147-A177-3AD203B41FA5}">
                      <a16:colId xmlns:a16="http://schemas.microsoft.com/office/drawing/2014/main" val="2619573458"/>
                    </a:ext>
                  </a:extLst>
                </a:gridCol>
                <a:gridCol w="1160542">
                  <a:extLst>
                    <a:ext uri="{9D8B030D-6E8A-4147-A177-3AD203B41FA5}">
                      <a16:colId xmlns:a16="http://schemas.microsoft.com/office/drawing/2014/main" val="1397010757"/>
                    </a:ext>
                  </a:extLst>
                </a:gridCol>
                <a:gridCol w="966288">
                  <a:extLst>
                    <a:ext uri="{9D8B030D-6E8A-4147-A177-3AD203B41FA5}">
                      <a16:colId xmlns:a16="http://schemas.microsoft.com/office/drawing/2014/main" val="2201519537"/>
                    </a:ext>
                  </a:extLst>
                </a:gridCol>
                <a:gridCol w="926441">
                  <a:extLst>
                    <a:ext uri="{9D8B030D-6E8A-4147-A177-3AD203B41FA5}">
                      <a16:colId xmlns:a16="http://schemas.microsoft.com/office/drawing/2014/main" val="2346536648"/>
                    </a:ext>
                  </a:extLst>
                </a:gridCol>
                <a:gridCol w="881613">
                  <a:extLst>
                    <a:ext uri="{9D8B030D-6E8A-4147-A177-3AD203B41FA5}">
                      <a16:colId xmlns:a16="http://schemas.microsoft.com/office/drawing/2014/main" val="2797503086"/>
                    </a:ext>
                  </a:extLst>
                </a:gridCol>
                <a:gridCol w="881613">
                  <a:extLst>
                    <a:ext uri="{9D8B030D-6E8A-4147-A177-3AD203B41FA5}">
                      <a16:colId xmlns:a16="http://schemas.microsoft.com/office/drawing/2014/main" val="2130569355"/>
                    </a:ext>
                  </a:extLst>
                </a:gridCol>
                <a:gridCol w="916479">
                  <a:extLst>
                    <a:ext uri="{9D8B030D-6E8A-4147-A177-3AD203B41FA5}">
                      <a16:colId xmlns:a16="http://schemas.microsoft.com/office/drawing/2014/main" val="2990365968"/>
                    </a:ext>
                  </a:extLst>
                </a:gridCol>
                <a:gridCol w="1544068">
                  <a:extLst>
                    <a:ext uri="{9D8B030D-6E8A-4147-A177-3AD203B41FA5}">
                      <a16:colId xmlns:a16="http://schemas.microsoft.com/office/drawing/2014/main" val="1904760230"/>
                    </a:ext>
                  </a:extLst>
                </a:gridCol>
              </a:tblGrid>
              <a:tr h="184168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tr-TR" sz="900" u="none" strike="noStrike">
                          <a:effectLst/>
                        </a:rPr>
                        <a:t>BATMAN İLİ PEDAGOJİK FORMASYON EĞİTİMİ STAJ OKULLARI ÖĞRENCİ GRUPLARI</a:t>
                      </a:r>
                      <a:endParaRPr lang="tr-TR" sz="9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4728849"/>
                  </a:ext>
                </a:extLst>
              </a:tr>
              <a:tr h="153473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ÖĞRENCİNİN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4100534"/>
                  </a:ext>
                </a:extLst>
              </a:tr>
              <a:tr h="153473"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S.NO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T.C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ADISOYADI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BÖLÜMÜ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ANABİLİM DALI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BRANŞI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FAKÜLTE STAJ SORUMLUSU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extLst>
                  <a:ext uri="{0D108BD9-81ED-4DB2-BD59-A6C34878D82A}">
                    <a16:rowId xmlns:a16="http://schemas.microsoft.com/office/drawing/2014/main" val="423930216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1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22915827084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 dirty="0">
                          <a:effectLst/>
                        </a:rPr>
                        <a:t>MUSTAFA ÖZTÜRK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rowSpan="15">
                  <a:txBody>
                    <a:bodyPr/>
                    <a:lstStyle/>
                    <a:p>
                      <a:pPr algn="ctr" fontAlgn="ctr"/>
                      <a:r>
                        <a:rPr lang="pt-BR" sz="700" u="none" strike="noStrike">
                          <a:effectLst/>
                        </a:rPr>
                        <a:t>Yrd. Doç. Dr. Ata PESEN</a:t>
                      </a:r>
                      <a:endParaRPr lang="pt-B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extLst>
                  <a:ext uri="{0D108BD9-81ED-4DB2-BD59-A6C34878D82A}">
                    <a16:rowId xmlns:a16="http://schemas.microsoft.com/office/drawing/2014/main" val="2471992317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2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28295547642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TALİP GÜLTEKİN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0475618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3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42277053426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MEHMET AYDIN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1587928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4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39458178870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GÜLŞAH BARLAK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4108303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5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31576637154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ADİLŞAH AKDAĞ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08975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6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32501410590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EBRU GÜLDEM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1189155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7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69547171628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FAHRETTİN ESMER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0275023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8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11446842246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ERDAL ÇELİK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7462920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9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25817634972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MELEK ARSLAN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8575624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10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26638591932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EMRAH ÇELEBİ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205186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11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41140099660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CÜNEYT AYTEKİN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0885033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12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23987700084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EBUBEKİR SEYREK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3107252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13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44266010946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SEVDA CENGİZ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5936974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14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26210556748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İBRAHİM HALİL ÇİÇEK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TARİH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0058460"/>
                  </a:ext>
                </a:extLst>
              </a:tr>
              <a:tr h="269692">
                <a:tc>
                  <a:txBody>
                    <a:bodyPr/>
                    <a:lstStyle/>
                    <a:p>
                      <a:pPr algn="ctr" fontAlgn="b"/>
                      <a:r>
                        <a:rPr lang="tr-TR" sz="700" u="none" strike="noStrike">
                          <a:effectLst/>
                        </a:rPr>
                        <a:t>15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41066124880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tr-TR" sz="700" u="none" strike="noStrike">
                          <a:effectLst/>
                        </a:rPr>
                        <a:t>MUHAMMED DEMİR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SİİRT ÜNİVERSİTESİ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FAKÜLTESİ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>
                          <a:effectLst/>
                        </a:rPr>
                        <a:t>EĞİTİM BİLİMLERİ</a:t>
                      </a: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r-TR" sz="700" u="none" strike="noStrike" dirty="0">
                          <a:effectLst/>
                        </a:rPr>
                        <a:t>TARİH</a:t>
                      </a:r>
                      <a:endParaRPr lang="tr-TR" sz="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970" marR="4970" marT="4970" marB="0" anchor="b"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1007346"/>
                  </a:ext>
                </a:extLst>
              </a:tr>
            </a:tbl>
          </a:graphicData>
        </a:graphic>
      </p:graphicFrame>
      <p:sp>
        <p:nvSpPr>
          <p:cNvPr id="3" name="Metin kutusu 2"/>
          <p:cNvSpPr txBox="1"/>
          <p:nvPr/>
        </p:nvSpPr>
        <p:spPr>
          <a:xfrm>
            <a:off x="899592" y="476672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Öğrenci Sayıları</a:t>
            </a:r>
            <a:endParaRPr lang="tr-TR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9677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/>
              <a:t>Öğrenci İşleri Daire Başkanlığı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E2D86B-3EDE-49A6-A800-B3BBC78CE210}" type="slidenum">
              <a:rPr lang="tr-TR" smtClean="0"/>
              <a:pPr>
                <a:defRPr/>
              </a:pPr>
              <a:t>25</a:t>
            </a:fld>
            <a:endParaRPr lang="tr-TR"/>
          </a:p>
        </p:txBody>
      </p:sp>
      <p:graphicFrame>
        <p:nvGraphicFramePr>
          <p:cNvPr id="16386" name="Grafik 6"/>
          <p:cNvGraphicFramePr>
            <a:graphicFrameLocks/>
          </p:cNvGraphicFramePr>
          <p:nvPr/>
        </p:nvGraphicFramePr>
        <p:xfrm>
          <a:off x="285750" y="1219200"/>
          <a:ext cx="8643938" cy="521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7" name="Çizelge" r:id="rId3" imgW="9363140" imgH="4810240" progId="Excel.Sheet.8">
                  <p:embed/>
                </p:oleObj>
              </mc:Choice>
              <mc:Fallback>
                <p:oleObj name="Çizelge" r:id="rId3" imgW="9363140" imgH="4810240" progId="Excel.Sheet.8">
                  <p:embed/>
                  <p:pic>
                    <p:nvPicPr>
                      <p:cNvPr id="0" name="Grafik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1219200"/>
                        <a:ext cx="8643938" cy="5210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Metin kutusu 1"/>
          <p:cNvSpPr txBox="1">
            <a:spLocks noChangeArrowheads="1"/>
          </p:cNvSpPr>
          <p:nvPr/>
        </p:nvSpPr>
        <p:spPr bwMode="auto">
          <a:xfrm>
            <a:off x="1835150" y="765175"/>
            <a:ext cx="48244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r-TR" b="1">
                <a:latin typeface="Arial" charset="0"/>
                <a:cs typeface="Arial" charset="0"/>
              </a:rPr>
              <a:t>İLLERE GÖRE ÖĞRENCİ DAĞILIMI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/>
              <a:t>Öğrenci İşleri Daire Başkanlığı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A5AFDB-9B37-4BD4-886E-634A74B4E3D9}" type="slidenum">
              <a:rPr lang="tr-TR" smtClean="0"/>
              <a:pPr>
                <a:defRPr/>
              </a:pPr>
              <a:t>26</a:t>
            </a:fld>
            <a:endParaRPr lang="tr-TR"/>
          </a:p>
        </p:txBody>
      </p:sp>
      <p:graphicFrame>
        <p:nvGraphicFramePr>
          <p:cNvPr id="8" name="7 Tablo"/>
          <p:cNvGraphicFramePr>
            <a:graphicFrameLocks noGrp="1"/>
          </p:cNvGraphicFramePr>
          <p:nvPr/>
        </p:nvGraphicFramePr>
        <p:xfrm>
          <a:off x="571500" y="1571625"/>
          <a:ext cx="7960941" cy="4521678"/>
        </p:xfrm>
        <a:graphic>
          <a:graphicData uri="http://schemas.openxmlformats.org/drawingml/2006/table">
            <a:tbl>
              <a:tblPr/>
              <a:tblGrid>
                <a:gridCol w="23315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4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46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2977">
                <a:tc>
                  <a:txBody>
                    <a:bodyPr/>
                    <a:lstStyle/>
                    <a:p>
                      <a:pPr algn="ctr" fontAlgn="ctr"/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KONTENJAN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KAYIT YAPAN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Eğitim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470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463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Fen-Edebiyat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220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İ.İ.B.F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İlahiyat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236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S.H.MYO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Mühendislik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Veteriner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Ziraat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Sağlık Yüksekokulu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124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Eruh MYO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Kurtalan MYO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258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MYO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605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492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2977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Teknik Bilimler MYO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304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7714" name="8 Metin kutusu"/>
          <p:cNvSpPr txBox="1">
            <a:spLocks noChangeArrowheads="1"/>
          </p:cNvSpPr>
          <p:nvPr/>
        </p:nvSpPr>
        <p:spPr bwMode="auto">
          <a:xfrm>
            <a:off x="857250" y="785813"/>
            <a:ext cx="7500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>
                <a:latin typeface="Times New Roman" pitchFamily="18" charset="0"/>
                <a:cs typeface="Times New Roman" pitchFamily="18" charset="0"/>
              </a:rPr>
              <a:t>2015-2016 Eğitim-Öğretim Yılı ÖSS 1. Yerleştirme Fakülte Bazında Öğrenci Dağılımı</a:t>
            </a:r>
          </a:p>
        </p:txBody>
      </p:sp>
      <p:sp>
        <p:nvSpPr>
          <p:cNvPr id="27715" name="5 Metin kutusu"/>
          <p:cNvSpPr txBox="1">
            <a:spLocks noChangeArrowheads="1"/>
          </p:cNvSpPr>
          <p:nvPr/>
        </p:nvSpPr>
        <p:spPr bwMode="auto">
          <a:xfrm>
            <a:off x="5219700" y="6211888"/>
            <a:ext cx="3600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>
                <a:latin typeface="Times New Roman" pitchFamily="18" charset="0"/>
                <a:cs typeface="Times New Roman" pitchFamily="18" charset="0"/>
              </a:rPr>
              <a:t>GENEL TOPLAM = 2725</a:t>
            </a:r>
          </a:p>
          <a:p>
            <a:endParaRPr lang="tr-TR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/>
              <a:t>Öğrenci İşleri Daire Başkanlığı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454703-D221-4B4B-BB71-ED1BAAA845B2}" type="slidenum">
              <a:rPr lang="tr-TR" smtClean="0"/>
              <a:pPr>
                <a:defRPr/>
              </a:pPr>
              <a:t>27</a:t>
            </a:fld>
            <a:endParaRPr lang="tr-TR"/>
          </a:p>
        </p:txBody>
      </p:sp>
      <p:sp>
        <p:nvSpPr>
          <p:cNvPr id="28676" name="5 Metin kutusu"/>
          <p:cNvSpPr txBox="1">
            <a:spLocks noChangeArrowheads="1"/>
          </p:cNvSpPr>
          <p:nvPr/>
        </p:nvSpPr>
        <p:spPr bwMode="auto">
          <a:xfrm>
            <a:off x="857250" y="785813"/>
            <a:ext cx="75009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>
                <a:latin typeface="Times New Roman" pitchFamily="18" charset="0"/>
                <a:cs typeface="Times New Roman" pitchFamily="18" charset="0"/>
              </a:rPr>
              <a:t>2015-2016 Eğitim-Öğretim Yılı ÖSS Ek Yerleştirme Fakülte Bazında Öğrenci Dağılımı</a:t>
            </a:r>
          </a:p>
        </p:txBody>
      </p:sp>
      <p:graphicFrame>
        <p:nvGraphicFramePr>
          <p:cNvPr id="8" name="7 Tablo"/>
          <p:cNvGraphicFramePr>
            <a:graphicFrameLocks noGrp="1"/>
          </p:cNvGraphicFramePr>
          <p:nvPr/>
        </p:nvGraphicFramePr>
        <p:xfrm>
          <a:off x="571500" y="1571625"/>
          <a:ext cx="7816924" cy="4449662"/>
        </p:xfrm>
        <a:graphic>
          <a:graphicData uri="http://schemas.openxmlformats.org/drawingml/2006/table">
            <a:tbl>
              <a:tblPr/>
              <a:tblGrid>
                <a:gridCol w="22893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37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63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7833">
                <a:tc>
                  <a:txBody>
                    <a:bodyPr/>
                    <a:lstStyle/>
                    <a:p>
                      <a:pPr algn="ctr" fontAlgn="ctr"/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KONTENJAN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KAYIT YAPAN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Eğitim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Fen-Edebiyat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İ.İ.B.F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İlahiyat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S.H.MYO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40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Mühendislik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Veteriner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Ziraat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Sağlık Yüksekokulu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Eruh MYO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Kurtalan MYO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Sosyal Bilimler MYO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120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93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7833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Teknik Bilimler MYO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8739" name="5 Metin kutusu"/>
          <p:cNvSpPr txBox="1">
            <a:spLocks noChangeArrowheads="1"/>
          </p:cNvSpPr>
          <p:nvPr/>
        </p:nvSpPr>
        <p:spPr bwMode="auto">
          <a:xfrm>
            <a:off x="5148263" y="6092825"/>
            <a:ext cx="36004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>
                <a:latin typeface="Times New Roman" pitchFamily="18" charset="0"/>
                <a:cs typeface="Times New Roman" pitchFamily="18" charset="0"/>
              </a:rPr>
              <a:t>GENEL TOPLAM = 251</a:t>
            </a:r>
          </a:p>
          <a:p>
            <a:endParaRPr lang="tr-TR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>
              <a:defRPr/>
            </a:pPr>
            <a:r>
              <a:rPr lang="tr-TR" dirty="0"/>
              <a:t>Öğrenci İşleri Daire Başkanlığı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0801A3-B5E8-4BE9-AD69-0525014D6C9A}" type="slidenum">
              <a:rPr lang="tr-TR" smtClean="0"/>
              <a:pPr>
                <a:defRPr/>
              </a:pPr>
              <a:t>28</a:t>
            </a:fld>
            <a:endParaRPr lang="tr-TR"/>
          </a:p>
        </p:txBody>
      </p:sp>
      <p:sp>
        <p:nvSpPr>
          <p:cNvPr id="29700" name="5 Metin kutusu"/>
          <p:cNvSpPr txBox="1">
            <a:spLocks noChangeArrowheads="1"/>
          </p:cNvSpPr>
          <p:nvPr/>
        </p:nvSpPr>
        <p:spPr bwMode="auto">
          <a:xfrm>
            <a:off x="857250" y="1285875"/>
            <a:ext cx="7500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>
                <a:latin typeface="Times New Roman" pitchFamily="18" charset="0"/>
                <a:cs typeface="Times New Roman" pitchFamily="18" charset="0"/>
              </a:rPr>
              <a:t>2015-2016 Eğitim-Öğretim Yılı DGS Fakülte Bazında Öğrenci Dağılımı</a:t>
            </a:r>
          </a:p>
        </p:txBody>
      </p:sp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428625" y="2000250"/>
          <a:ext cx="8072438" cy="3167066"/>
        </p:xfrm>
        <a:graphic>
          <a:graphicData uri="http://schemas.openxmlformats.org/drawingml/2006/table">
            <a:tbl>
              <a:tblPr/>
              <a:tblGrid>
                <a:gridCol w="23642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41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541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2438">
                <a:tc>
                  <a:txBody>
                    <a:bodyPr/>
                    <a:lstStyle/>
                    <a:p>
                      <a:pPr algn="ctr" fontAlgn="ctr"/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KONTENJAN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KAYIT YAPAN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243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Eğitim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243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Fen-Edebiyat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243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İ.İ.B.F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243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İlahiyat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43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Mühendislik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0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2438"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Ziraat Fakültesi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r-TR" sz="16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endParaRPr lang="tr-TR" sz="16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9735" name="5 Metin kutusu"/>
          <p:cNvSpPr txBox="1">
            <a:spLocks noChangeArrowheads="1"/>
          </p:cNvSpPr>
          <p:nvPr/>
        </p:nvSpPr>
        <p:spPr bwMode="auto">
          <a:xfrm>
            <a:off x="5292725" y="5373688"/>
            <a:ext cx="3600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tr-TR" b="1">
                <a:latin typeface="Times New Roman" pitchFamily="18" charset="0"/>
                <a:cs typeface="Times New Roman" pitchFamily="18" charset="0"/>
              </a:rPr>
              <a:t>GENEL TOPLAM = 42</a:t>
            </a:r>
          </a:p>
          <a:p>
            <a:endParaRPr lang="tr-TR" b="1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örünüş">
  <a:themeElements>
    <a:clrScheme name="Görünüş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örünüş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Görünüş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48</TotalTime>
  <Words>1300</Words>
  <Application>Microsoft Office PowerPoint</Application>
  <PresentationFormat>Ekran Gösterisi (4:3)</PresentationFormat>
  <Paragraphs>674</Paragraphs>
  <Slides>28</Slides>
  <Notes>0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3</vt:i4>
      </vt:variant>
      <vt:variant>
        <vt:lpstr>Slayt Başlıkları</vt:lpstr>
      </vt:variant>
      <vt:variant>
        <vt:i4>28</vt:i4>
      </vt:variant>
    </vt:vector>
  </HeadingPairs>
  <TitlesOfParts>
    <vt:vector size="38" baseType="lpstr">
      <vt:lpstr>Arial</vt:lpstr>
      <vt:lpstr>Calibri</vt:lpstr>
      <vt:lpstr>Garamond</vt:lpstr>
      <vt:lpstr>Times New Roman</vt:lpstr>
      <vt:lpstr>Verdana</vt:lpstr>
      <vt:lpstr>Wingdings 2</vt:lpstr>
      <vt:lpstr>Görünüş</vt:lpstr>
      <vt:lpstr>Microsoft Excel 97-2003 Çalışma Sayfası</vt:lpstr>
      <vt:lpstr>Çizelge</vt:lpstr>
      <vt:lpstr>Worksheet</vt:lpstr>
      <vt:lpstr>ÖĞRENCİ İŞLERİ DAİRE BAŞKANLIĞI</vt:lpstr>
      <vt:lpstr>PowerPoint Sunusu</vt:lpstr>
      <vt:lpstr>PowerPoint Sunusu</vt:lpstr>
      <vt:lpstr>PowerPoint Sunusu</vt:lpstr>
      <vt:lpstr>2015-2016 Eğitim-Öğretim Yılı Öğrenci Sayıları</vt:lpstr>
      <vt:lpstr>PowerPoint Sunusu</vt:lpstr>
      <vt:lpstr>2008-2015 ÖĞRENCİ SAYILARI</vt:lpstr>
      <vt:lpstr>PowerPoint Sunusu</vt:lpstr>
      <vt:lpstr>PowerPoint Sunusu</vt:lpstr>
      <vt:lpstr>2008-2015 ARASI ÖĞRENCİ SAYILARI GRAFİĞİ</vt:lpstr>
      <vt:lpstr>2015-2016 ERKEK KIZ  ÖĞRENCİ FAKÜLTE DAĞILIMI</vt:lpstr>
      <vt:lpstr>PowerPoint Sunusu</vt:lpstr>
      <vt:lpstr>PowerPoint Sunusu</vt:lpstr>
      <vt:lpstr>PowerPoint Sunusu</vt:lpstr>
      <vt:lpstr>PowerPoint Sunusu</vt:lpstr>
      <vt:lpstr>PowerPoint Sunusu</vt:lpstr>
      <vt:lpstr>Yerleşen 3272 öğrencinin 3148 tanesi kaydını yapmıştır.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ÖĞRENCİ İŞLERİ DAİRE BAŞKANLIĞI</dc:title>
  <dc:creator>Ö.İ.D.B</dc:creator>
  <cp:lastModifiedBy>SERHAT NAS</cp:lastModifiedBy>
  <cp:revision>11</cp:revision>
  <dcterms:created xsi:type="dcterms:W3CDTF">2015-10-15T08:03:44Z</dcterms:created>
  <dcterms:modified xsi:type="dcterms:W3CDTF">2017-04-11T07:59:50Z</dcterms:modified>
</cp:coreProperties>
</file>