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8" r:id="rId1"/>
  </p:sldMasterIdLst>
  <p:notesMasterIdLst>
    <p:notesMasterId r:id="rId72"/>
  </p:notesMasterIdLst>
  <p:sldIdLst>
    <p:sldId id="256" r:id="rId2"/>
    <p:sldId id="257" r:id="rId3"/>
    <p:sldId id="259" r:id="rId4"/>
    <p:sldId id="273" r:id="rId5"/>
    <p:sldId id="258" r:id="rId6"/>
    <p:sldId id="272" r:id="rId7"/>
    <p:sldId id="274" r:id="rId8"/>
    <p:sldId id="278" r:id="rId9"/>
    <p:sldId id="279" r:id="rId10"/>
    <p:sldId id="280" r:id="rId11"/>
    <p:sldId id="282" r:id="rId12"/>
    <p:sldId id="283" r:id="rId13"/>
    <p:sldId id="284" r:id="rId14"/>
    <p:sldId id="285" r:id="rId15"/>
    <p:sldId id="286" r:id="rId16"/>
    <p:sldId id="287" r:id="rId17"/>
    <p:sldId id="288" r:id="rId18"/>
    <p:sldId id="289" r:id="rId19"/>
    <p:sldId id="290" r:id="rId20"/>
    <p:sldId id="291" r:id="rId21"/>
    <p:sldId id="292" r:id="rId22"/>
    <p:sldId id="293" r:id="rId23"/>
    <p:sldId id="294" r:id="rId24"/>
    <p:sldId id="260" r:id="rId25"/>
    <p:sldId id="263" r:id="rId26"/>
    <p:sldId id="262" r:id="rId27"/>
    <p:sldId id="261" r:id="rId28"/>
    <p:sldId id="265" r:id="rId29"/>
    <p:sldId id="266" r:id="rId30"/>
    <p:sldId id="270" r:id="rId31"/>
    <p:sldId id="329" r:id="rId32"/>
    <p:sldId id="264" r:id="rId33"/>
    <p:sldId id="328" r:id="rId34"/>
    <p:sldId id="331" r:id="rId35"/>
    <p:sldId id="268" r:id="rId36"/>
    <p:sldId id="271"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 id="327" r:id="rId70"/>
    <p:sldId id="275" r:id="rId7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636"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r-TR" dirty="0"/>
              <a:t>Öğrenci</a:t>
            </a:r>
            <a:r>
              <a:rPr lang="tr-TR" baseline="0" dirty="0"/>
              <a:t> Sayı Grafiği </a:t>
            </a:r>
            <a:endParaRPr lang="en-US" dirty="0"/>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Sayfa1!$B$1</c:f>
              <c:strCache>
                <c:ptCount val="1"/>
                <c:pt idx="0">
                  <c:v>Yıllar İtibariyle Öğrenci Sayısı</c:v>
                </c:pt>
              </c:strCache>
            </c:strRef>
          </c:tx>
          <c:spPr>
            <a:solidFill>
              <a:schemeClr val="accent1"/>
            </a:solidFill>
            <a:ln>
              <a:noFill/>
            </a:ln>
            <a:effectLst/>
          </c:spPr>
          <c:invertIfNegative val="0"/>
          <c:dLbls>
            <c:dLbl>
              <c:idx val="9"/>
              <c:layout/>
              <c:tx>
                <c:rich>
                  <a:bodyPr/>
                  <a:lstStyle/>
                  <a:p>
                    <a:r>
                      <a:rPr lang="en-US"/>
                      <a:t>13364</a:t>
                    </a:r>
                    <a:endParaRPr lang="en-US" dirty="0"/>
                  </a:p>
                </c:rich>
              </c:tx>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90D4-41F1-A49B-71ED110468D2}"/>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Sayfa1!$A$2:$A$18</c:f>
              <c:strCache>
                <c:ptCount val="17"/>
                <c:pt idx="0">
                  <c:v>2008-2009</c:v>
                </c:pt>
                <c:pt idx="1">
                  <c:v>2009-2010</c:v>
                </c:pt>
                <c:pt idx="2">
                  <c:v>2010-2011</c:v>
                </c:pt>
                <c:pt idx="3">
                  <c:v>2011-2012</c:v>
                </c:pt>
                <c:pt idx="4">
                  <c:v>2012-2013</c:v>
                </c:pt>
                <c:pt idx="5">
                  <c:v>2013-2014</c:v>
                </c:pt>
                <c:pt idx="6">
                  <c:v>2014-2015</c:v>
                </c:pt>
                <c:pt idx="7">
                  <c:v>2015-2016</c:v>
                </c:pt>
                <c:pt idx="8">
                  <c:v>2016-2017</c:v>
                </c:pt>
                <c:pt idx="9">
                  <c:v>2017-2018</c:v>
                </c:pt>
                <c:pt idx="10">
                  <c:v>2018-2019</c:v>
                </c:pt>
                <c:pt idx="11">
                  <c:v>2019-2020</c:v>
                </c:pt>
                <c:pt idx="12">
                  <c:v>2020-2021</c:v>
                </c:pt>
                <c:pt idx="13">
                  <c:v>2021-2022</c:v>
                </c:pt>
                <c:pt idx="14">
                  <c:v>2022-2023</c:v>
                </c:pt>
                <c:pt idx="15">
                  <c:v>2023-2024</c:v>
                </c:pt>
                <c:pt idx="16">
                  <c:v>2024-2025</c:v>
                </c:pt>
              </c:strCache>
            </c:strRef>
          </c:cat>
          <c:val>
            <c:numRef>
              <c:f>Sayfa1!$B$2:$B$18</c:f>
              <c:numCache>
                <c:formatCode>General</c:formatCode>
                <c:ptCount val="17"/>
                <c:pt idx="0">
                  <c:v>2729</c:v>
                </c:pt>
                <c:pt idx="1">
                  <c:v>3894</c:v>
                </c:pt>
                <c:pt idx="2">
                  <c:v>4517</c:v>
                </c:pt>
                <c:pt idx="3">
                  <c:v>5147</c:v>
                </c:pt>
                <c:pt idx="4">
                  <c:v>5012</c:v>
                </c:pt>
                <c:pt idx="5">
                  <c:v>6023</c:v>
                </c:pt>
                <c:pt idx="6">
                  <c:v>7404</c:v>
                </c:pt>
                <c:pt idx="7">
                  <c:v>10150</c:v>
                </c:pt>
                <c:pt idx="8">
                  <c:v>12233</c:v>
                </c:pt>
                <c:pt idx="9">
                  <c:v>13364</c:v>
                </c:pt>
                <c:pt idx="10">
                  <c:v>15372</c:v>
                </c:pt>
                <c:pt idx="11">
                  <c:v>16679</c:v>
                </c:pt>
                <c:pt idx="12">
                  <c:v>16450</c:v>
                </c:pt>
                <c:pt idx="13">
                  <c:v>16651</c:v>
                </c:pt>
                <c:pt idx="14">
                  <c:v>19270</c:v>
                </c:pt>
                <c:pt idx="15">
                  <c:v>20155</c:v>
                </c:pt>
                <c:pt idx="16">
                  <c:v>18699</c:v>
                </c:pt>
              </c:numCache>
            </c:numRef>
          </c:val>
          <c:extLst>
            <c:ext xmlns:c16="http://schemas.microsoft.com/office/drawing/2014/chart" uri="{C3380CC4-5D6E-409C-BE32-E72D297353CC}">
              <c16:uniqueId val="{00000001-90D4-41F1-A49B-71ED110468D2}"/>
            </c:ext>
          </c:extLst>
        </c:ser>
        <c:dLbls>
          <c:showLegendKey val="0"/>
          <c:showVal val="0"/>
          <c:showCatName val="0"/>
          <c:showSerName val="0"/>
          <c:showPercent val="0"/>
          <c:showBubbleSize val="0"/>
        </c:dLbls>
        <c:gapWidth val="219"/>
        <c:overlap val="-27"/>
        <c:axId val="143366400"/>
        <c:axId val="143368192"/>
      </c:barChart>
      <c:catAx>
        <c:axId val="1433664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3368192"/>
        <c:crosses val="autoZero"/>
        <c:auto val="1"/>
        <c:lblAlgn val="ctr"/>
        <c:lblOffset val="100"/>
        <c:noMultiLvlLbl val="0"/>
      </c:catAx>
      <c:valAx>
        <c:axId val="14336819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336640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7857671338466767E-2"/>
          <c:y val="3.7118323125994016E-2"/>
          <c:w val="0.8919508113246517"/>
          <c:h val="0.78941870886675847"/>
        </c:manualLayout>
      </c:layout>
      <c:barChart>
        <c:barDir val="col"/>
        <c:grouping val="clustered"/>
        <c:varyColors val="0"/>
        <c:ser>
          <c:idx val="0"/>
          <c:order val="0"/>
          <c:tx>
            <c:strRef>
              <c:f>Sayfa1!$B$1</c:f>
              <c:strCache>
                <c:ptCount val="1"/>
                <c:pt idx="0">
                  <c:v>Seri 1</c:v>
                </c:pt>
              </c:strCache>
            </c:strRef>
          </c:tx>
          <c:spPr>
            <a:solidFill>
              <a:schemeClr val="accent1"/>
            </a:solidFill>
            <a:ln>
              <a:noFill/>
            </a:ln>
            <a:effectLst/>
          </c:spPr>
          <c:invertIfNegative val="0"/>
          <c:dPt>
            <c:idx val="0"/>
            <c:invertIfNegative val="0"/>
            <c:bubble3D val="0"/>
            <c:spPr>
              <a:solidFill>
                <a:srgbClr val="0070C0"/>
              </a:solidFill>
              <a:ln>
                <a:noFill/>
              </a:ln>
              <a:effectLst/>
            </c:spPr>
            <c:extLst>
              <c:ext xmlns:c16="http://schemas.microsoft.com/office/drawing/2014/chart" uri="{C3380CC4-5D6E-409C-BE32-E72D297353CC}">
                <c16:uniqueId val="{00000003-3C47-4BEC-A615-D10AF4C0F06D}"/>
              </c:ext>
            </c:extLst>
          </c:dPt>
          <c:dPt>
            <c:idx val="1"/>
            <c:invertIfNegative val="0"/>
            <c:bubble3D val="0"/>
            <c:spPr>
              <a:solidFill>
                <a:schemeClr val="accent1">
                  <a:lumMod val="20000"/>
                  <a:lumOff val="80000"/>
                </a:schemeClr>
              </a:solidFill>
              <a:ln>
                <a:noFill/>
              </a:ln>
              <a:effectLst/>
            </c:spPr>
            <c:extLst>
              <c:ext xmlns:c16="http://schemas.microsoft.com/office/drawing/2014/chart" uri="{C3380CC4-5D6E-409C-BE32-E72D297353CC}">
                <c16:uniqueId val="{00000001-3C47-4BEC-A615-D10AF4C0F06D}"/>
              </c:ext>
            </c:extLst>
          </c:dPt>
          <c:dLbls>
            <c:dLbl>
              <c:idx val="0"/>
              <c:layout>
                <c:manualLayout>
                  <c:x val="-4.2304983415537942E-2"/>
                  <c:y val="-7.6405350343357589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3C47-4BEC-A615-D10AF4C0F06D}"/>
                </c:ext>
              </c:extLst>
            </c:dLbl>
            <c:dLbl>
              <c:idx val="1"/>
              <c:layout>
                <c:manualLayout>
                  <c:x val="0"/>
                  <c:y val="-8.0301373255957972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3C47-4BEC-A615-D10AF4C0F06D}"/>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Sayfa1!$A$2:$A$3</c:f>
              <c:strCache>
                <c:ptCount val="2"/>
                <c:pt idx="0">
                  <c:v>ERKEK</c:v>
                </c:pt>
                <c:pt idx="1">
                  <c:v>KIZ</c:v>
                </c:pt>
              </c:strCache>
            </c:strRef>
          </c:cat>
          <c:val>
            <c:numRef>
              <c:f>Sayfa1!$B$2:$B$3</c:f>
              <c:numCache>
                <c:formatCode>General</c:formatCode>
                <c:ptCount val="2"/>
                <c:pt idx="0">
                  <c:v>9354</c:v>
                </c:pt>
                <c:pt idx="1">
                  <c:v>9345</c:v>
                </c:pt>
              </c:numCache>
            </c:numRef>
          </c:val>
          <c:extLst>
            <c:ext xmlns:c16="http://schemas.microsoft.com/office/drawing/2014/chart" uri="{C3380CC4-5D6E-409C-BE32-E72D297353CC}">
              <c16:uniqueId val="{00000002-3C47-4BEC-A615-D10AF4C0F06D}"/>
            </c:ext>
          </c:extLst>
        </c:ser>
        <c:dLbls>
          <c:showLegendKey val="0"/>
          <c:showVal val="0"/>
          <c:showCatName val="0"/>
          <c:showSerName val="0"/>
          <c:showPercent val="0"/>
          <c:showBubbleSize val="0"/>
        </c:dLbls>
        <c:gapWidth val="219"/>
        <c:axId val="145878016"/>
        <c:axId val="145969920"/>
      </c:barChart>
      <c:valAx>
        <c:axId val="145969920"/>
        <c:scaling>
          <c:orientation val="minMax"/>
          <c:max val="110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tr-TR"/>
          </a:p>
        </c:txPr>
        <c:crossAx val="145878016"/>
        <c:crosses val="autoZero"/>
        <c:crossBetween val="between"/>
      </c:valAx>
      <c:catAx>
        <c:axId val="1458780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Arial Black" pitchFamily="34" charset="0"/>
                <a:ea typeface="+mn-ea"/>
                <a:cs typeface="+mn-cs"/>
              </a:defRPr>
            </a:pPr>
            <a:endParaRPr lang="tr-TR"/>
          </a:p>
        </c:txPr>
        <c:crossAx val="145969920"/>
        <c:crosses val="autoZero"/>
        <c:auto val="1"/>
        <c:lblAlgn val="ctr"/>
        <c:lblOffset val="100"/>
        <c:noMultiLvlLbl val="0"/>
      </c:catAx>
      <c:spPr>
        <a:noFill/>
        <a:ln w="25400">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Arial Black" pitchFamily="34" charset="0"/>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r-TR" dirty="0"/>
              <a:t>Yabancı Uyruklu</a:t>
            </a:r>
            <a:r>
              <a:rPr lang="tr-TR" baseline="0" dirty="0"/>
              <a:t> Öğrenci Grafiği Yıllara Göre</a:t>
            </a:r>
            <a:endParaRPr lang="en-US" dirty="0"/>
          </a:p>
        </c:rich>
      </c:tx>
      <c:layout>
        <c:manualLayout>
          <c:xMode val="edge"/>
          <c:yMode val="edge"/>
          <c:x val="0.19182240511815007"/>
          <c:y val="4.8320354055029014E-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Sayfa1!$B$1</c:f>
              <c:strCache>
                <c:ptCount val="1"/>
                <c:pt idx="0">
                  <c:v>Sütun1</c:v>
                </c:pt>
              </c:strCache>
            </c:strRef>
          </c:tx>
          <c:spPr>
            <a:solidFill>
              <a:schemeClr val="accent1"/>
            </a:solidFill>
            <a:ln>
              <a:noFill/>
            </a:ln>
            <a:effectLst/>
          </c:spPr>
          <c:invertIfNegative val="0"/>
          <c:dLbls>
            <c:dLbl>
              <c:idx val="0"/>
              <c:layout>
                <c:manualLayout>
                  <c:x val="0"/>
                  <c:y val="0"/>
                </c:manualLayout>
              </c:layout>
              <c:tx>
                <c:rich>
                  <a:bodyPr/>
                  <a:lstStyle/>
                  <a:p>
                    <a:r>
                      <a:rPr lang="en-US" baseline="0" dirty="0"/>
                      <a:t> 0</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72BC-4A8B-9C0A-ED1F5102F646}"/>
                </c:ext>
              </c:extLst>
            </c:dLbl>
            <c:dLbl>
              <c:idx val="1"/>
              <c:layout/>
              <c:tx>
                <c:rich>
                  <a:bodyPr/>
                  <a:lstStyle/>
                  <a:p>
                    <a:r>
                      <a:rPr lang="en-US" baseline="0" dirty="0"/>
                      <a:t> 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72BC-4A8B-9C0A-ED1F5102F646}"/>
                </c:ext>
              </c:extLst>
            </c:dLbl>
            <c:dLbl>
              <c:idx val="2"/>
              <c:layout/>
              <c:tx>
                <c:rich>
                  <a:bodyPr/>
                  <a:lstStyle/>
                  <a:p>
                    <a:r>
                      <a:rPr lang="en-US" baseline="0" dirty="0"/>
                      <a:t> 114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72BC-4A8B-9C0A-ED1F5102F646}"/>
                </c:ext>
              </c:extLst>
            </c:dLbl>
            <c:dLbl>
              <c:idx val="3"/>
              <c:layout/>
              <c:tx>
                <c:rich>
                  <a:bodyPr/>
                  <a:lstStyle/>
                  <a:p>
                    <a:r>
                      <a:rPr lang="en-US" baseline="0" dirty="0"/>
                      <a:t>217</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72BC-4A8B-9C0A-ED1F5102F646}"/>
                </c:ext>
              </c:extLst>
            </c:dLbl>
            <c:dLbl>
              <c:idx val="4"/>
              <c:layout/>
              <c:tx>
                <c:rich>
                  <a:bodyPr/>
                  <a:lstStyle/>
                  <a:p>
                    <a:r>
                      <a:rPr lang="en-US" baseline="0" dirty="0"/>
                      <a:t>414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72BC-4A8B-9C0A-ED1F5102F646}"/>
                </c:ext>
              </c:extLst>
            </c:dLbl>
            <c:dLbl>
              <c:idx val="5"/>
              <c:layout>
                <c:manualLayout>
                  <c:x val="-1.5889125432509631E-3"/>
                  <c:y val="-2.214657310278655E-17"/>
                </c:manualLayout>
              </c:layout>
              <c:tx>
                <c:rich>
                  <a:bodyPr/>
                  <a:lstStyle/>
                  <a:p>
                    <a:r>
                      <a:rPr lang="en-US" baseline="0" dirty="0"/>
                      <a:t> 808</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72BC-4A8B-9C0A-ED1F5102F646}"/>
                </c:ext>
              </c:extLst>
            </c:dLbl>
            <c:dLbl>
              <c:idx val="6"/>
              <c:layout/>
              <c:tx>
                <c:rich>
                  <a:bodyPr/>
                  <a:lstStyle/>
                  <a:p>
                    <a:r>
                      <a:rPr lang="en-US"/>
                      <a:t>1644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72BC-4A8B-9C0A-ED1F5102F646}"/>
                </c:ext>
              </c:extLst>
            </c:dLbl>
            <c:dLbl>
              <c:idx val="7"/>
              <c:layout/>
              <c:tx>
                <c:rich>
                  <a:bodyPr/>
                  <a:lstStyle/>
                  <a:p>
                    <a:r>
                      <a:rPr lang="en-US" baseline="0"/>
                      <a:t> </a:t>
                    </a:r>
                    <a:fld id="{D04C637F-E217-4BE4-827E-E9E8D6871AE7}" type="VALUE">
                      <a:rPr lang="en-US" baseline="0"/>
                      <a:pPr/>
                      <a:t>[DEĞER]</a:t>
                    </a:fld>
                    <a:endParaRPr lang="en-US" baseline="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7-72BC-4A8B-9C0A-ED1F5102F646}"/>
                </c:ext>
              </c:extLst>
            </c:dLbl>
            <c:dLbl>
              <c:idx val="8"/>
              <c:layout/>
              <c:tx>
                <c:rich>
                  <a:bodyPr/>
                  <a:lstStyle/>
                  <a:p>
                    <a:r>
                      <a:rPr lang="en-US" baseline="0" smtClean="0"/>
                      <a:t> </a:t>
                    </a:r>
                    <a:fld id="{F3199EC4-BDE2-4FCE-8D40-43A4F8BF11A0}"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8-72BC-4A8B-9C0A-ED1F5102F646}"/>
                </c:ext>
              </c:extLst>
            </c:dLbl>
            <c:dLbl>
              <c:idx val="9"/>
              <c:layout/>
              <c:tx>
                <c:rich>
                  <a:bodyPr/>
                  <a:lstStyle/>
                  <a:p>
                    <a:r>
                      <a:rPr lang="en-US" baseline="0" dirty="0" smtClean="0"/>
                      <a:t> </a:t>
                    </a:r>
                    <a:fld id="{A06EE937-71F4-4545-880B-09B1945AB036}" type="VALUE">
                      <a:rPr lang="en-US" baseline="0"/>
                      <a:pPr/>
                      <a:t>[DEĞER]</a:t>
                    </a:fld>
                    <a:endParaRPr lang="en-US" baseline="0" dirty="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9-72BC-4A8B-9C0A-ED1F5102F646}"/>
                </c:ext>
              </c:extLst>
            </c:dLbl>
            <c:dLbl>
              <c:idx val="10"/>
              <c:layout/>
              <c:tx>
                <c:rich>
                  <a:bodyPr/>
                  <a:lstStyle/>
                  <a:p>
                    <a:r>
                      <a:rPr lang="en-US" baseline="0" smtClean="0"/>
                      <a:t> </a:t>
                    </a:r>
                    <a:fld id="{058212E3-0CDB-468F-98CC-CC08E6F8BC14}"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A-72BC-4A8B-9C0A-ED1F5102F646}"/>
                </c:ext>
              </c:extLst>
            </c:dLbl>
            <c:dLbl>
              <c:idx val="11"/>
              <c:layout/>
              <c:tx>
                <c:rich>
                  <a:bodyPr/>
                  <a:lstStyle/>
                  <a:p>
                    <a:r>
                      <a:rPr lang="en-US" baseline="0" smtClean="0"/>
                      <a:t> </a:t>
                    </a:r>
                    <a:fld id="{D4EEF025-DE56-476F-8DAC-7DB3589F8DA9}"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C-72BC-4A8B-9C0A-ED1F5102F646}"/>
                </c:ext>
              </c:extLst>
            </c:dLbl>
            <c:dLbl>
              <c:idx val="12"/>
              <c:layout/>
              <c:tx>
                <c:rich>
                  <a:bodyPr/>
                  <a:lstStyle/>
                  <a:p>
                    <a:r>
                      <a:rPr lang="en-US" baseline="0" smtClean="0"/>
                      <a:t> </a:t>
                    </a:r>
                    <a:fld id="{E72F22B2-502F-414E-A883-9F9D05394305}"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D-72BC-4A8B-9C0A-ED1F5102F646}"/>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r-TR"/>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LeaderLines val="0"/>
              </c:ext>
            </c:extLst>
          </c:dLbls>
          <c:cat>
            <c:strRef>
              <c:f>Sayfa1!$A$2:$A$14</c:f>
              <c:strCache>
                <c:ptCount val="13"/>
                <c:pt idx="0">
                  <c:v>2012-2013</c:v>
                </c:pt>
                <c:pt idx="1">
                  <c:v>2013-2014</c:v>
                </c:pt>
                <c:pt idx="2">
                  <c:v>2014-2015</c:v>
                </c:pt>
                <c:pt idx="3">
                  <c:v>2015-2016</c:v>
                </c:pt>
                <c:pt idx="4">
                  <c:v>2016-2017</c:v>
                </c:pt>
                <c:pt idx="5">
                  <c:v>2017-2018</c:v>
                </c:pt>
                <c:pt idx="6">
                  <c:v>2018-2019</c:v>
                </c:pt>
                <c:pt idx="7">
                  <c:v>2019-2020</c:v>
                </c:pt>
                <c:pt idx="8">
                  <c:v>2020-2021</c:v>
                </c:pt>
                <c:pt idx="9">
                  <c:v>2021-2022</c:v>
                </c:pt>
                <c:pt idx="10">
                  <c:v>2022-2023</c:v>
                </c:pt>
                <c:pt idx="11">
                  <c:v>2023-2024</c:v>
                </c:pt>
                <c:pt idx="12">
                  <c:v>2024-2025</c:v>
                </c:pt>
              </c:strCache>
            </c:strRef>
          </c:cat>
          <c:val>
            <c:numRef>
              <c:f>Sayfa1!$B$2:$B$14</c:f>
              <c:numCache>
                <c:formatCode>General</c:formatCode>
                <c:ptCount val="13"/>
                <c:pt idx="0">
                  <c:v>0</c:v>
                </c:pt>
                <c:pt idx="1">
                  <c:v>4</c:v>
                </c:pt>
                <c:pt idx="2">
                  <c:v>114</c:v>
                </c:pt>
                <c:pt idx="3">
                  <c:v>217</c:v>
                </c:pt>
                <c:pt idx="4">
                  <c:v>414</c:v>
                </c:pt>
                <c:pt idx="5">
                  <c:v>808</c:v>
                </c:pt>
                <c:pt idx="6">
                  <c:v>1644</c:v>
                </c:pt>
                <c:pt idx="7">
                  <c:v>2205</c:v>
                </c:pt>
                <c:pt idx="8">
                  <c:v>2281</c:v>
                </c:pt>
                <c:pt idx="9">
                  <c:v>2574</c:v>
                </c:pt>
                <c:pt idx="10">
                  <c:v>2640</c:v>
                </c:pt>
                <c:pt idx="11">
                  <c:v>1963</c:v>
                </c:pt>
                <c:pt idx="12">
                  <c:v>1899</c:v>
                </c:pt>
              </c:numCache>
            </c:numRef>
          </c:val>
          <c:extLst>
            <c:ext xmlns:c16="http://schemas.microsoft.com/office/drawing/2014/chart" uri="{C3380CC4-5D6E-409C-BE32-E72D297353CC}">
              <c16:uniqueId val="{0000000B-72BC-4A8B-9C0A-ED1F5102F646}"/>
            </c:ext>
          </c:extLst>
        </c:ser>
        <c:dLbls>
          <c:showLegendKey val="0"/>
          <c:showVal val="0"/>
          <c:showCatName val="0"/>
          <c:showSerName val="0"/>
          <c:showPercent val="0"/>
          <c:showBubbleSize val="0"/>
        </c:dLbls>
        <c:gapWidth val="219"/>
        <c:axId val="149339520"/>
        <c:axId val="151446656"/>
      </c:barChart>
      <c:catAx>
        <c:axId val="149339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51446656"/>
        <c:crosses val="autoZero"/>
        <c:auto val="1"/>
        <c:lblAlgn val="ctr"/>
        <c:lblOffset val="100"/>
        <c:noMultiLvlLbl val="0"/>
      </c:catAx>
      <c:valAx>
        <c:axId val="1514466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93395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tr-TR" dirty="0" smtClean="0"/>
              <a:t>Mezun</a:t>
            </a:r>
            <a:r>
              <a:rPr lang="tr-TR" baseline="0" dirty="0" smtClean="0"/>
              <a:t> </a:t>
            </a:r>
            <a:r>
              <a:rPr lang="tr-TR" baseline="0" dirty="0"/>
              <a:t>Öğrenci Grafiği Yıllara Göre</a:t>
            </a:r>
            <a:endParaRPr lang="en-US" dirty="0"/>
          </a:p>
        </c:rich>
      </c:tx>
      <c:layout>
        <c:manualLayout>
          <c:xMode val="edge"/>
          <c:yMode val="edge"/>
          <c:x val="0.19182240511815007"/>
          <c:y val="4.8320354055029014E-3"/>
        </c:manualLayout>
      </c:layout>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tr-TR"/>
        </a:p>
      </c:txPr>
    </c:title>
    <c:autoTitleDeleted val="0"/>
    <c:plotArea>
      <c:layout/>
      <c:barChart>
        <c:barDir val="col"/>
        <c:grouping val="clustered"/>
        <c:varyColors val="0"/>
        <c:ser>
          <c:idx val="0"/>
          <c:order val="0"/>
          <c:tx>
            <c:strRef>
              <c:f>Sayfa1!$B$1</c:f>
              <c:strCache>
                <c:ptCount val="1"/>
                <c:pt idx="0">
                  <c:v>Sütun1</c:v>
                </c:pt>
              </c:strCache>
            </c:strRef>
          </c:tx>
          <c:spPr>
            <a:solidFill>
              <a:schemeClr val="accent1"/>
            </a:solidFill>
            <a:ln>
              <a:noFill/>
            </a:ln>
            <a:effectLst/>
          </c:spPr>
          <c:invertIfNegative val="0"/>
          <c:dLbls>
            <c:dLbl>
              <c:idx val="0"/>
              <c:layout>
                <c:manualLayout>
                  <c:x val="0"/>
                  <c:y val="0"/>
                </c:manualLayout>
              </c:layout>
              <c:tx>
                <c:rich>
                  <a:bodyPr/>
                  <a:lstStyle/>
                  <a:p>
                    <a:r>
                      <a:rPr lang="en-US" baseline="0" dirty="0"/>
                      <a:t> </a:t>
                    </a:r>
                    <a:r>
                      <a:rPr lang="en-US" baseline="0" dirty="0" smtClean="0"/>
                      <a:t>1419</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72BC-4A8B-9C0A-ED1F5102F646}"/>
                </c:ext>
              </c:extLst>
            </c:dLbl>
            <c:dLbl>
              <c:idx val="1"/>
              <c:layout/>
              <c:tx>
                <c:rich>
                  <a:bodyPr/>
                  <a:lstStyle/>
                  <a:p>
                    <a:r>
                      <a:rPr lang="en-US" baseline="0" dirty="0"/>
                      <a:t> </a:t>
                    </a:r>
                    <a:r>
                      <a:rPr lang="en-US" baseline="0" dirty="0" smtClean="0"/>
                      <a:t>1361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72BC-4A8B-9C0A-ED1F5102F646}"/>
                </c:ext>
              </c:extLst>
            </c:dLbl>
            <c:dLbl>
              <c:idx val="2"/>
              <c:layout/>
              <c:tx>
                <c:rich>
                  <a:bodyPr/>
                  <a:lstStyle/>
                  <a:p>
                    <a:r>
                      <a:rPr lang="en-US" baseline="0" dirty="0"/>
                      <a:t> </a:t>
                    </a:r>
                    <a:r>
                      <a:rPr lang="en-US" baseline="0" dirty="0" smtClean="0"/>
                      <a:t>1421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72BC-4A8B-9C0A-ED1F5102F646}"/>
                </c:ext>
              </c:extLst>
            </c:dLbl>
            <c:dLbl>
              <c:idx val="3"/>
              <c:layout/>
              <c:tx>
                <c:rich>
                  <a:bodyPr/>
                  <a:lstStyle/>
                  <a:p>
                    <a:r>
                      <a:rPr lang="en-US" baseline="0" dirty="0" smtClean="0"/>
                      <a:t>1571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72BC-4A8B-9C0A-ED1F5102F646}"/>
                </c:ext>
              </c:extLst>
            </c:dLbl>
            <c:dLbl>
              <c:idx val="4"/>
              <c:layout/>
              <c:tx>
                <c:rich>
                  <a:bodyPr/>
                  <a:lstStyle/>
                  <a:p>
                    <a:r>
                      <a:rPr lang="en-US" baseline="0" dirty="0" smtClean="0"/>
                      <a:t>2153</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72BC-4A8B-9C0A-ED1F5102F646}"/>
                </c:ext>
              </c:extLst>
            </c:dLbl>
            <c:dLbl>
              <c:idx val="5"/>
              <c:layout>
                <c:manualLayout>
                  <c:x val="-1.5889125432509631E-3"/>
                  <c:y val="-2.214657310278655E-17"/>
                </c:manualLayout>
              </c:layout>
              <c:tx>
                <c:rich>
                  <a:bodyPr/>
                  <a:lstStyle/>
                  <a:p>
                    <a:r>
                      <a:rPr lang="en-US" baseline="0" dirty="0"/>
                      <a:t> </a:t>
                    </a:r>
                    <a:r>
                      <a:rPr lang="en-US" baseline="0" dirty="0" smtClean="0"/>
                      <a:t>2304</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72BC-4A8B-9C0A-ED1F5102F646}"/>
                </c:ext>
              </c:extLst>
            </c:dLbl>
            <c:dLbl>
              <c:idx val="6"/>
              <c:layout/>
              <c:tx>
                <c:rich>
                  <a:bodyPr/>
                  <a:lstStyle/>
                  <a:p>
                    <a:r>
                      <a:rPr lang="en-US" dirty="0" smtClean="0"/>
                      <a:t>2794</a:t>
                    </a:r>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72BC-4A8B-9C0A-ED1F5102F646}"/>
                </c:ext>
              </c:extLst>
            </c:dLbl>
            <c:dLbl>
              <c:idx val="7"/>
              <c:layout/>
              <c:tx>
                <c:rich>
                  <a:bodyPr/>
                  <a:lstStyle/>
                  <a:p>
                    <a:r>
                      <a:rPr lang="en-US" baseline="0" dirty="0"/>
                      <a:t> </a:t>
                    </a:r>
                    <a:r>
                      <a:rPr lang="en-US" baseline="0" dirty="0" smtClean="0"/>
                      <a:t>2721</a:t>
                    </a:r>
                    <a:endParaRPr lang="en-US" baseline="0" dirty="0"/>
                  </a:p>
                </c:rich>
              </c:tx>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72BC-4A8B-9C0A-ED1F5102F646}"/>
                </c:ext>
              </c:extLst>
            </c:dLbl>
            <c:dLbl>
              <c:idx val="8"/>
              <c:layout/>
              <c:tx>
                <c:rich>
                  <a:bodyPr/>
                  <a:lstStyle/>
                  <a:p>
                    <a:r>
                      <a:rPr lang="en-US" baseline="0" smtClean="0"/>
                      <a:t> </a:t>
                    </a:r>
                    <a:fld id="{F3199EC4-BDE2-4FCE-8D40-43A4F8BF11A0}"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8-72BC-4A8B-9C0A-ED1F5102F646}"/>
                </c:ext>
              </c:extLst>
            </c:dLbl>
            <c:dLbl>
              <c:idx val="9"/>
              <c:layout/>
              <c:tx>
                <c:rich>
                  <a:bodyPr/>
                  <a:lstStyle/>
                  <a:p>
                    <a:r>
                      <a:rPr lang="en-US" baseline="0" dirty="0" smtClean="0"/>
                      <a:t> </a:t>
                    </a:r>
                    <a:fld id="{A06EE937-71F4-4545-880B-09B1945AB036}" type="VALUE">
                      <a:rPr lang="en-US" baseline="0"/>
                      <a:pPr/>
                      <a:t>[DEĞER]</a:t>
                    </a:fld>
                    <a:endParaRPr lang="en-US" baseline="0" dirty="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9-72BC-4A8B-9C0A-ED1F5102F646}"/>
                </c:ext>
              </c:extLst>
            </c:dLbl>
            <c:dLbl>
              <c:idx val="10"/>
              <c:layout/>
              <c:tx>
                <c:rich>
                  <a:bodyPr/>
                  <a:lstStyle/>
                  <a:p>
                    <a:r>
                      <a:rPr lang="en-US" baseline="0" smtClean="0"/>
                      <a:t> </a:t>
                    </a:r>
                    <a:fld id="{058212E3-0CDB-468F-98CC-CC08E6F8BC14}"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A-72BC-4A8B-9C0A-ED1F5102F646}"/>
                </c:ext>
              </c:extLst>
            </c:dLbl>
            <c:dLbl>
              <c:idx val="11"/>
              <c:layout/>
              <c:tx>
                <c:rich>
                  <a:bodyPr/>
                  <a:lstStyle/>
                  <a:p>
                    <a:r>
                      <a:rPr lang="en-US" baseline="0" smtClean="0"/>
                      <a:t> </a:t>
                    </a:r>
                    <a:fld id="{D4EEF025-DE56-476F-8DAC-7DB3589F8DA9}" type="VALUE">
                      <a:rPr lang="en-US" baseline="0"/>
                      <a:pPr/>
                      <a:t>[DEĞER]</a:t>
                    </a:fld>
                    <a:endParaRPr lang="en-US" baseline="0" smtClean="0"/>
                  </a:p>
                </c:rich>
              </c:tx>
              <c:showLegendKey val="0"/>
              <c:showVal val="1"/>
              <c:showCatName val="1"/>
              <c:showSerName val="0"/>
              <c:showPercent val="0"/>
              <c:showBubbleSize val="0"/>
              <c:extLst>
                <c:ext xmlns:c15="http://schemas.microsoft.com/office/drawing/2012/chart" uri="{CE6537A1-D6FC-4f65-9D91-7224C49458BB}">
                  <c15:layout/>
                  <c15:dlblFieldTable/>
                  <c15:showDataLabelsRange val="0"/>
                </c:ext>
                <c:ext xmlns:c16="http://schemas.microsoft.com/office/drawing/2014/chart" uri="{C3380CC4-5D6E-409C-BE32-E72D297353CC}">
                  <c16:uniqueId val="{0000000C-72BC-4A8B-9C0A-ED1F5102F646}"/>
                </c:ext>
              </c:extLst>
            </c:dLbl>
            <c:spPr>
              <a:solidFill>
                <a:prstClr val="white"/>
              </a:solidFill>
              <a:ln>
                <a:solidFill>
                  <a:prstClr val="black">
                    <a:lumMod val="25000"/>
                    <a:lumOff val="75000"/>
                  </a:prstClr>
                </a:solidFill>
              </a:ln>
              <a:effectLst/>
            </c:spPr>
            <c:txPr>
              <a:bodyPr rot="0" spcFirstLastPara="1" vertOverflow="clip" horzOverflow="clip" vert="horz" wrap="square" lIns="38100" tIns="19050" rIns="38100" bIns="19050" anchor="ctr" anchorCtr="1">
                <a:spAutoFit/>
              </a:bodyPr>
              <a:lstStyle/>
              <a:p>
                <a:pPr>
                  <a:defRPr sz="1197" b="0" i="0" u="none" strike="noStrike" kern="1200" baseline="0">
                    <a:solidFill>
                      <a:schemeClr val="dk1">
                        <a:lumMod val="65000"/>
                        <a:lumOff val="35000"/>
                      </a:schemeClr>
                    </a:solidFill>
                    <a:latin typeface="+mn-lt"/>
                    <a:ea typeface="+mn-ea"/>
                    <a:cs typeface="+mn-cs"/>
                  </a:defRPr>
                </a:pPr>
                <a:endParaRPr lang="tr-TR"/>
              </a:p>
            </c:txPr>
            <c:showLegendKey val="0"/>
            <c:showVal val="1"/>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LeaderLines val="0"/>
              </c:ext>
            </c:extLst>
          </c:dLbls>
          <c:cat>
            <c:strRef>
              <c:f>Sayfa1!$A$2:$A$13</c:f>
              <c:strCache>
                <c:ptCount val="12"/>
                <c:pt idx="0">
                  <c:v>2012-2013</c:v>
                </c:pt>
                <c:pt idx="1">
                  <c:v>2013-2014</c:v>
                </c:pt>
                <c:pt idx="2">
                  <c:v>2014-2015</c:v>
                </c:pt>
                <c:pt idx="3">
                  <c:v>2015-2016</c:v>
                </c:pt>
                <c:pt idx="4">
                  <c:v>2016-2017</c:v>
                </c:pt>
                <c:pt idx="5">
                  <c:v>2017-2018</c:v>
                </c:pt>
                <c:pt idx="6">
                  <c:v>2018-2019</c:v>
                </c:pt>
                <c:pt idx="7">
                  <c:v>2019-2020</c:v>
                </c:pt>
                <c:pt idx="8">
                  <c:v>2020-2021</c:v>
                </c:pt>
                <c:pt idx="9">
                  <c:v>2021-2022</c:v>
                </c:pt>
                <c:pt idx="10">
                  <c:v>2022-2023</c:v>
                </c:pt>
                <c:pt idx="11">
                  <c:v>2023-2024</c:v>
                </c:pt>
              </c:strCache>
            </c:strRef>
          </c:cat>
          <c:val>
            <c:numRef>
              <c:f>Sayfa1!$B$2:$B$13</c:f>
              <c:numCache>
                <c:formatCode>General</c:formatCode>
                <c:ptCount val="12"/>
                <c:pt idx="0">
                  <c:v>1419</c:v>
                </c:pt>
                <c:pt idx="1">
                  <c:v>1361</c:v>
                </c:pt>
                <c:pt idx="2">
                  <c:v>1421</c:v>
                </c:pt>
                <c:pt idx="3">
                  <c:v>1571</c:v>
                </c:pt>
                <c:pt idx="4">
                  <c:v>2153</c:v>
                </c:pt>
                <c:pt idx="5">
                  <c:v>2304</c:v>
                </c:pt>
                <c:pt idx="6">
                  <c:v>2794</c:v>
                </c:pt>
                <c:pt idx="7">
                  <c:v>2721</c:v>
                </c:pt>
                <c:pt idx="8">
                  <c:v>3469</c:v>
                </c:pt>
                <c:pt idx="9">
                  <c:v>3155</c:v>
                </c:pt>
                <c:pt idx="10">
                  <c:v>3122</c:v>
                </c:pt>
                <c:pt idx="11">
                  <c:v>3677</c:v>
                </c:pt>
              </c:numCache>
            </c:numRef>
          </c:val>
          <c:extLst>
            <c:ext xmlns:c16="http://schemas.microsoft.com/office/drawing/2014/chart" uri="{C3380CC4-5D6E-409C-BE32-E72D297353CC}">
              <c16:uniqueId val="{0000000B-72BC-4A8B-9C0A-ED1F5102F646}"/>
            </c:ext>
          </c:extLst>
        </c:ser>
        <c:dLbls>
          <c:showLegendKey val="0"/>
          <c:showVal val="0"/>
          <c:showCatName val="0"/>
          <c:showSerName val="0"/>
          <c:showPercent val="0"/>
          <c:showBubbleSize val="0"/>
        </c:dLbls>
        <c:gapWidth val="219"/>
        <c:axId val="149339520"/>
        <c:axId val="151446656"/>
      </c:barChart>
      <c:catAx>
        <c:axId val="14933952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51446656"/>
        <c:crosses val="autoZero"/>
        <c:auto val="1"/>
        <c:lblAlgn val="ctr"/>
        <c:lblOffset val="100"/>
        <c:noMultiLvlLbl val="0"/>
      </c:catAx>
      <c:valAx>
        <c:axId val="1514466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tr-TR"/>
          </a:p>
        </c:txPr>
        <c:crossAx val="14933952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E8B70C5-721B-4AB8-A786-306932731B0D}" type="doc">
      <dgm:prSet loTypeId="urn:microsoft.com/office/officeart/2005/8/layout/hierarchy1" loCatId="hierarchy" qsTypeId="urn:microsoft.com/office/officeart/2005/8/quickstyle/simple1" qsCatId="simple" csTypeId="urn:microsoft.com/office/officeart/2005/8/colors/colorful3" csCatId="colorful" phldr="1"/>
      <dgm:spPr/>
      <dgm:t>
        <a:bodyPr/>
        <a:lstStyle/>
        <a:p>
          <a:endParaRPr lang="tr-TR"/>
        </a:p>
      </dgm:t>
    </dgm:pt>
    <dgm:pt modelId="{1908E0E5-BFEF-4F00-BECD-C55CB374874C}">
      <dgm:prSet phldrT="[Metin]" custT="1"/>
      <dgm:spPr/>
      <dgm:t>
        <a:bodyPr/>
        <a:lstStyle/>
        <a:p>
          <a:r>
            <a:rPr lang="tr-TR" sz="800" dirty="0" err="1" smtClean="0"/>
            <a:t>Gülahmet</a:t>
          </a:r>
          <a:r>
            <a:rPr lang="tr-TR" sz="800" dirty="0" smtClean="0"/>
            <a:t> İPEK</a:t>
          </a:r>
        </a:p>
        <a:p>
          <a:r>
            <a:rPr lang="tr-TR" sz="800" dirty="0" smtClean="0"/>
            <a:t>DAİRE </a:t>
          </a:r>
          <a:r>
            <a:rPr lang="tr-TR" sz="800" dirty="0"/>
            <a:t>BAŞKANI </a:t>
          </a:r>
        </a:p>
      </dgm:t>
    </dgm:pt>
    <dgm:pt modelId="{8A395434-80F3-40DA-A1BC-2F096A37C709}" type="parTrans" cxnId="{AF55C5D2-4846-41A3-9A95-58C1819DE55F}">
      <dgm:prSet/>
      <dgm:spPr/>
      <dgm:t>
        <a:bodyPr/>
        <a:lstStyle/>
        <a:p>
          <a:endParaRPr lang="tr-TR"/>
        </a:p>
      </dgm:t>
    </dgm:pt>
    <dgm:pt modelId="{15CC77F3-2EAC-481D-8AF4-7D1EE765F3CA}" type="sibTrans" cxnId="{AF55C5D2-4846-41A3-9A95-58C1819DE55F}">
      <dgm:prSet/>
      <dgm:spPr/>
      <dgm:t>
        <a:bodyPr/>
        <a:lstStyle/>
        <a:p>
          <a:endParaRPr lang="tr-TR"/>
        </a:p>
      </dgm:t>
    </dgm:pt>
    <dgm:pt modelId="{F83289C0-A3B4-4CD4-8CBA-223B901839E4}">
      <dgm:prSet custT="1"/>
      <dgm:spPr/>
      <dgm:t>
        <a:bodyPr/>
        <a:lstStyle/>
        <a:p>
          <a:r>
            <a:rPr lang="tr-TR" sz="800" dirty="0"/>
            <a:t>Murat BURAN</a:t>
          </a:r>
        </a:p>
        <a:p>
          <a:r>
            <a:rPr lang="tr-TR" sz="800" dirty="0"/>
            <a:t>BİLGİSAYAR İŞLETMENİ</a:t>
          </a:r>
        </a:p>
      </dgm:t>
    </dgm:pt>
    <dgm:pt modelId="{4877CCC2-5343-41E9-B70F-51B56E26FBD5}" type="parTrans" cxnId="{40C9FED2-CD10-4F64-9B62-17B5E695C72B}">
      <dgm:prSet custT="1"/>
      <dgm:spPr/>
      <dgm:t>
        <a:bodyPr/>
        <a:lstStyle/>
        <a:p>
          <a:endParaRPr lang="tr-TR" sz="800"/>
        </a:p>
      </dgm:t>
    </dgm:pt>
    <dgm:pt modelId="{17FED144-C5B7-409C-B186-9B120A8AD9A9}" type="sibTrans" cxnId="{40C9FED2-CD10-4F64-9B62-17B5E695C72B}">
      <dgm:prSet/>
      <dgm:spPr/>
      <dgm:t>
        <a:bodyPr/>
        <a:lstStyle/>
        <a:p>
          <a:endParaRPr lang="tr-TR"/>
        </a:p>
      </dgm:t>
    </dgm:pt>
    <dgm:pt modelId="{5BB65C41-E8EB-4A55-B98F-2609C52E5EC9}">
      <dgm:prSet custT="1"/>
      <dgm:spPr/>
      <dgm:t>
        <a:bodyPr/>
        <a:lstStyle/>
        <a:p>
          <a:r>
            <a:rPr lang="tr-TR" sz="800" dirty="0"/>
            <a:t>Yavuz Selim İÇİN</a:t>
          </a:r>
        </a:p>
        <a:p>
          <a:r>
            <a:rPr lang="tr-TR" sz="800" dirty="0"/>
            <a:t>ŞEF</a:t>
          </a:r>
        </a:p>
      </dgm:t>
    </dgm:pt>
    <dgm:pt modelId="{370DE483-0445-48B1-A1D5-5AA655A1690F}" type="parTrans" cxnId="{9969A751-D06A-4DDB-AD52-6AEC3537A71F}">
      <dgm:prSet/>
      <dgm:spPr/>
      <dgm:t>
        <a:bodyPr/>
        <a:lstStyle/>
        <a:p>
          <a:endParaRPr lang="tr-TR" sz="800"/>
        </a:p>
      </dgm:t>
    </dgm:pt>
    <dgm:pt modelId="{3DA77332-B40D-4DED-8DC4-6692E23F10F3}" type="sibTrans" cxnId="{9969A751-D06A-4DDB-AD52-6AEC3537A71F}">
      <dgm:prSet/>
      <dgm:spPr/>
      <dgm:t>
        <a:bodyPr/>
        <a:lstStyle/>
        <a:p>
          <a:endParaRPr lang="tr-TR"/>
        </a:p>
      </dgm:t>
    </dgm:pt>
    <dgm:pt modelId="{53B0BFFE-FA0C-4C52-864E-8FD8DCAEBB91}">
      <dgm:prSet custT="1"/>
      <dgm:spPr/>
      <dgm:t>
        <a:bodyPr/>
        <a:lstStyle/>
        <a:p>
          <a:r>
            <a:rPr lang="tr-TR" sz="800" dirty="0"/>
            <a:t>Abdullah DEMİR</a:t>
          </a:r>
        </a:p>
        <a:p>
          <a:r>
            <a:rPr lang="tr-TR" sz="800" dirty="0"/>
            <a:t>BİLGİSAYAR İŞLETMENİ</a:t>
          </a:r>
        </a:p>
      </dgm:t>
    </dgm:pt>
    <dgm:pt modelId="{E398B35F-2F13-4AE4-90B5-F038C3FA090B}" type="parTrans" cxnId="{962A35DB-D103-4DCD-B63B-9D969B99BCC2}">
      <dgm:prSet/>
      <dgm:spPr/>
      <dgm:t>
        <a:bodyPr/>
        <a:lstStyle/>
        <a:p>
          <a:endParaRPr lang="tr-TR" sz="800"/>
        </a:p>
      </dgm:t>
    </dgm:pt>
    <dgm:pt modelId="{6FFA5B9F-6095-4EC0-817F-5A6D0281B81B}" type="sibTrans" cxnId="{962A35DB-D103-4DCD-B63B-9D969B99BCC2}">
      <dgm:prSet/>
      <dgm:spPr/>
      <dgm:t>
        <a:bodyPr/>
        <a:lstStyle/>
        <a:p>
          <a:endParaRPr lang="tr-TR"/>
        </a:p>
      </dgm:t>
    </dgm:pt>
    <dgm:pt modelId="{22DC1876-7728-4DE2-B325-5284B6E3A509}">
      <dgm:prSet custT="1"/>
      <dgm:spPr/>
      <dgm:t>
        <a:bodyPr/>
        <a:lstStyle/>
        <a:p>
          <a:r>
            <a:rPr lang="tr-TR" sz="800" dirty="0"/>
            <a:t>Serhat NAS</a:t>
          </a:r>
        </a:p>
        <a:p>
          <a:r>
            <a:rPr lang="tr-TR" sz="800" dirty="0"/>
            <a:t>BİLGİSAYAR İŞLETMENİ</a:t>
          </a:r>
        </a:p>
      </dgm:t>
    </dgm:pt>
    <dgm:pt modelId="{2E6B57FE-26D4-442A-A2E8-3BBF7D5854F0}" type="parTrans" cxnId="{546C6F85-5CC3-427A-803C-148FEEA4FACC}">
      <dgm:prSet/>
      <dgm:spPr/>
      <dgm:t>
        <a:bodyPr/>
        <a:lstStyle/>
        <a:p>
          <a:endParaRPr lang="tr-TR" sz="800"/>
        </a:p>
      </dgm:t>
    </dgm:pt>
    <dgm:pt modelId="{C5EF7E04-D1D8-4991-9087-13A71FE15185}" type="sibTrans" cxnId="{546C6F85-5CC3-427A-803C-148FEEA4FACC}">
      <dgm:prSet/>
      <dgm:spPr/>
      <dgm:t>
        <a:bodyPr/>
        <a:lstStyle/>
        <a:p>
          <a:endParaRPr lang="tr-TR"/>
        </a:p>
      </dgm:t>
    </dgm:pt>
    <dgm:pt modelId="{109449D9-C79D-4476-8CC3-A9C497AB1C1F}">
      <dgm:prSet custT="1"/>
      <dgm:spPr/>
      <dgm:t>
        <a:bodyPr/>
        <a:lstStyle/>
        <a:p>
          <a:r>
            <a:rPr lang="tr-TR" sz="800" dirty="0" err="1"/>
            <a:t>Şafih</a:t>
          </a:r>
          <a:r>
            <a:rPr lang="tr-TR" sz="800" dirty="0"/>
            <a:t> ECER</a:t>
          </a:r>
        </a:p>
        <a:p>
          <a:r>
            <a:rPr lang="tr-TR" sz="800" dirty="0"/>
            <a:t>HİZMETLİ</a:t>
          </a:r>
        </a:p>
      </dgm:t>
    </dgm:pt>
    <dgm:pt modelId="{25015704-E6F6-45FB-961E-1AAEFCFDD4F6}" type="parTrans" cxnId="{396A2E9C-C63A-4689-A4CA-CA9FB6C4ED16}">
      <dgm:prSet/>
      <dgm:spPr/>
      <dgm:t>
        <a:bodyPr/>
        <a:lstStyle/>
        <a:p>
          <a:endParaRPr lang="tr-TR" sz="800"/>
        </a:p>
      </dgm:t>
    </dgm:pt>
    <dgm:pt modelId="{3CF3BB9C-11E7-4CBD-B29E-C1F69DB77F13}" type="sibTrans" cxnId="{396A2E9C-C63A-4689-A4CA-CA9FB6C4ED16}">
      <dgm:prSet/>
      <dgm:spPr/>
      <dgm:t>
        <a:bodyPr/>
        <a:lstStyle/>
        <a:p>
          <a:endParaRPr lang="tr-TR"/>
        </a:p>
      </dgm:t>
    </dgm:pt>
    <dgm:pt modelId="{1EF76DD9-7C6C-40BA-B7B3-3B43D6828075}">
      <dgm:prSet custT="1"/>
      <dgm:spPr/>
      <dgm:t>
        <a:bodyPr/>
        <a:lstStyle/>
        <a:p>
          <a:r>
            <a:rPr lang="tr-TR" sz="800" dirty="0"/>
            <a:t>Turan SARIYER</a:t>
          </a:r>
        </a:p>
        <a:p>
          <a:r>
            <a:rPr lang="tr-TR" sz="800" dirty="0"/>
            <a:t>BİLGİSAYAR İŞLETMENİ</a:t>
          </a:r>
        </a:p>
      </dgm:t>
    </dgm:pt>
    <dgm:pt modelId="{4CD2AE99-5E22-4ABD-BEAD-084A0A48EFF2}" type="parTrans" cxnId="{61E66924-F8AA-4E03-A674-66C33D558A8A}">
      <dgm:prSet/>
      <dgm:spPr/>
      <dgm:t>
        <a:bodyPr/>
        <a:lstStyle/>
        <a:p>
          <a:endParaRPr lang="tr-TR" sz="800"/>
        </a:p>
      </dgm:t>
    </dgm:pt>
    <dgm:pt modelId="{472E59B7-F640-4B3A-898E-08F52E0B12F7}" type="sibTrans" cxnId="{61E66924-F8AA-4E03-A674-66C33D558A8A}">
      <dgm:prSet/>
      <dgm:spPr/>
      <dgm:t>
        <a:bodyPr/>
        <a:lstStyle/>
        <a:p>
          <a:endParaRPr lang="tr-TR"/>
        </a:p>
      </dgm:t>
    </dgm:pt>
    <dgm:pt modelId="{B9DC0E42-25CC-4143-A6A1-73BAC47F1565}">
      <dgm:prSet custT="1"/>
      <dgm:spPr/>
      <dgm:t>
        <a:bodyPr/>
        <a:lstStyle/>
        <a:p>
          <a:r>
            <a:rPr lang="tr-TR" sz="800" dirty="0"/>
            <a:t>Veysel KARAÇAY</a:t>
          </a:r>
        </a:p>
        <a:p>
          <a:r>
            <a:rPr lang="tr-TR" sz="800" dirty="0" smtClean="0"/>
            <a:t>BİLGİSAYAR İŞLETMENİ</a:t>
          </a:r>
          <a:endParaRPr lang="tr-TR" sz="800" dirty="0"/>
        </a:p>
      </dgm:t>
    </dgm:pt>
    <dgm:pt modelId="{1315D8F6-C1C5-4B4E-BC2F-91D497FC62C0}" type="parTrans" cxnId="{F632B27F-1528-4471-8FDB-39B24299A71C}">
      <dgm:prSet/>
      <dgm:spPr/>
      <dgm:t>
        <a:bodyPr/>
        <a:lstStyle/>
        <a:p>
          <a:endParaRPr lang="tr-TR" sz="800"/>
        </a:p>
      </dgm:t>
    </dgm:pt>
    <dgm:pt modelId="{E1A361B0-BAB5-430C-8048-CF265EB5485A}" type="sibTrans" cxnId="{F632B27F-1528-4471-8FDB-39B24299A71C}">
      <dgm:prSet/>
      <dgm:spPr/>
      <dgm:t>
        <a:bodyPr/>
        <a:lstStyle/>
        <a:p>
          <a:endParaRPr lang="tr-TR"/>
        </a:p>
      </dgm:t>
    </dgm:pt>
    <dgm:pt modelId="{7477A948-B9EC-4A27-88E0-5DEF37742155}">
      <dgm:prSet custT="1"/>
      <dgm:spPr/>
      <dgm:t>
        <a:bodyPr/>
        <a:lstStyle/>
        <a:p>
          <a:r>
            <a:rPr lang="tr-TR" sz="800" dirty="0"/>
            <a:t>Servet KARAHAN BİLGİSAYAR İŞLETMENİ</a:t>
          </a:r>
        </a:p>
      </dgm:t>
    </dgm:pt>
    <dgm:pt modelId="{0776791C-DDC7-4E63-B234-97695B1161D7}" type="parTrans" cxnId="{4DC41D0A-4A82-4268-B5E6-29DBE431DBAB}">
      <dgm:prSet/>
      <dgm:spPr/>
      <dgm:t>
        <a:bodyPr/>
        <a:lstStyle/>
        <a:p>
          <a:endParaRPr lang="tr-TR"/>
        </a:p>
      </dgm:t>
    </dgm:pt>
    <dgm:pt modelId="{EF4E27D8-9348-46A9-8814-D3A5452C0AD2}" type="sibTrans" cxnId="{4DC41D0A-4A82-4268-B5E6-29DBE431DBAB}">
      <dgm:prSet/>
      <dgm:spPr/>
      <dgm:t>
        <a:bodyPr/>
        <a:lstStyle/>
        <a:p>
          <a:endParaRPr lang="tr-TR"/>
        </a:p>
      </dgm:t>
    </dgm:pt>
    <dgm:pt modelId="{1D307A10-C5C4-4DA4-B699-06C3E8AF8954}">
      <dgm:prSet/>
      <dgm:spPr/>
      <dgm:t>
        <a:bodyPr/>
        <a:lstStyle/>
        <a:p>
          <a:r>
            <a:rPr lang="tr-TR" dirty="0"/>
            <a:t>Erdal ÇİÇEK ŞUBE MÜDÜRÜ</a:t>
          </a:r>
        </a:p>
      </dgm:t>
    </dgm:pt>
    <dgm:pt modelId="{855B25C0-1BDE-40EE-A164-9083A7DBD348}" type="parTrans" cxnId="{7AA1EFF0-3972-4F29-A319-ABB1E3A6EFDB}">
      <dgm:prSet/>
      <dgm:spPr/>
      <dgm:t>
        <a:bodyPr/>
        <a:lstStyle/>
        <a:p>
          <a:endParaRPr lang="tr-TR"/>
        </a:p>
      </dgm:t>
    </dgm:pt>
    <dgm:pt modelId="{6D3FD5C2-AD15-47D2-A690-C25F0DE7FAAB}" type="sibTrans" cxnId="{7AA1EFF0-3972-4F29-A319-ABB1E3A6EFDB}">
      <dgm:prSet/>
      <dgm:spPr/>
      <dgm:t>
        <a:bodyPr/>
        <a:lstStyle/>
        <a:p>
          <a:endParaRPr lang="tr-TR"/>
        </a:p>
      </dgm:t>
    </dgm:pt>
    <dgm:pt modelId="{81D552E7-B9F7-40A1-BE10-54648E39669D}" type="pres">
      <dgm:prSet presAssocID="{CE8B70C5-721B-4AB8-A786-306932731B0D}" presName="hierChild1" presStyleCnt="0">
        <dgm:presLayoutVars>
          <dgm:chPref val="1"/>
          <dgm:dir/>
          <dgm:animOne val="branch"/>
          <dgm:animLvl val="lvl"/>
          <dgm:resizeHandles/>
        </dgm:presLayoutVars>
      </dgm:prSet>
      <dgm:spPr/>
      <dgm:t>
        <a:bodyPr/>
        <a:lstStyle/>
        <a:p>
          <a:endParaRPr lang="tr-TR"/>
        </a:p>
      </dgm:t>
    </dgm:pt>
    <dgm:pt modelId="{1CBB8B3B-EF96-459A-B3B6-1E4EAA2CB52B}" type="pres">
      <dgm:prSet presAssocID="{1908E0E5-BFEF-4F00-BECD-C55CB374874C}" presName="hierRoot1" presStyleCnt="0"/>
      <dgm:spPr/>
    </dgm:pt>
    <dgm:pt modelId="{FB3150C0-2746-4056-AEE0-5A1CA62D0333}" type="pres">
      <dgm:prSet presAssocID="{1908E0E5-BFEF-4F00-BECD-C55CB374874C}" presName="composite" presStyleCnt="0"/>
      <dgm:spPr/>
    </dgm:pt>
    <dgm:pt modelId="{B6C0442E-405E-4CFA-B137-B4E6B89B163B}" type="pres">
      <dgm:prSet presAssocID="{1908E0E5-BFEF-4F00-BECD-C55CB374874C}" presName="background" presStyleLbl="node0" presStyleIdx="0" presStyleCnt="1"/>
      <dgm:spPr/>
    </dgm:pt>
    <dgm:pt modelId="{63D963F4-A8BB-4EDC-A341-7C44EC1D0531}" type="pres">
      <dgm:prSet presAssocID="{1908E0E5-BFEF-4F00-BECD-C55CB374874C}" presName="text" presStyleLbl="fgAcc0" presStyleIdx="0" presStyleCnt="1" custScaleX="137785" custLinFactY="-135853" custLinFactNeighborX="-19569" custLinFactNeighborY="-200000">
        <dgm:presLayoutVars>
          <dgm:chPref val="3"/>
        </dgm:presLayoutVars>
      </dgm:prSet>
      <dgm:spPr/>
      <dgm:t>
        <a:bodyPr/>
        <a:lstStyle/>
        <a:p>
          <a:endParaRPr lang="tr-TR"/>
        </a:p>
      </dgm:t>
    </dgm:pt>
    <dgm:pt modelId="{D76652C8-B7C7-448D-A722-617C4083A2A2}" type="pres">
      <dgm:prSet presAssocID="{1908E0E5-BFEF-4F00-BECD-C55CB374874C}" presName="hierChild2" presStyleCnt="0"/>
      <dgm:spPr/>
    </dgm:pt>
    <dgm:pt modelId="{0285D688-24B1-4E1E-8909-6DDF87DCF4B4}" type="pres">
      <dgm:prSet presAssocID="{370DE483-0445-48B1-A1D5-5AA655A1690F}" presName="Name10" presStyleLbl="parChTrans1D2" presStyleIdx="0" presStyleCnt="9"/>
      <dgm:spPr/>
      <dgm:t>
        <a:bodyPr/>
        <a:lstStyle/>
        <a:p>
          <a:endParaRPr lang="tr-TR"/>
        </a:p>
      </dgm:t>
    </dgm:pt>
    <dgm:pt modelId="{86A918FC-CDF1-4FFB-A327-19BC6F9870BE}" type="pres">
      <dgm:prSet presAssocID="{5BB65C41-E8EB-4A55-B98F-2609C52E5EC9}" presName="hierRoot2" presStyleCnt="0"/>
      <dgm:spPr/>
    </dgm:pt>
    <dgm:pt modelId="{A631B816-7583-4A46-84BD-F56966CE5911}" type="pres">
      <dgm:prSet presAssocID="{5BB65C41-E8EB-4A55-B98F-2609C52E5EC9}" presName="composite2" presStyleCnt="0"/>
      <dgm:spPr/>
    </dgm:pt>
    <dgm:pt modelId="{1D97ABC0-7DDE-4D32-A0D6-CB398A4D03C4}" type="pres">
      <dgm:prSet presAssocID="{5BB65C41-E8EB-4A55-B98F-2609C52E5EC9}" presName="background2" presStyleLbl="node2" presStyleIdx="0" presStyleCnt="9"/>
      <dgm:spPr/>
    </dgm:pt>
    <dgm:pt modelId="{79D9A648-E183-445E-A8E6-9AA1A7F7F2FA}" type="pres">
      <dgm:prSet presAssocID="{5BB65C41-E8EB-4A55-B98F-2609C52E5EC9}" presName="text2" presStyleLbl="fgAcc2" presStyleIdx="0" presStyleCnt="9" custLinFactX="200000" custLinFactY="-51329" custLinFactNeighborX="269496" custLinFactNeighborY="-100000">
        <dgm:presLayoutVars>
          <dgm:chPref val="3"/>
        </dgm:presLayoutVars>
      </dgm:prSet>
      <dgm:spPr/>
      <dgm:t>
        <a:bodyPr/>
        <a:lstStyle/>
        <a:p>
          <a:endParaRPr lang="tr-TR"/>
        </a:p>
      </dgm:t>
    </dgm:pt>
    <dgm:pt modelId="{3EA3E37E-C682-4C5D-B21F-FF816094EE98}" type="pres">
      <dgm:prSet presAssocID="{5BB65C41-E8EB-4A55-B98F-2609C52E5EC9}" presName="hierChild3" presStyleCnt="0"/>
      <dgm:spPr/>
    </dgm:pt>
    <dgm:pt modelId="{F006562E-8827-4813-A2E2-AEFE0EA49586}" type="pres">
      <dgm:prSet presAssocID="{855B25C0-1BDE-40EE-A164-9083A7DBD348}" presName="Name10" presStyleLbl="parChTrans1D2" presStyleIdx="1" presStyleCnt="9"/>
      <dgm:spPr/>
      <dgm:t>
        <a:bodyPr/>
        <a:lstStyle/>
        <a:p>
          <a:endParaRPr lang="tr-TR"/>
        </a:p>
      </dgm:t>
    </dgm:pt>
    <dgm:pt modelId="{D973648A-2964-43DC-B16E-B1BC107D4085}" type="pres">
      <dgm:prSet presAssocID="{1D307A10-C5C4-4DA4-B699-06C3E8AF8954}" presName="hierRoot2" presStyleCnt="0"/>
      <dgm:spPr/>
    </dgm:pt>
    <dgm:pt modelId="{3772A31F-F207-4797-A450-EF1D8DF93E0A}" type="pres">
      <dgm:prSet presAssocID="{1D307A10-C5C4-4DA4-B699-06C3E8AF8954}" presName="composite2" presStyleCnt="0"/>
      <dgm:spPr/>
    </dgm:pt>
    <dgm:pt modelId="{2311317C-041F-44A0-A802-EBF821BAAE97}" type="pres">
      <dgm:prSet presAssocID="{1D307A10-C5C4-4DA4-B699-06C3E8AF8954}" presName="background2" presStyleLbl="node2" presStyleIdx="1" presStyleCnt="9"/>
      <dgm:spPr/>
    </dgm:pt>
    <dgm:pt modelId="{ADABF262-106B-4066-BD75-6A13AED5AA60}" type="pres">
      <dgm:prSet presAssocID="{1D307A10-C5C4-4DA4-B699-06C3E8AF8954}" presName="text2" presStyleLbl="fgAcc2" presStyleIdx="1" presStyleCnt="9" custLinFactX="147274" custLinFactY="-116492" custLinFactNeighborX="200000" custLinFactNeighborY="-200000">
        <dgm:presLayoutVars>
          <dgm:chPref val="3"/>
        </dgm:presLayoutVars>
      </dgm:prSet>
      <dgm:spPr/>
      <dgm:t>
        <a:bodyPr/>
        <a:lstStyle/>
        <a:p>
          <a:endParaRPr lang="tr-TR"/>
        </a:p>
      </dgm:t>
    </dgm:pt>
    <dgm:pt modelId="{061CE62E-46BC-4A05-9EAD-CF23A70D524C}" type="pres">
      <dgm:prSet presAssocID="{1D307A10-C5C4-4DA4-B699-06C3E8AF8954}" presName="hierChild3" presStyleCnt="0"/>
      <dgm:spPr/>
    </dgm:pt>
    <dgm:pt modelId="{84C0CDF6-E77F-471A-A1D1-E810C005C154}" type="pres">
      <dgm:prSet presAssocID="{4877CCC2-5343-41E9-B70F-51B56E26FBD5}" presName="Name10" presStyleLbl="parChTrans1D2" presStyleIdx="2" presStyleCnt="9"/>
      <dgm:spPr/>
      <dgm:t>
        <a:bodyPr/>
        <a:lstStyle/>
        <a:p>
          <a:endParaRPr lang="tr-TR"/>
        </a:p>
      </dgm:t>
    </dgm:pt>
    <dgm:pt modelId="{2E76CD60-9233-43F0-ADB0-34E3BD5617C3}" type="pres">
      <dgm:prSet presAssocID="{F83289C0-A3B4-4CD4-8CBA-223B901839E4}" presName="hierRoot2" presStyleCnt="0"/>
      <dgm:spPr/>
    </dgm:pt>
    <dgm:pt modelId="{A6144820-0865-4430-9BA5-DEF2607BC1A8}" type="pres">
      <dgm:prSet presAssocID="{F83289C0-A3B4-4CD4-8CBA-223B901839E4}" presName="composite2" presStyleCnt="0"/>
      <dgm:spPr/>
    </dgm:pt>
    <dgm:pt modelId="{EE92BFC2-63C6-4995-91D2-91C6BCE88DF2}" type="pres">
      <dgm:prSet presAssocID="{F83289C0-A3B4-4CD4-8CBA-223B901839E4}" presName="background2" presStyleLbl="node2" presStyleIdx="2" presStyleCnt="9"/>
      <dgm:spPr/>
    </dgm:pt>
    <dgm:pt modelId="{123E0545-7EFA-4BEB-BA4C-5B7B2B0773CA}" type="pres">
      <dgm:prSet presAssocID="{F83289C0-A3B4-4CD4-8CBA-223B901839E4}" presName="text2" presStyleLbl="fgAcc2" presStyleIdx="2" presStyleCnt="9" custLinFactX="-84925" custLinFactNeighborX="-100000" custLinFactNeighborY="-1182">
        <dgm:presLayoutVars>
          <dgm:chPref val="3"/>
        </dgm:presLayoutVars>
      </dgm:prSet>
      <dgm:spPr/>
      <dgm:t>
        <a:bodyPr/>
        <a:lstStyle/>
        <a:p>
          <a:endParaRPr lang="tr-TR"/>
        </a:p>
      </dgm:t>
    </dgm:pt>
    <dgm:pt modelId="{27C0D1E5-24E6-41F1-984B-7918E06A9368}" type="pres">
      <dgm:prSet presAssocID="{F83289C0-A3B4-4CD4-8CBA-223B901839E4}" presName="hierChild3" presStyleCnt="0"/>
      <dgm:spPr/>
    </dgm:pt>
    <dgm:pt modelId="{A52AF576-A84B-4369-B6A0-127473484746}" type="pres">
      <dgm:prSet presAssocID="{E398B35F-2F13-4AE4-90B5-F038C3FA090B}" presName="Name10" presStyleLbl="parChTrans1D2" presStyleIdx="3" presStyleCnt="9"/>
      <dgm:spPr/>
      <dgm:t>
        <a:bodyPr/>
        <a:lstStyle/>
        <a:p>
          <a:endParaRPr lang="tr-TR"/>
        </a:p>
      </dgm:t>
    </dgm:pt>
    <dgm:pt modelId="{1345472C-FE41-4415-AE8D-B22EE7F86F07}" type="pres">
      <dgm:prSet presAssocID="{53B0BFFE-FA0C-4C52-864E-8FD8DCAEBB91}" presName="hierRoot2" presStyleCnt="0"/>
      <dgm:spPr/>
    </dgm:pt>
    <dgm:pt modelId="{FD48E5DA-AF55-4299-BC9A-FCC7F3960E0B}" type="pres">
      <dgm:prSet presAssocID="{53B0BFFE-FA0C-4C52-864E-8FD8DCAEBB91}" presName="composite2" presStyleCnt="0"/>
      <dgm:spPr/>
    </dgm:pt>
    <dgm:pt modelId="{3B7AE2A7-CBC0-43D1-BC5E-44A53B3C9771}" type="pres">
      <dgm:prSet presAssocID="{53B0BFFE-FA0C-4C52-864E-8FD8DCAEBB91}" presName="background2" presStyleLbl="node2" presStyleIdx="3" presStyleCnt="9"/>
      <dgm:spPr/>
    </dgm:pt>
    <dgm:pt modelId="{F42AE72D-F980-463D-BFCB-9872F8BA4AF4}" type="pres">
      <dgm:prSet presAssocID="{53B0BFFE-FA0C-4C52-864E-8FD8DCAEBB91}" presName="text2" presStyleLbl="fgAcc2" presStyleIdx="3" presStyleCnt="9" custLinFactX="-45064" custLinFactNeighborX="-100000" custLinFactNeighborY="-1182">
        <dgm:presLayoutVars>
          <dgm:chPref val="3"/>
        </dgm:presLayoutVars>
      </dgm:prSet>
      <dgm:spPr/>
      <dgm:t>
        <a:bodyPr/>
        <a:lstStyle/>
        <a:p>
          <a:endParaRPr lang="tr-TR"/>
        </a:p>
      </dgm:t>
    </dgm:pt>
    <dgm:pt modelId="{E53B5B18-7A27-43BF-979D-41EE8B72B304}" type="pres">
      <dgm:prSet presAssocID="{53B0BFFE-FA0C-4C52-864E-8FD8DCAEBB91}" presName="hierChild3" presStyleCnt="0"/>
      <dgm:spPr/>
    </dgm:pt>
    <dgm:pt modelId="{39A6A0C4-616D-4C9D-9458-25AC7CED7C54}" type="pres">
      <dgm:prSet presAssocID="{0776791C-DDC7-4E63-B234-97695B1161D7}" presName="Name10" presStyleLbl="parChTrans1D2" presStyleIdx="4" presStyleCnt="9"/>
      <dgm:spPr/>
      <dgm:t>
        <a:bodyPr/>
        <a:lstStyle/>
        <a:p>
          <a:endParaRPr lang="tr-TR"/>
        </a:p>
      </dgm:t>
    </dgm:pt>
    <dgm:pt modelId="{34681239-8DA1-43EA-A7BD-EEC94E2F9AE4}" type="pres">
      <dgm:prSet presAssocID="{7477A948-B9EC-4A27-88E0-5DEF37742155}" presName="hierRoot2" presStyleCnt="0"/>
      <dgm:spPr/>
    </dgm:pt>
    <dgm:pt modelId="{859A2E60-1CA3-4CFA-BEBC-6D6FBF4ABA31}" type="pres">
      <dgm:prSet presAssocID="{7477A948-B9EC-4A27-88E0-5DEF37742155}" presName="composite2" presStyleCnt="0"/>
      <dgm:spPr/>
    </dgm:pt>
    <dgm:pt modelId="{70996D70-ADCE-49D0-9B5B-5B90C6EABB3E}" type="pres">
      <dgm:prSet presAssocID="{7477A948-B9EC-4A27-88E0-5DEF37742155}" presName="background2" presStyleLbl="node2" presStyleIdx="4" presStyleCnt="9"/>
      <dgm:spPr/>
    </dgm:pt>
    <dgm:pt modelId="{A5DEEB27-E54D-472D-80AA-91200EA4DB84}" type="pres">
      <dgm:prSet presAssocID="{7477A948-B9EC-4A27-88E0-5DEF37742155}" presName="text2" presStyleLbl="fgAcc2" presStyleIdx="4" presStyleCnt="9" custLinFactX="-5202" custLinFactNeighborX="-100000" custLinFactNeighborY="-1182">
        <dgm:presLayoutVars>
          <dgm:chPref val="3"/>
        </dgm:presLayoutVars>
      </dgm:prSet>
      <dgm:spPr/>
      <dgm:t>
        <a:bodyPr/>
        <a:lstStyle/>
        <a:p>
          <a:endParaRPr lang="tr-TR"/>
        </a:p>
      </dgm:t>
    </dgm:pt>
    <dgm:pt modelId="{CE2D055F-D1CD-40BC-A455-E74203F7B8CA}" type="pres">
      <dgm:prSet presAssocID="{7477A948-B9EC-4A27-88E0-5DEF37742155}" presName="hierChild3" presStyleCnt="0"/>
      <dgm:spPr/>
    </dgm:pt>
    <dgm:pt modelId="{2F322514-F1E3-42A6-B493-FD6B2AE0C180}" type="pres">
      <dgm:prSet presAssocID="{2E6B57FE-26D4-442A-A2E8-3BBF7D5854F0}" presName="Name10" presStyleLbl="parChTrans1D2" presStyleIdx="5" presStyleCnt="9"/>
      <dgm:spPr/>
      <dgm:t>
        <a:bodyPr/>
        <a:lstStyle/>
        <a:p>
          <a:endParaRPr lang="tr-TR"/>
        </a:p>
      </dgm:t>
    </dgm:pt>
    <dgm:pt modelId="{10A267C0-6815-4F5F-A863-63FCB6E6F204}" type="pres">
      <dgm:prSet presAssocID="{22DC1876-7728-4DE2-B325-5284B6E3A509}" presName="hierRoot2" presStyleCnt="0"/>
      <dgm:spPr/>
    </dgm:pt>
    <dgm:pt modelId="{B723FCB2-C605-4D27-8386-1419AD364528}" type="pres">
      <dgm:prSet presAssocID="{22DC1876-7728-4DE2-B325-5284B6E3A509}" presName="composite2" presStyleCnt="0"/>
      <dgm:spPr/>
    </dgm:pt>
    <dgm:pt modelId="{AD415975-AA7A-4E20-9DB0-1EBAE50DD2B9}" type="pres">
      <dgm:prSet presAssocID="{22DC1876-7728-4DE2-B325-5284B6E3A509}" presName="background2" presStyleLbl="node2" presStyleIdx="5" presStyleCnt="9"/>
      <dgm:spPr/>
    </dgm:pt>
    <dgm:pt modelId="{F59057CF-1FBC-4843-8653-B08928D0C2BB}" type="pres">
      <dgm:prSet presAssocID="{22DC1876-7728-4DE2-B325-5284B6E3A509}" presName="text2" presStyleLbl="fgAcc2" presStyleIdx="5" presStyleCnt="9" custLinFactNeighborX="-74874" custLinFactNeighborY="-1182">
        <dgm:presLayoutVars>
          <dgm:chPref val="3"/>
        </dgm:presLayoutVars>
      </dgm:prSet>
      <dgm:spPr/>
      <dgm:t>
        <a:bodyPr/>
        <a:lstStyle/>
        <a:p>
          <a:endParaRPr lang="tr-TR"/>
        </a:p>
      </dgm:t>
    </dgm:pt>
    <dgm:pt modelId="{41031625-AB6D-4CF6-A25D-86523776237B}" type="pres">
      <dgm:prSet presAssocID="{22DC1876-7728-4DE2-B325-5284B6E3A509}" presName="hierChild3" presStyleCnt="0"/>
      <dgm:spPr/>
    </dgm:pt>
    <dgm:pt modelId="{49E57E26-A87A-4731-A0B5-01FAD18A9F45}" type="pres">
      <dgm:prSet presAssocID="{4CD2AE99-5E22-4ABD-BEAD-084A0A48EFF2}" presName="Name10" presStyleLbl="parChTrans1D2" presStyleIdx="6" presStyleCnt="9"/>
      <dgm:spPr/>
      <dgm:t>
        <a:bodyPr/>
        <a:lstStyle/>
        <a:p>
          <a:endParaRPr lang="tr-TR"/>
        </a:p>
      </dgm:t>
    </dgm:pt>
    <dgm:pt modelId="{D75AD2E6-38D2-41BA-BCE6-017BCB5DE503}" type="pres">
      <dgm:prSet presAssocID="{1EF76DD9-7C6C-40BA-B7B3-3B43D6828075}" presName="hierRoot2" presStyleCnt="0"/>
      <dgm:spPr/>
    </dgm:pt>
    <dgm:pt modelId="{BA00114B-4D28-4F4B-9A45-103B8217ACB4}" type="pres">
      <dgm:prSet presAssocID="{1EF76DD9-7C6C-40BA-B7B3-3B43D6828075}" presName="composite2" presStyleCnt="0"/>
      <dgm:spPr/>
    </dgm:pt>
    <dgm:pt modelId="{16C09D58-DB9D-4E74-8232-3A1015F734AD}" type="pres">
      <dgm:prSet presAssocID="{1EF76DD9-7C6C-40BA-B7B3-3B43D6828075}" presName="background2" presStyleLbl="node2" presStyleIdx="6" presStyleCnt="9"/>
      <dgm:spPr/>
    </dgm:pt>
    <dgm:pt modelId="{C42D28B9-B8B8-4336-8E46-2869EE624701}" type="pres">
      <dgm:prSet presAssocID="{1EF76DD9-7C6C-40BA-B7B3-3B43D6828075}" presName="text2" presStyleLbl="fgAcc2" presStyleIdx="6" presStyleCnt="9" custLinFactNeighborX="-42970" custLinFactNeighborY="426">
        <dgm:presLayoutVars>
          <dgm:chPref val="3"/>
        </dgm:presLayoutVars>
      </dgm:prSet>
      <dgm:spPr/>
      <dgm:t>
        <a:bodyPr/>
        <a:lstStyle/>
        <a:p>
          <a:endParaRPr lang="tr-TR"/>
        </a:p>
      </dgm:t>
    </dgm:pt>
    <dgm:pt modelId="{E01E42F2-9B1A-4F3E-8597-971567F72714}" type="pres">
      <dgm:prSet presAssocID="{1EF76DD9-7C6C-40BA-B7B3-3B43D6828075}" presName="hierChild3" presStyleCnt="0"/>
      <dgm:spPr/>
    </dgm:pt>
    <dgm:pt modelId="{FCD3B240-2886-47A1-A04F-5B5037BF6177}" type="pres">
      <dgm:prSet presAssocID="{1315D8F6-C1C5-4B4E-BC2F-91D497FC62C0}" presName="Name10" presStyleLbl="parChTrans1D2" presStyleIdx="7" presStyleCnt="9"/>
      <dgm:spPr/>
      <dgm:t>
        <a:bodyPr/>
        <a:lstStyle/>
        <a:p>
          <a:endParaRPr lang="tr-TR"/>
        </a:p>
      </dgm:t>
    </dgm:pt>
    <dgm:pt modelId="{3AC1C8FB-DA97-4137-B507-81EC9C98A619}" type="pres">
      <dgm:prSet presAssocID="{B9DC0E42-25CC-4143-A6A1-73BAC47F1565}" presName="hierRoot2" presStyleCnt="0"/>
      <dgm:spPr/>
    </dgm:pt>
    <dgm:pt modelId="{5335FCF5-68B9-40B9-9DA0-F38B5F2D5375}" type="pres">
      <dgm:prSet presAssocID="{B9DC0E42-25CC-4143-A6A1-73BAC47F1565}" presName="composite2" presStyleCnt="0"/>
      <dgm:spPr/>
    </dgm:pt>
    <dgm:pt modelId="{E7B9AD0A-B679-4FC0-B5B0-2EAE67BCA3A9}" type="pres">
      <dgm:prSet presAssocID="{B9DC0E42-25CC-4143-A6A1-73BAC47F1565}" presName="background2" presStyleLbl="node2" presStyleIdx="7" presStyleCnt="9"/>
      <dgm:spPr/>
    </dgm:pt>
    <dgm:pt modelId="{C6B10EE8-D89F-435B-AAAD-DF9C778EDA6B}" type="pres">
      <dgm:prSet presAssocID="{B9DC0E42-25CC-4143-A6A1-73BAC47F1565}" presName="text2" presStyleLbl="fgAcc2" presStyleIdx="7" presStyleCnt="9" custScaleX="115690" custScaleY="144309" custLinFactNeighborX="-33288" custLinFactNeighborY="-1182">
        <dgm:presLayoutVars>
          <dgm:chPref val="3"/>
        </dgm:presLayoutVars>
      </dgm:prSet>
      <dgm:spPr/>
      <dgm:t>
        <a:bodyPr/>
        <a:lstStyle/>
        <a:p>
          <a:endParaRPr lang="tr-TR"/>
        </a:p>
      </dgm:t>
    </dgm:pt>
    <dgm:pt modelId="{31BBDFA8-E2AF-4100-94E6-A84D9FA9FDFF}" type="pres">
      <dgm:prSet presAssocID="{B9DC0E42-25CC-4143-A6A1-73BAC47F1565}" presName="hierChild3" presStyleCnt="0"/>
      <dgm:spPr/>
    </dgm:pt>
    <dgm:pt modelId="{33300014-DB8A-46B5-8131-78F45642755F}" type="pres">
      <dgm:prSet presAssocID="{25015704-E6F6-45FB-961E-1AAEFCFDD4F6}" presName="Name10" presStyleLbl="parChTrans1D2" presStyleIdx="8" presStyleCnt="9"/>
      <dgm:spPr/>
      <dgm:t>
        <a:bodyPr/>
        <a:lstStyle/>
        <a:p>
          <a:endParaRPr lang="tr-TR"/>
        </a:p>
      </dgm:t>
    </dgm:pt>
    <dgm:pt modelId="{A461E6AA-C77F-46CC-81EA-DD397AE4E265}" type="pres">
      <dgm:prSet presAssocID="{109449D9-C79D-4476-8CC3-A9C497AB1C1F}" presName="hierRoot2" presStyleCnt="0"/>
      <dgm:spPr/>
    </dgm:pt>
    <dgm:pt modelId="{C7CB3F39-EFBE-4EFC-B742-C04F205C8835}" type="pres">
      <dgm:prSet presAssocID="{109449D9-C79D-4476-8CC3-A9C497AB1C1F}" presName="composite2" presStyleCnt="0"/>
      <dgm:spPr/>
    </dgm:pt>
    <dgm:pt modelId="{0BDAE520-3116-4C0B-8820-5037CF6D0E04}" type="pres">
      <dgm:prSet presAssocID="{109449D9-C79D-4476-8CC3-A9C497AB1C1F}" presName="background2" presStyleLbl="node2" presStyleIdx="8" presStyleCnt="9"/>
      <dgm:spPr/>
    </dgm:pt>
    <dgm:pt modelId="{5EAF7CF6-F85B-416C-A03B-DB50EB0A23C2}" type="pres">
      <dgm:prSet presAssocID="{109449D9-C79D-4476-8CC3-A9C497AB1C1F}" presName="text2" presStyleLbl="fgAcc2" presStyleIdx="8" presStyleCnt="9">
        <dgm:presLayoutVars>
          <dgm:chPref val="3"/>
        </dgm:presLayoutVars>
      </dgm:prSet>
      <dgm:spPr/>
      <dgm:t>
        <a:bodyPr/>
        <a:lstStyle/>
        <a:p>
          <a:endParaRPr lang="tr-TR"/>
        </a:p>
      </dgm:t>
    </dgm:pt>
    <dgm:pt modelId="{7864961C-045A-4D0B-BAE5-4901AD4708EE}" type="pres">
      <dgm:prSet presAssocID="{109449D9-C79D-4476-8CC3-A9C497AB1C1F}" presName="hierChild3" presStyleCnt="0"/>
      <dgm:spPr/>
    </dgm:pt>
  </dgm:ptLst>
  <dgm:cxnLst>
    <dgm:cxn modelId="{22A8D76B-6734-4286-9422-EDC6D3CE00F9}" type="presOf" srcId="{25015704-E6F6-45FB-961E-1AAEFCFDD4F6}" destId="{33300014-DB8A-46B5-8131-78F45642755F}" srcOrd="0" destOrd="0" presId="urn:microsoft.com/office/officeart/2005/8/layout/hierarchy1"/>
    <dgm:cxn modelId="{3FAE921B-7B77-47F1-BA19-1BD2F5ACB96E}" type="presOf" srcId="{1D307A10-C5C4-4DA4-B699-06C3E8AF8954}" destId="{ADABF262-106B-4066-BD75-6A13AED5AA60}" srcOrd="0" destOrd="0" presId="urn:microsoft.com/office/officeart/2005/8/layout/hierarchy1"/>
    <dgm:cxn modelId="{C052A5A6-EE4C-4106-9E79-7BE85756D5F8}" type="presOf" srcId="{370DE483-0445-48B1-A1D5-5AA655A1690F}" destId="{0285D688-24B1-4E1E-8909-6DDF87DCF4B4}" srcOrd="0" destOrd="0" presId="urn:microsoft.com/office/officeart/2005/8/layout/hierarchy1"/>
    <dgm:cxn modelId="{907F9910-FC0F-4065-90A2-3E6CBA9F105F}" type="presOf" srcId="{E398B35F-2F13-4AE4-90B5-F038C3FA090B}" destId="{A52AF576-A84B-4369-B6A0-127473484746}" srcOrd="0" destOrd="0" presId="urn:microsoft.com/office/officeart/2005/8/layout/hierarchy1"/>
    <dgm:cxn modelId="{5C908D01-FD5E-435B-B307-BE1719A4AE2C}" type="presOf" srcId="{4CD2AE99-5E22-4ABD-BEAD-084A0A48EFF2}" destId="{49E57E26-A87A-4731-A0B5-01FAD18A9F45}" srcOrd="0" destOrd="0" presId="urn:microsoft.com/office/officeart/2005/8/layout/hierarchy1"/>
    <dgm:cxn modelId="{70982FC4-4452-4059-94BD-F9A13E0F9D62}" type="presOf" srcId="{7477A948-B9EC-4A27-88E0-5DEF37742155}" destId="{A5DEEB27-E54D-472D-80AA-91200EA4DB84}" srcOrd="0" destOrd="0" presId="urn:microsoft.com/office/officeart/2005/8/layout/hierarchy1"/>
    <dgm:cxn modelId="{61E66924-F8AA-4E03-A674-66C33D558A8A}" srcId="{1908E0E5-BFEF-4F00-BECD-C55CB374874C}" destId="{1EF76DD9-7C6C-40BA-B7B3-3B43D6828075}" srcOrd="6" destOrd="0" parTransId="{4CD2AE99-5E22-4ABD-BEAD-084A0A48EFF2}" sibTransId="{472E59B7-F640-4B3A-898E-08F52E0B12F7}"/>
    <dgm:cxn modelId="{F214EC25-14F3-4048-958A-09D0DE759158}" type="presOf" srcId="{22DC1876-7728-4DE2-B325-5284B6E3A509}" destId="{F59057CF-1FBC-4843-8653-B08928D0C2BB}" srcOrd="0" destOrd="0" presId="urn:microsoft.com/office/officeart/2005/8/layout/hierarchy1"/>
    <dgm:cxn modelId="{C51F6174-0E2C-40F5-8521-EF17996E4B81}" type="presOf" srcId="{B9DC0E42-25CC-4143-A6A1-73BAC47F1565}" destId="{C6B10EE8-D89F-435B-AAAD-DF9C778EDA6B}" srcOrd="0" destOrd="0" presId="urn:microsoft.com/office/officeart/2005/8/layout/hierarchy1"/>
    <dgm:cxn modelId="{9969A751-D06A-4DDB-AD52-6AEC3537A71F}" srcId="{1908E0E5-BFEF-4F00-BECD-C55CB374874C}" destId="{5BB65C41-E8EB-4A55-B98F-2609C52E5EC9}" srcOrd="0" destOrd="0" parTransId="{370DE483-0445-48B1-A1D5-5AA655A1690F}" sibTransId="{3DA77332-B40D-4DED-8DC4-6692E23F10F3}"/>
    <dgm:cxn modelId="{CB8A77DF-643C-4D07-8201-65331E547267}" type="presOf" srcId="{2E6B57FE-26D4-442A-A2E8-3BBF7D5854F0}" destId="{2F322514-F1E3-42A6-B493-FD6B2AE0C180}" srcOrd="0" destOrd="0" presId="urn:microsoft.com/office/officeart/2005/8/layout/hierarchy1"/>
    <dgm:cxn modelId="{5FA78F6A-B1FE-4729-B389-5D6BABB25EA8}" type="presOf" srcId="{1315D8F6-C1C5-4B4E-BC2F-91D497FC62C0}" destId="{FCD3B240-2886-47A1-A04F-5B5037BF6177}" srcOrd="0" destOrd="0" presId="urn:microsoft.com/office/officeart/2005/8/layout/hierarchy1"/>
    <dgm:cxn modelId="{54DAE5D5-D10E-4844-90FF-6F93168B4DA0}" type="presOf" srcId="{1908E0E5-BFEF-4F00-BECD-C55CB374874C}" destId="{63D963F4-A8BB-4EDC-A341-7C44EC1D0531}" srcOrd="0" destOrd="0" presId="urn:microsoft.com/office/officeart/2005/8/layout/hierarchy1"/>
    <dgm:cxn modelId="{4DC41D0A-4A82-4268-B5E6-29DBE431DBAB}" srcId="{1908E0E5-BFEF-4F00-BECD-C55CB374874C}" destId="{7477A948-B9EC-4A27-88E0-5DEF37742155}" srcOrd="4" destOrd="0" parTransId="{0776791C-DDC7-4E63-B234-97695B1161D7}" sibTransId="{EF4E27D8-9348-46A9-8814-D3A5452C0AD2}"/>
    <dgm:cxn modelId="{396A2E9C-C63A-4689-A4CA-CA9FB6C4ED16}" srcId="{1908E0E5-BFEF-4F00-BECD-C55CB374874C}" destId="{109449D9-C79D-4476-8CC3-A9C497AB1C1F}" srcOrd="8" destOrd="0" parTransId="{25015704-E6F6-45FB-961E-1AAEFCFDD4F6}" sibTransId="{3CF3BB9C-11E7-4CBD-B29E-C1F69DB77F13}"/>
    <dgm:cxn modelId="{7AA1EFF0-3972-4F29-A319-ABB1E3A6EFDB}" srcId="{1908E0E5-BFEF-4F00-BECD-C55CB374874C}" destId="{1D307A10-C5C4-4DA4-B699-06C3E8AF8954}" srcOrd="1" destOrd="0" parTransId="{855B25C0-1BDE-40EE-A164-9083A7DBD348}" sibTransId="{6D3FD5C2-AD15-47D2-A690-C25F0DE7FAAB}"/>
    <dgm:cxn modelId="{F632B27F-1528-4471-8FDB-39B24299A71C}" srcId="{1908E0E5-BFEF-4F00-BECD-C55CB374874C}" destId="{B9DC0E42-25CC-4143-A6A1-73BAC47F1565}" srcOrd="7" destOrd="0" parTransId="{1315D8F6-C1C5-4B4E-BC2F-91D497FC62C0}" sibTransId="{E1A361B0-BAB5-430C-8048-CF265EB5485A}"/>
    <dgm:cxn modelId="{DAF516EA-88A0-4022-B259-D808B460F7BA}" type="presOf" srcId="{CE8B70C5-721B-4AB8-A786-306932731B0D}" destId="{81D552E7-B9F7-40A1-BE10-54648E39669D}" srcOrd="0" destOrd="0" presId="urn:microsoft.com/office/officeart/2005/8/layout/hierarchy1"/>
    <dgm:cxn modelId="{AF55C5D2-4846-41A3-9A95-58C1819DE55F}" srcId="{CE8B70C5-721B-4AB8-A786-306932731B0D}" destId="{1908E0E5-BFEF-4F00-BECD-C55CB374874C}" srcOrd="0" destOrd="0" parTransId="{8A395434-80F3-40DA-A1BC-2F096A37C709}" sibTransId="{15CC77F3-2EAC-481D-8AF4-7D1EE765F3CA}"/>
    <dgm:cxn modelId="{97673BF2-6748-40E1-B178-08F085A482F5}" type="presOf" srcId="{F83289C0-A3B4-4CD4-8CBA-223B901839E4}" destId="{123E0545-7EFA-4BEB-BA4C-5B7B2B0773CA}" srcOrd="0" destOrd="0" presId="urn:microsoft.com/office/officeart/2005/8/layout/hierarchy1"/>
    <dgm:cxn modelId="{7DB192C8-287B-474A-9201-F747D3AA3C13}" type="presOf" srcId="{109449D9-C79D-4476-8CC3-A9C497AB1C1F}" destId="{5EAF7CF6-F85B-416C-A03B-DB50EB0A23C2}" srcOrd="0" destOrd="0" presId="urn:microsoft.com/office/officeart/2005/8/layout/hierarchy1"/>
    <dgm:cxn modelId="{5A632997-22AA-4534-95AB-B065F8B4A61D}" type="presOf" srcId="{0776791C-DDC7-4E63-B234-97695B1161D7}" destId="{39A6A0C4-616D-4C9D-9458-25AC7CED7C54}" srcOrd="0" destOrd="0" presId="urn:microsoft.com/office/officeart/2005/8/layout/hierarchy1"/>
    <dgm:cxn modelId="{40C9FED2-CD10-4F64-9B62-17B5E695C72B}" srcId="{1908E0E5-BFEF-4F00-BECD-C55CB374874C}" destId="{F83289C0-A3B4-4CD4-8CBA-223B901839E4}" srcOrd="2" destOrd="0" parTransId="{4877CCC2-5343-41E9-B70F-51B56E26FBD5}" sibTransId="{17FED144-C5B7-409C-B186-9B120A8AD9A9}"/>
    <dgm:cxn modelId="{1D81D2AD-1B91-4974-AF6A-A3878A1F86FF}" type="presOf" srcId="{53B0BFFE-FA0C-4C52-864E-8FD8DCAEBB91}" destId="{F42AE72D-F980-463D-BFCB-9872F8BA4AF4}" srcOrd="0" destOrd="0" presId="urn:microsoft.com/office/officeart/2005/8/layout/hierarchy1"/>
    <dgm:cxn modelId="{7FE0EC05-5F3B-464E-AAC3-9B4FF8E7FAF9}" type="presOf" srcId="{855B25C0-1BDE-40EE-A164-9083A7DBD348}" destId="{F006562E-8827-4813-A2E2-AEFE0EA49586}" srcOrd="0" destOrd="0" presId="urn:microsoft.com/office/officeart/2005/8/layout/hierarchy1"/>
    <dgm:cxn modelId="{546C6F85-5CC3-427A-803C-148FEEA4FACC}" srcId="{1908E0E5-BFEF-4F00-BECD-C55CB374874C}" destId="{22DC1876-7728-4DE2-B325-5284B6E3A509}" srcOrd="5" destOrd="0" parTransId="{2E6B57FE-26D4-442A-A2E8-3BBF7D5854F0}" sibTransId="{C5EF7E04-D1D8-4991-9087-13A71FE15185}"/>
    <dgm:cxn modelId="{CCC4F53C-DF46-43E4-8CE1-28E30A7B1A02}" type="presOf" srcId="{4877CCC2-5343-41E9-B70F-51B56E26FBD5}" destId="{84C0CDF6-E77F-471A-A1D1-E810C005C154}" srcOrd="0" destOrd="0" presId="urn:microsoft.com/office/officeart/2005/8/layout/hierarchy1"/>
    <dgm:cxn modelId="{8073A9D9-DD0F-46BE-BBBE-9AB117C213B9}" type="presOf" srcId="{5BB65C41-E8EB-4A55-B98F-2609C52E5EC9}" destId="{79D9A648-E183-445E-A8E6-9AA1A7F7F2FA}" srcOrd="0" destOrd="0" presId="urn:microsoft.com/office/officeart/2005/8/layout/hierarchy1"/>
    <dgm:cxn modelId="{962A35DB-D103-4DCD-B63B-9D969B99BCC2}" srcId="{1908E0E5-BFEF-4F00-BECD-C55CB374874C}" destId="{53B0BFFE-FA0C-4C52-864E-8FD8DCAEBB91}" srcOrd="3" destOrd="0" parTransId="{E398B35F-2F13-4AE4-90B5-F038C3FA090B}" sibTransId="{6FFA5B9F-6095-4EC0-817F-5A6D0281B81B}"/>
    <dgm:cxn modelId="{890E5F3B-91A5-473E-BD6D-A8E5825F9418}" type="presOf" srcId="{1EF76DD9-7C6C-40BA-B7B3-3B43D6828075}" destId="{C42D28B9-B8B8-4336-8E46-2869EE624701}" srcOrd="0" destOrd="0" presId="urn:microsoft.com/office/officeart/2005/8/layout/hierarchy1"/>
    <dgm:cxn modelId="{05079B05-E011-491C-9764-BEF57524E271}" type="presParOf" srcId="{81D552E7-B9F7-40A1-BE10-54648E39669D}" destId="{1CBB8B3B-EF96-459A-B3B6-1E4EAA2CB52B}" srcOrd="0" destOrd="0" presId="urn:microsoft.com/office/officeart/2005/8/layout/hierarchy1"/>
    <dgm:cxn modelId="{A7F46B97-4CB9-4E48-81BD-A58B6FAFB954}" type="presParOf" srcId="{1CBB8B3B-EF96-459A-B3B6-1E4EAA2CB52B}" destId="{FB3150C0-2746-4056-AEE0-5A1CA62D0333}" srcOrd="0" destOrd="0" presId="urn:microsoft.com/office/officeart/2005/8/layout/hierarchy1"/>
    <dgm:cxn modelId="{975AEB23-F3E0-4057-A013-9E7499A4D50D}" type="presParOf" srcId="{FB3150C0-2746-4056-AEE0-5A1CA62D0333}" destId="{B6C0442E-405E-4CFA-B137-B4E6B89B163B}" srcOrd="0" destOrd="0" presId="urn:microsoft.com/office/officeart/2005/8/layout/hierarchy1"/>
    <dgm:cxn modelId="{FA90F46E-3F07-44E0-A7F2-AA3CDA53F679}" type="presParOf" srcId="{FB3150C0-2746-4056-AEE0-5A1CA62D0333}" destId="{63D963F4-A8BB-4EDC-A341-7C44EC1D0531}" srcOrd="1" destOrd="0" presId="urn:microsoft.com/office/officeart/2005/8/layout/hierarchy1"/>
    <dgm:cxn modelId="{FF9F1676-DDA6-4C13-B982-9DC6F87FB734}" type="presParOf" srcId="{1CBB8B3B-EF96-459A-B3B6-1E4EAA2CB52B}" destId="{D76652C8-B7C7-448D-A722-617C4083A2A2}" srcOrd="1" destOrd="0" presId="urn:microsoft.com/office/officeart/2005/8/layout/hierarchy1"/>
    <dgm:cxn modelId="{E2880F88-60BE-45D3-9316-E24CFE1E2615}" type="presParOf" srcId="{D76652C8-B7C7-448D-A722-617C4083A2A2}" destId="{0285D688-24B1-4E1E-8909-6DDF87DCF4B4}" srcOrd="0" destOrd="0" presId="urn:microsoft.com/office/officeart/2005/8/layout/hierarchy1"/>
    <dgm:cxn modelId="{5CAF8414-DF6C-4A8C-A37A-F028B4AFDE97}" type="presParOf" srcId="{D76652C8-B7C7-448D-A722-617C4083A2A2}" destId="{86A918FC-CDF1-4FFB-A327-19BC6F9870BE}" srcOrd="1" destOrd="0" presId="urn:microsoft.com/office/officeart/2005/8/layout/hierarchy1"/>
    <dgm:cxn modelId="{7CB51193-C3AA-4A19-91DE-98A674837D3D}" type="presParOf" srcId="{86A918FC-CDF1-4FFB-A327-19BC6F9870BE}" destId="{A631B816-7583-4A46-84BD-F56966CE5911}" srcOrd="0" destOrd="0" presId="urn:microsoft.com/office/officeart/2005/8/layout/hierarchy1"/>
    <dgm:cxn modelId="{C8975A5B-450B-474A-BF4B-2E1A3716D28E}" type="presParOf" srcId="{A631B816-7583-4A46-84BD-F56966CE5911}" destId="{1D97ABC0-7DDE-4D32-A0D6-CB398A4D03C4}" srcOrd="0" destOrd="0" presId="urn:microsoft.com/office/officeart/2005/8/layout/hierarchy1"/>
    <dgm:cxn modelId="{F6E5C5A4-2969-44ED-8F25-277876F89BF4}" type="presParOf" srcId="{A631B816-7583-4A46-84BD-F56966CE5911}" destId="{79D9A648-E183-445E-A8E6-9AA1A7F7F2FA}" srcOrd="1" destOrd="0" presId="urn:microsoft.com/office/officeart/2005/8/layout/hierarchy1"/>
    <dgm:cxn modelId="{BA5DF459-8FA0-41A5-AFBA-6BDA95D9642D}" type="presParOf" srcId="{86A918FC-CDF1-4FFB-A327-19BC6F9870BE}" destId="{3EA3E37E-C682-4C5D-B21F-FF816094EE98}" srcOrd="1" destOrd="0" presId="urn:microsoft.com/office/officeart/2005/8/layout/hierarchy1"/>
    <dgm:cxn modelId="{0E795431-7F1B-4198-9C37-9E541E5DD80A}" type="presParOf" srcId="{D76652C8-B7C7-448D-A722-617C4083A2A2}" destId="{F006562E-8827-4813-A2E2-AEFE0EA49586}" srcOrd="2" destOrd="0" presId="urn:microsoft.com/office/officeart/2005/8/layout/hierarchy1"/>
    <dgm:cxn modelId="{AAE0646D-2655-40B4-9200-5996201E5E6A}" type="presParOf" srcId="{D76652C8-B7C7-448D-A722-617C4083A2A2}" destId="{D973648A-2964-43DC-B16E-B1BC107D4085}" srcOrd="3" destOrd="0" presId="urn:microsoft.com/office/officeart/2005/8/layout/hierarchy1"/>
    <dgm:cxn modelId="{4F826750-063E-4CB1-939B-C06B66818168}" type="presParOf" srcId="{D973648A-2964-43DC-B16E-B1BC107D4085}" destId="{3772A31F-F207-4797-A450-EF1D8DF93E0A}" srcOrd="0" destOrd="0" presId="urn:microsoft.com/office/officeart/2005/8/layout/hierarchy1"/>
    <dgm:cxn modelId="{8F0BFE6B-5BF7-4DF0-91C6-CB78367B5FBB}" type="presParOf" srcId="{3772A31F-F207-4797-A450-EF1D8DF93E0A}" destId="{2311317C-041F-44A0-A802-EBF821BAAE97}" srcOrd="0" destOrd="0" presId="urn:microsoft.com/office/officeart/2005/8/layout/hierarchy1"/>
    <dgm:cxn modelId="{89E82B80-B553-4A94-8DA6-38D807915A7B}" type="presParOf" srcId="{3772A31F-F207-4797-A450-EF1D8DF93E0A}" destId="{ADABF262-106B-4066-BD75-6A13AED5AA60}" srcOrd="1" destOrd="0" presId="urn:microsoft.com/office/officeart/2005/8/layout/hierarchy1"/>
    <dgm:cxn modelId="{B05B1F2B-AEED-4AF1-955A-BDAD5887963A}" type="presParOf" srcId="{D973648A-2964-43DC-B16E-B1BC107D4085}" destId="{061CE62E-46BC-4A05-9EAD-CF23A70D524C}" srcOrd="1" destOrd="0" presId="urn:microsoft.com/office/officeart/2005/8/layout/hierarchy1"/>
    <dgm:cxn modelId="{AD03065B-F907-4E83-B9AB-459E72F3598B}" type="presParOf" srcId="{D76652C8-B7C7-448D-A722-617C4083A2A2}" destId="{84C0CDF6-E77F-471A-A1D1-E810C005C154}" srcOrd="4" destOrd="0" presId="urn:microsoft.com/office/officeart/2005/8/layout/hierarchy1"/>
    <dgm:cxn modelId="{5B5BD4AB-ABAC-40F3-8F3E-856D54E434A2}" type="presParOf" srcId="{D76652C8-B7C7-448D-A722-617C4083A2A2}" destId="{2E76CD60-9233-43F0-ADB0-34E3BD5617C3}" srcOrd="5" destOrd="0" presId="urn:microsoft.com/office/officeart/2005/8/layout/hierarchy1"/>
    <dgm:cxn modelId="{745A0102-A367-4EDC-A20D-80CAF556B925}" type="presParOf" srcId="{2E76CD60-9233-43F0-ADB0-34E3BD5617C3}" destId="{A6144820-0865-4430-9BA5-DEF2607BC1A8}" srcOrd="0" destOrd="0" presId="urn:microsoft.com/office/officeart/2005/8/layout/hierarchy1"/>
    <dgm:cxn modelId="{E549745A-EAE1-406C-ABCF-82469F868228}" type="presParOf" srcId="{A6144820-0865-4430-9BA5-DEF2607BC1A8}" destId="{EE92BFC2-63C6-4995-91D2-91C6BCE88DF2}" srcOrd="0" destOrd="0" presId="urn:microsoft.com/office/officeart/2005/8/layout/hierarchy1"/>
    <dgm:cxn modelId="{B9DD17A2-794D-4891-B922-D510F995A11D}" type="presParOf" srcId="{A6144820-0865-4430-9BA5-DEF2607BC1A8}" destId="{123E0545-7EFA-4BEB-BA4C-5B7B2B0773CA}" srcOrd="1" destOrd="0" presId="urn:microsoft.com/office/officeart/2005/8/layout/hierarchy1"/>
    <dgm:cxn modelId="{1612E0D7-1ED8-40B6-837F-BC1D7A06E99B}" type="presParOf" srcId="{2E76CD60-9233-43F0-ADB0-34E3BD5617C3}" destId="{27C0D1E5-24E6-41F1-984B-7918E06A9368}" srcOrd="1" destOrd="0" presId="urn:microsoft.com/office/officeart/2005/8/layout/hierarchy1"/>
    <dgm:cxn modelId="{B2FCC00C-4941-4116-87EF-BF9D7E0A1366}" type="presParOf" srcId="{D76652C8-B7C7-448D-A722-617C4083A2A2}" destId="{A52AF576-A84B-4369-B6A0-127473484746}" srcOrd="6" destOrd="0" presId="urn:microsoft.com/office/officeart/2005/8/layout/hierarchy1"/>
    <dgm:cxn modelId="{19599B45-8A56-4CE7-B79D-D3C1258E1CFF}" type="presParOf" srcId="{D76652C8-B7C7-448D-A722-617C4083A2A2}" destId="{1345472C-FE41-4415-AE8D-B22EE7F86F07}" srcOrd="7" destOrd="0" presId="urn:microsoft.com/office/officeart/2005/8/layout/hierarchy1"/>
    <dgm:cxn modelId="{D12C65E7-5081-48FD-BB1F-A8221E36C0A6}" type="presParOf" srcId="{1345472C-FE41-4415-AE8D-B22EE7F86F07}" destId="{FD48E5DA-AF55-4299-BC9A-FCC7F3960E0B}" srcOrd="0" destOrd="0" presId="urn:microsoft.com/office/officeart/2005/8/layout/hierarchy1"/>
    <dgm:cxn modelId="{0B6F9D25-7C51-45A8-BA2B-507D04BC84B9}" type="presParOf" srcId="{FD48E5DA-AF55-4299-BC9A-FCC7F3960E0B}" destId="{3B7AE2A7-CBC0-43D1-BC5E-44A53B3C9771}" srcOrd="0" destOrd="0" presId="urn:microsoft.com/office/officeart/2005/8/layout/hierarchy1"/>
    <dgm:cxn modelId="{4A7E3AD1-0BC4-4178-8DAD-F4442A4A8DB5}" type="presParOf" srcId="{FD48E5DA-AF55-4299-BC9A-FCC7F3960E0B}" destId="{F42AE72D-F980-463D-BFCB-9872F8BA4AF4}" srcOrd="1" destOrd="0" presId="urn:microsoft.com/office/officeart/2005/8/layout/hierarchy1"/>
    <dgm:cxn modelId="{06FB4C9E-35C4-45AB-88A9-0F37DE70B03C}" type="presParOf" srcId="{1345472C-FE41-4415-AE8D-B22EE7F86F07}" destId="{E53B5B18-7A27-43BF-979D-41EE8B72B304}" srcOrd="1" destOrd="0" presId="urn:microsoft.com/office/officeart/2005/8/layout/hierarchy1"/>
    <dgm:cxn modelId="{C61F9F39-6A74-4FEF-8491-514C2DEB9581}" type="presParOf" srcId="{D76652C8-B7C7-448D-A722-617C4083A2A2}" destId="{39A6A0C4-616D-4C9D-9458-25AC7CED7C54}" srcOrd="8" destOrd="0" presId="urn:microsoft.com/office/officeart/2005/8/layout/hierarchy1"/>
    <dgm:cxn modelId="{67521AF3-AE65-435F-9A41-EDDEAF932750}" type="presParOf" srcId="{D76652C8-B7C7-448D-A722-617C4083A2A2}" destId="{34681239-8DA1-43EA-A7BD-EEC94E2F9AE4}" srcOrd="9" destOrd="0" presId="urn:microsoft.com/office/officeart/2005/8/layout/hierarchy1"/>
    <dgm:cxn modelId="{2573401C-4005-47CB-B1A7-D9C755D17C7B}" type="presParOf" srcId="{34681239-8DA1-43EA-A7BD-EEC94E2F9AE4}" destId="{859A2E60-1CA3-4CFA-BEBC-6D6FBF4ABA31}" srcOrd="0" destOrd="0" presId="urn:microsoft.com/office/officeart/2005/8/layout/hierarchy1"/>
    <dgm:cxn modelId="{569E46B4-3723-42A1-8882-90CF1223641E}" type="presParOf" srcId="{859A2E60-1CA3-4CFA-BEBC-6D6FBF4ABA31}" destId="{70996D70-ADCE-49D0-9B5B-5B90C6EABB3E}" srcOrd="0" destOrd="0" presId="urn:microsoft.com/office/officeart/2005/8/layout/hierarchy1"/>
    <dgm:cxn modelId="{65ADAEE6-9873-422C-A194-EAD24BCE0BB6}" type="presParOf" srcId="{859A2E60-1CA3-4CFA-BEBC-6D6FBF4ABA31}" destId="{A5DEEB27-E54D-472D-80AA-91200EA4DB84}" srcOrd="1" destOrd="0" presId="urn:microsoft.com/office/officeart/2005/8/layout/hierarchy1"/>
    <dgm:cxn modelId="{EDEB8274-83B6-4CAB-8245-DD4236C28306}" type="presParOf" srcId="{34681239-8DA1-43EA-A7BD-EEC94E2F9AE4}" destId="{CE2D055F-D1CD-40BC-A455-E74203F7B8CA}" srcOrd="1" destOrd="0" presId="urn:microsoft.com/office/officeart/2005/8/layout/hierarchy1"/>
    <dgm:cxn modelId="{9C4C7DF8-9142-457E-B394-82556E7BC957}" type="presParOf" srcId="{D76652C8-B7C7-448D-A722-617C4083A2A2}" destId="{2F322514-F1E3-42A6-B493-FD6B2AE0C180}" srcOrd="10" destOrd="0" presId="urn:microsoft.com/office/officeart/2005/8/layout/hierarchy1"/>
    <dgm:cxn modelId="{B116C053-C779-46B2-B327-63D5FF717DE4}" type="presParOf" srcId="{D76652C8-B7C7-448D-A722-617C4083A2A2}" destId="{10A267C0-6815-4F5F-A863-63FCB6E6F204}" srcOrd="11" destOrd="0" presId="urn:microsoft.com/office/officeart/2005/8/layout/hierarchy1"/>
    <dgm:cxn modelId="{561945DC-E3D1-4664-A553-63FEE355B70A}" type="presParOf" srcId="{10A267C0-6815-4F5F-A863-63FCB6E6F204}" destId="{B723FCB2-C605-4D27-8386-1419AD364528}" srcOrd="0" destOrd="0" presId="urn:microsoft.com/office/officeart/2005/8/layout/hierarchy1"/>
    <dgm:cxn modelId="{E90DE809-D908-46A0-9A33-1AE892758D4C}" type="presParOf" srcId="{B723FCB2-C605-4D27-8386-1419AD364528}" destId="{AD415975-AA7A-4E20-9DB0-1EBAE50DD2B9}" srcOrd="0" destOrd="0" presId="urn:microsoft.com/office/officeart/2005/8/layout/hierarchy1"/>
    <dgm:cxn modelId="{C32B7A03-2413-489F-B5EF-8880C9A0D808}" type="presParOf" srcId="{B723FCB2-C605-4D27-8386-1419AD364528}" destId="{F59057CF-1FBC-4843-8653-B08928D0C2BB}" srcOrd="1" destOrd="0" presId="urn:microsoft.com/office/officeart/2005/8/layout/hierarchy1"/>
    <dgm:cxn modelId="{710DCE74-3399-43E1-8C02-CDECA7D89F18}" type="presParOf" srcId="{10A267C0-6815-4F5F-A863-63FCB6E6F204}" destId="{41031625-AB6D-4CF6-A25D-86523776237B}" srcOrd="1" destOrd="0" presId="urn:microsoft.com/office/officeart/2005/8/layout/hierarchy1"/>
    <dgm:cxn modelId="{46EBE659-5388-4146-8DB2-982785233197}" type="presParOf" srcId="{D76652C8-B7C7-448D-A722-617C4083A2A2}" destId="{49E57E26-A87A-4731-A0B5-01FAD18A9F45}" srcOrd="12" destOrd="0" presId="urn:microsoft.com/office/officeart/2005/8/layout/hierarchy1"/>
    <dgm:cxn modelId="{860BE075-F0FD-44EB-BDEC-2DCC37D573B1}" type="presParOf" srcId="{D76652C8-B7C7-448D-A722-617C4083A2A2}" destId="{D75AD2E6-38D2-41BA-BCE6-017BCB5DE503}" srcOrd="13" destOrd="0" presId="urn:microsoft.com/office/officeart/2005/8/layout/hierarchy1"/>
    <dgm:cxn modelId="{E822F7CB-7D8C-449A-9F54-1A376F830A18}" type="presParOf" srcId="{D75AD2E6-38D2-41BA-BCE6-017BCB5DE503}" destId="{BA00114B-4D28-4F4B-9A45-103B8217ACB4}" srcOrd="0" destOrd="0" presId="urn:microsoft.com/office/officeart/2005/8/layout/hierarchy1"/>
    <dgm:cxn modelId="{5F0BDB0D-51C0-4496-9F69-D5C6EB4FB0FB}" type="presParOf" srcId="{BA00114B-4D28-4F4B-9A45-103B8217ACB4}" destId="{16C09D58-DB9D-4E74-8232-3A1015F734AD}" srcOrd="0" destOrd="0" presId="urn:microsoft.com/office/officeart/2005/8/layout/hierarchy1"/>
    <dgm:cxn modelId="{E281A26D-BB57-4C82-A125-0C55647E0569}" type="presParOf" srcId="{BA00114B-4D28-4F4B-9A45-103B8217ACB4}" destId="{C42D28B9-B8B8-4336-8E46-2869EE624701}" srcOrd="1" destOrd="0" presId="urn:microsoft.com/office/officeart/2005/8/layout/hierarchy1"/>
    <dgm:cxn modelId="{423760B6-C4ED-4B59-9380-43501712C466}" type="presParOf" srcId="{D75AD2E6-38D2-41BA-BCE6-017BCB5DE503}" destId="{E01E42F2-9B1A-4F3E-8597-971567F72714}" srcOrd="1" destOrd="0" presId="urn:microsoft.com/office/officeart/2005/8/layout/hierarchy1"/>
    <dgm:cxn modelId="{EAC13F07-A9B4-492B-B5E7-29D22D40B7AF}" type="presParOf" srcId="{D76652C8-B7C7-448D-A722-617C4083A2A2}" destId="{FCD3B240-2886-47A1-A04F-5B5037BF6177}" srcOrd="14" destOrd="0" presId="urn:microsoft.com/office/officeart/2005/8/layout/hierarchy1"/>
    <dgm:cxn modelId="{C26E2CBA-A0D4-4985-95EE-5C7177416164}" type="presParOf" srcId="{D76652C8-B7C7-448D-A722-617C4083A2A2}" destId="{3AC1C8FB-DA97-4137-B507-81EC9C98A619}" srcOrd="15" destOrd="0" presId="urn:microsoft.com/office/officeart/2005/8/layout/hierarchy1"/>
    <dgm:cxn modelId="{1281606D-BA88-4D24-8881-5A05655C99C4}" type="presParOf" srcId="{3AC1C8FB-DA97-4137-B507-81EC9C98A619}" destId="{5335FCF5-68B9-40B9-9DA0-F38B5F2D5375}" srcOrd="0" destOrd="0" presId="urn:microsoft.com/office/officeart/2005/8/layout/hierarchy1"/>
    <dgm:cxn modelId="{11A1A5E4-3B23-4AF7-B789-498C49242539}" type="presParOf" srcId="{5335FCF5-68B9-40B9-9DA0-F38B5F2D5375}" destId="{E7B9AD0A-B679-4FC0-B5B0-2EAE67BCA3A9}" srcOrd="0" destOrd="0" presId="urn:microsoft.com/office/officeart/2005/8/layout/hierarchy1"/>
    <dgm:cxn modelId="{5CB7C155-60B6-4E72-B25D-1938A2F6DB9D}" type="presParOf" srcId="{5335FCF5-68B9-40B9-9DA0-F38B5F2D5375}" destId="{C6B10EE8-D89F-435B-AAAD-DF9C778EDA6B}" srcOrd="1" destOrd="0" presId="urn:microsoft.com/office/officeart/2005/8/layout/hierarchy1"/>
    <dgm:cxn modelId="{3C2C472C-33CF-4F72-BFEF-02F2C854201A}" type="presParOf" srcId="{3AC1C8FB-DA97-4137-B507-81EC9C98A619}" destId="{31BBDFA8-E2AF-4100-94E6-A84D9FA9FDFF}" srcOrd="1" destOrd="0" presId="urn:microsoft.com/office/officeart/2005/8/layout/hierarchy1"/>
    <dgm:cxn modelId="{28D6057E-BCD3-44E3-8043-9382ED182E5D}" type="presParOf" srcId="{D76652C8-B7C7-448D-A722-617C4083A2A2}" destId="{33300014-DB8A-46B5-8131-78F45642755F}" srcOrd="16" destOrd="0" presId="urn:microsoft.com/office/officeart/2005/8/layout/hierarchy1"/>
    <dgm:cxn modelId="{B88324B4-E8AC-47F1-85DD-99ED476217A6}" type="presParOf" srcId="{D76652C8-B7C7-448D-A722-617C4083A2A2}" destId="{A461E6AA-C77F-46CC-81EA-DD397AE4E265}" srcOrd="17" destOrd="0" presId="urn:microsoft.com/office/officeart/2005/8/layout/hierarchy1"/>
    <dgm:cxn modelId="{E715ACB8-77E5-4DA7-B20D-67BC68F6E3E7}" type="presParOf" srcId="{A461E6AA-C77F-46CC-81EA-DD397AE4E265}" destId="{C7CB3F39-EFBE-4EFC-B742-C04F205C8835}" srcOrd="0" destOrd="0" presId="urn:microsoft.com/office/officeart/2005/8/layout/hierarchy1"/>
    <dgm:cxn modelId="{FE3006A7-9752-4B29-9635-82EDB07CE6FD}" type="presParOf" srcId="{C7CB3F39-EFBE-4EFC-B742-C04F205C8835}" destId="{0BDAE520-3116-4C0B-8820-5037CF6D0E04}" srcOrd="0" destOrd="0" presId="urn:microsoft.com/office/officeart/2005/8/layout/hierarchy1"/>
    <dgm:cxn modelId="{367D9B70-092D-431F-903E-CB8CD3525D98}" type="presParOf" srcId="{C7CB3F39-EFBE-4EFC-B742-C04F205C8835}" destId="{5EAF7CF6-F85B-416C-A03B-DB50EB0A23C2}" srcOrd="1" destOrd="0" presId="urn:microsoft.com/office/officeart/2005/8/layout/hierarchy1"/>
    <dgm:cxn modelId="{850DBA33-146C-4BE1-98FC-16BFE1A8B02C}" type="presParOf" srcId="{A461E6AA-C77F-46CC-81EA-DD397AE4E265}" destId="{7864961C-045A-4D0B-BAE5-4901AD4708EE}"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300014-DB8A-46B5-8131-78F45642755F}">
      <dsp:nvSpPr>
        <dsp:cNvPr id="0" name=""/>
        <dsp:cNvSpPr/>
      </dsp:nvSpPr>
      <dsp:spPr>
        <a:xfrm>
          <a:off x="3898071" y="458560"/>
          <a:ext cx="3817537" cy="1791932"/>
        </a:xfrm>
        <a:custGeom>
          <a:avLst/>
          <a:gdLst/>
          <a:ahLst/>
          <a:cxnLst/>
          <a:rect l="0" t="0" r="0" b="0"/>
          <a:pathLst>
            <a:path>
              <a:moveTo>
                <a:pt x="0" y="0"/>
              </a:moveTo>
              <a:lnTo>
                <a:pt x="0" y="1723435"/>
              </a:lnTo>
              <a:lnTo>
                <a:pt x="3817537" y="1723435"/>
              </a:lnTo>
              <a:lnTo>
                <a:pt x="3817537" y="1791932"/>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CD3B240-2886-47A1-A04F-5B5037BF6177}">
      <dsp:nvSpPr>
        <dsp:cNvPr id="0" name=""/>
        <dsp:cNvSpPr/>
      </dsp:nvSpPr>
      <dsp:spPr>
        <a:xfrm>
          <a:off x="3898071" y="458560"/>
          <a:ext cx="2609690" cy="1786383"/>
        </a:xfrm>
        <a:custGeom>
          <a:avLst/>
          <a:gdLst/>
          <a:ahLst/>
          <a:cxnLst/>
          <a:rect l="0" t="0" r="0" b="0"/>
          <a:pathLst>
            <a:path>
              <a:moveTo>
                <a:pt x="0" y="0"/>
              </a:moveTo>
              <a:lnTo>
                <a:pt x="0" y="1717885"/>
              </a:lnTo>
              <a:lnTo>
                <a:pt x="2609690" y="1717885"/>
              </a:lnTo>
              <a:lnTo>
                <a:pt x="2609690" y="1786383"/>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9E57E26-A87A-4731-A0B5-01FAD18A9F45}">
      <dsp:nvSpPr>
        <dsp:cNvPr id="0" name=""/>
        <dsp:cNvSpPr/>
      </dsp:nvSpPr>
      <dsp:spPr>
        <a:xfrm>
          <a:off x="3898071" y="458560"/>
          <a:ext cx="1576386" cy="1793932"/>
        </a:xfrm>
        <a:custGeom>
          <a:avLst/>
          <a:gdLst/>
          <a:ahLst/>
          <a:cxnLst/>
          <a:rect l="0" t="0" r="0" b="0"/>
          <a:pathLst>
            <a:path>
              <a:moveTo>
                <a:pt x="0" y="0"/>
              </a:moveTo>
              <a:lnTo>
                <a:pt x="0" y="1725435"/>
              </a:lnTo>
              <a:lnTo>
                <a:pt x="1576386" y="1725435"/>
              </a:lnTo>
              <a:lnTo>
                <a:pt x="1576386" y="1793932"/>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322514-F1E3-42A6-B493-FD6B2AE0C180}">
      <dsp:nvSpPr>
        <dsp:cNvPr id="0" name=""/>
        <dsp:cNvSpPr/>
      </dsp:nvSpPr>
      <dsp:spPr>
        <a:xfrm>
          <a:off x="3898071" y="458560"/>
          <a:ext cx="436779" cy="1786383"/>
        </a:xfrm>
        <a:custGeom>
          <a:avLst/>
          <a:gdLst/>
          <a:ahLst/>
          <a:cxnLst/>
          <a:rect l="0" t="0" r="0" b="0"/>
          <a:pathLst>
            <a:path>
              <a:moveTo>
                <a:pt x="0" y="0"/>
              </a:moveTo>
              <a:lnTo>
                <a:pt x="0" y="1717885"/>
              </a:lnTo>
              <a:lnTo>
                <a:pt x="436779" y="1717885"/>
              </a:lnTo>
              <a:lnTo>
                <a:pt x="436779" y="1786383"/>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9A6A0C4-616D-4C9D-9458-25AC7CED7C54}">
      <dsp:nvSpPr>
        <dsp:cNvPr id="0" name=""/>
        <dsp:cNvSpPr/>
      </dsp:nvSpPr>
      <dsp:spPr>
        <a:xfrm>
          <a:off x="3206896" y="458560"/>
          <a:ext cx="691175" cy="1786383"/>
        </a:xfrm>
        <a:custGeom>
          <a:avLst/>
          <a:gdLst/>
          <a:ahLst/>
          <a:cxnLst/>
          <a:rect l="0" t="0" r="0" b="0"/>
          <a:pathLst>
            <a:path>
              <a:moveTo>
                <a:pt x="691175" y="0"/>
              </a:moveTo>
              <a:lnTo>
                <a:pt x="691175" y="1717885"/>
              </a:lnTo>
              <a:lnTo>
                <a:pt x="0" y="1717885"/>
              </a:lnTo>
              <a:lnTo>
                <a:pt x="0" y="1786383"/>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52AF576-A84B-4369-B6A0-127473484746}">
      <dsp:nvSpPr>
        <dsp:cNvPr id="0" name=""/>
        <dsp:cNvSpPr/>
      </dsp:nvSpPr>
      <dsp:spPr>
        <a:xfrm>
          <a:off x="2008447" y="458560"/>
          <a:ext cx="1889623" cy="1786383"/>
        </a:xfrm>
        <a:custGeom>
          <a:avLst/>
          <a:gdLst/>
          <a:ahLst/>
          <a:cxnLst/>
          <a:rect l="0" t="0" r="0" b="0"/>
          <a:pathLst>
            <a:path>
              <a:moveTo>
                <a:pt x="1889623" y="0"/>
              </a:moveTo>
              <a:lnTo>
                <a:pt x="1889623" y="1717885"/>
              </a:lnTo>
              <a:lnTo>
                <a:pt x="0" y="1717885"/>
              </a:lnTo>
              <a:lnTo>
                <a:pt x="0" y="1786383"/>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4C0CDF6-E77F-471A-A1D1-E810C005C154}">
      <dsp:nvSpPr>
        <dsp:cNvPr id="0" name=""/>
        <dsp:cNvSpPr/>
      </dsp:nvSpPr>
      <dsp:spPr>
        <a:xfrm>
          <a:off x="810006" y="458560"/>
          <a:ext cx="3088065" cy="1786383"/>
        </a:xfrm>
        <a:custGeom>
          <a:avLst/>
          <a:gdLst/>
          <a:ahLst/>
          <a:cxnLst/>
          <a:rect l="0" t="0" r="0" b="0"/>
          <a:pathLst>
            <a:path>
              <a:moveTo>
                <a:pt x="3088065" y="0"/>
              </a:moveTo>
              <a:lnTo>
                <a:pt x="3088065" y="1717885"/>
              </a:lnTo>
              <a:lnTo>
                <a:pt x="0" y="1717885"/>
              </a:lnTo>
              <a:lnTo>
                <a:pt x="0" y="1786383"/>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006562E-8827-4813-A2E2-AEFE0EA49586}">
      <dsp:nvSpPr>
        <dsp:cNvPr id="0" name=""/>
        <dsp:cNvSpPr/>
      </dsp:nvSpPr>
      <dsp:spPr>
        <a:xfrm>
          <a:off x="3795649" y="458560"/>
          <a:ext cx="91440" cy="305945"/>
        </a:xfrm>
        <a:custGeom>
          <a:avLst/>
          <a:gdLst/>
          <a:ahLst/>
          <a:cxnLst/>
          <a:rect l="0" t="0" r="0" b="0"/>
          <a:pathLst>
            <a:path>
              <a:moveTo>
                <a:pt x="102422" y="0"/>
              </a:moveTo>
              <a:lnTo>
                <a:pt x="102422" y="237448"/>
              </a:lnTo>
              <a:lnTo>
                <a:pt x="45720" y="237448"/>
              </a:lnTo>
              <a:lnTo>
                <a:pt x="45720" y="305945"/>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85D688-24B1-4E1E-8909-6DDF87DCF4B4}">
      <dsp:nvSpPr>
        <dsp:cNvPr id="0" name=""/>
        <dsp:cNvSpPr/>
      </dsp:nvSpPr>
      <dsp:spPr>
        <a:xfrm>
          <a:off x="3795647" y="458560"/>
          <a:ext cx="91440" cy="1081415"/>
        </a:xfrm>
        <a:custGeom>
          <a:avLst/>
          <a:gdLst/>
          <a:ahLst/>
          <a:cxnLst/>
          <a:rect l="0" t="0" r="0" b="0"/>
          <a:pathLst>
            <a:path>
              <a:moveTo>
                <a:pt x="102423" y="0"/>
              </a:moveTo>
              <a:lnTo>
                <a:pt x="102423" y="1012918"/>
              </a:lnTo>
              <a:lnTo>
                <a:pt x="45720" y="1012918"/>
              </a:lnTo>
              <a:lnTo>
                <a:pt x="45720" y="1081415"/>
              </a:lnTo>
            </a:path>
          </a:pathLst>
        </a:custGeom>
        <a:noFill/>
        <a:ln w="15875"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6C0442E-405E-4CFA-B137-B4E6B89B163B}">
      <dsp:nvSpPr>
        <dsp:cNvPr id="0" name=""/>
        <dsp:cNvSpPr/>
      </dsp:nvSpPr>
      <dsp:spPr>
        <a:xfrm>
          <a:off x="3388681" y="-10957"/>
          <a:ext cx="1018780" cy="469518"/>
        </a:xfrm>
        <a:prstGeom prst="roundRect">
          <a:avLst>
            <a:gd name="adj" fmla="val 10000"/>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3D963F4-A8BB-4EDC-A341-7C44EC1D0531}">
      <dsp:nvSpPr>
        <dsp:cNvPr id="0" name=""/>
        <dsp:cNvSpPr/>
      </dsp:nvSpPr>
      <dsp:spPr>
        <a:xfrm>
          <a:off x="3470836" y="67090"/>
          <a:ext cx="1018780" cy="469518"/>
        </a:xfrm>
        <a:prstGeom prst="roundRect">
          <a:avLst>
            <a:gd name="adj" fmla="val 10000"/>
          </a:avLst>
        </a:prstGeom>
        <a:solidFill>
          <a:schemeClr val="lt1">
            <a:alpha val="90000"/>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err="1" smtClean="0"/>
            <a:t>Gülahmet</a:t>
          </a:r>
          <a:r>
            <a:rPr lang="tr-TR" sz="800" kern="1200" dirty="0" smtClean="0"/>
            <a:t> İPEK</a:t>
          </a:r>
        </a:p>
        <a:p>
          <a:pPr lvl="0" algn="ctr" defTabSz="355600">
            <a:lnSpc>
              <a:spcPct val="90000"/>
            </a:lnSpc>
            <a:spcBef>
              <a:spcPct val="0"/>
            </a:spcBef>
            <a:spcAft>
              <a:spcPct val="35000"/>
            </a:spcAft>
          </a:pPr>
          <a:r>
            <a:rPr lang="tr-TR" sz="800" kern="1200" dirty="0" smtClean="0"/>
            <a:t>DAİRE </a:t>
          </a:r>
          <a:r>
            <a:rPr lang="tr-TR" sz="800" kern="1200" dirty="0"/>
            <a:t>BAŞKANI </a:t>
          </a:r>
        </a:p>
      </dsp:txBody>
      <dsp:txXfrm>
        <a:off x="3484588" y="80842"/>
        <a:ext cx="991276" cy="442014"/>
      </dsp:txXfrm>
    </dsp:sp>
    <dsp:sp modelId="{1D97ABC0-7DDE-4D32-A0D6-CB398A4D03C4}">
      <dsp:nvSpPr>
        <dsp:cNvPr id="0" name=""/>
        <dsp:cNvSpPr/>
      </dsp:nvSpPr>
      <dsp:spPr>
        <a:xfrm>
          <a:off x="3471668" y="1539976"/>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9A648-E183-445E-A8E6-9AA1A7F7F2FA}">
      <dsp:nvSpPr>
        <dsp:cNvPr id="0" name=""/>
        <dsp:cNvSpPr/>
      </dsp:nvSpPr>
      <dsp:spPr>
        <a:xfrm>
          <a:off x="3553823" y="1618024"/>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Yavuz Selim İÇİN</a:t>
          </a:r>
        </a:p>
        <a:p>
          <a:pPr lvl="0" algn="ctr" defTabSz="355600">
            <a:lnSpc>
              <a:spcPct val="90000"/>
            </a:lnSpc>
            <a:spcBef>
              <a:spcPct val="0"/>
            </a:spcBef>
            <a:spcAft>
              <a:spcPct val="35000"/>
            </a:spcAft>
          </a:pPr>
          <a:r>
            <a:rPr lang="tr-TR" sz="800" kern="1200" dirty="0"/>
            <a:t>ŞEF</a:t>
          </a:r>
        </a:p>
      </dsp:txBody>
      <dsp:txXfrm>
        <a:off x="3567575" y="1631776"/>
        <a:ext cx="711894" cy="442014"/>
      </dsp:txXfrm>
    </dsp:sp>
    <dsp:sp modelId="{2311317C-041F-44A0-A802-EBF821BAAE97}">
      <dsp:nvSpPr>
        <dsp:cNvPr id="0" name=""/>
        <dsp:cNvSpPr/>
      </dsp:nvSpPr>
      <dsp:spPr>
        <a:xfrm>
          <a:off x="3471669" y="764506"/>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ABF262-106B-4066-BD75-6A13AED5AA60}">
      <dsp:nvSpPr>
        <dsp:cNvPr id="0" name=""/>
        <dsp:cNvSpPr/>
      </dsp:nvSpPr>
      <dsp:spPr>
        <a:xfrm>
          <a:off x="3553825" y="842553"/>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Erdal ÇİÇEK ŞUBE MÜDÜRÜ</a:t>
          </a:r>
        </a:p>
      </dsp:txBody>
      <dsp:txXfrm>
        <a:off x="3567577" y="856305"/>
        <a:ext cx="711894" cy="442014"/>
      </dsp:txXfrm>
    </dsp:sp>
    <dsp:sp modelId="{EE92BFC2-63C6-4995-91D2-91C6BCE88DF2}">
      <dsp:nvSpPr>
        <dsp:cNvPr id="0" name=""/>
        <dsp:cNvSpPr/>
      </dsp:nvSpPr>
      <dsp:spPr>
        <a:xfrm>
          <a:off x="440306" y="2244943"/>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3E0545-7EFA-4BEB-BA4C-5B7B2B0773CA}">
      <dsp:nvSpPr>
        <dsp:cNvPr id="0" name=""/>
        <dsp:cNvSpPr/>
      </dsp:nvSpPr>
      <dsp:spPr>
        <a:xfrm>
          <a:off x="522462" y="2322991"/>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Murat BURAN</a:t>
          </a:r>
        </a:p>
        <a:p>
          <a:pPr lvl="0" algn="ctr" defTabSz="355600">
            <a:lnSpc>
              <a:spcPct val="90000"/>
            </a:lnSpc>
            <a:spcBef>
              <a:spcPct val="0"/>
            </a:spcBef>
            <a:spcAft>
              <a:spcPct val="35000"/>
            </a:spcAft>
          </a:pPr>
          <a:r>
            <a:rPr lang="tr-TR" sz="800" kern="1200" dirty="0"/>
            <a:t>BİLGİSAYAR İŞLETMENİ</a:t>
          </a:r>
        </a:p>
      </dsp:txBody>
      <dsp:txXfrm>
        <a:off x="536214" y="2336743"/>
        <a:ext cx="711894" cy="442014"/>
      </dsp:txXfrm>
    </dsp:sp>
    <dsp:sp modelId="{3B7AE2A7-CBC0-43D1-BC5E-44A53B3C9771}">
      <dsp:nvSpPr>
        <dsp:cNvPr id="0" name=""/>
        <dsp:cNvSpPr/>
      </dsp:nvSpPr>
      <dsp:spPr>
        <a:xfrm>
          <a:off x="1638748" y="2244943"/>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2AE72D-F980-463D-BFCB-9872F8BA4AF4}">
      <dsp:nvSpPr>
        <dsp:cNvPr id="0" name=""/>
        <dsp:cNvSpPr/>
      </dsp:nvSpPr>
      <dsp:spPr>
        <a:xfrm>
          <a:off x="1720903" y="2322991"/>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Abdullah DEMİR</a:t>
          </a:r>
        </a:p>
        <a:p>
          <a:pPr lvl="0" algn="ctr" defTabSz="355600">
            <a:lnSpc>
              <a:spcPct val="90000"/>
            </a:lnSpc>
            <a:spcBef>
              <a:spcPct val="0"/>
            </a:spcBef>
            <a:spcAft>
              <a:spcPct val="35000"/>
            </a:spcAft>
          </a:pPr>
          <a:r>
            <a:rPr lang="tr-TR" sz="800" kern="1200" dirty="0"/>
            <a:t>BİLGİSAYAR İŞLETMENİ</a:t>
          </a:r>
        </a:p>
      </dsp:txBody>
      <dsp:txXfrm>
        <a:off x="1734655" y="2336743"/>
        <a:ext cx="711894" cy="442014"/>
      </dsp:txXfrm>
    </dsp:sp>
    <dsp:sp modelId="{70996D70-ADCE-49D0-9B5B-5B90C6EABB3E}">
      <dsp:nvSpPr>
        <dsp:cNvPr id="0" name=""/>
        <dsp:cNvSpPr/>
      </dsp:nvSpPr>
      <dsp:spPr>
        <a:xfrm>
          <a:off x="2837196" y="2244943"/>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DEEB27-E54D-472D-80AA-91200EA4DB84}">
      <dsp:nvSpPr>
        <dsp:cNvPr id="0" name=""/>
        <dsp:cNvSpPr/>
      </dsp:nvSpPr>
      <dsp:spPr>
        <a:xfrm>
          <a:off x="2919352" y="2322991"/>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Servet KARAHAN BİLGİSAYAR İŞLETMENİ</a:t>
          </a:r>
        </a:p>
      </dsp:txBody>
      <dsp:txXfrm>
        <a:off x="2933104" y="2336743"/>
        <a:ext cx="711894" cy="442014"/>
      </dsp:txXfrm>
    </dsp:sp>
    <dsp:sp modelId="{AD415975-AA7A-4E20-9DB0-1EBAE50DD2B9}">
      <dsp:nvSpPr>
        <dsp:cNvPr id="0" name=""/>
        <dsp:cNvSpPr/>
      </dsp:nvSpPr>
      <dsp:spPr>
        <a:xfrm>
          <a:off x="3965151" y="2244943"/>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9057CF-1FBC-4843-8653-B08928D0C2BB}">
      <dsp:nvSpPr>
        <dsp:cNvPr id="0" name=""/>
        <dsp:cNvSpPr/>
      </dsp:nvSpPr>
      <dsp:spPr>
        <a:xfrm>
          <a:off x="4047306" y="2322991"/>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Serhat NAS</a:t>
          </a:r>
        </a:p>
        <a:p>
          <a:pPr lvl="0" algn="ctr" defTabSz="355600">
            <a:lnSpc>
              <a:spcPct val="90000"/>
            </a:lnSpc>
            <a:spcBef>
              <a:spcPct val="0"/>
            </a:spcBef>
            <a:spcAft>
              <a:spcPct val="35000"/>
            </a:spcAft>
          </a:pPr>
          <a:r>
            <a:rPr lang="tr-TR" sz="800" kern="1200" dirty="0"/>
            <a:t>BİLGİSAYAR İŞLETMENİ</a:t>
          </a:r>
        </a:p>
      </dsp:txBody>
      <dsp:txXfrm>
        <a:off x="4061058" y="2336743"/>
        <a:ext cx="711894" cy="442014"/>
      </dsp:txXfrm>
    </dsp:sp>
    <dsp:sp modelId="{16C09D58-DB9D-4E74-8232-3A1015F734AD}">
      <dsp:nvSpPr>
        <dsp:cNvPr id="0" name=""/>
        <dsp:cNvSpPr/>
      </dsp:nvSpPr>
      <dsp:spPr>
        <a:xfrm>
          <a:off x="5104758" y="2252493"/>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2D28B9-B8B8-4336-8E46-2869EE624701}">
      <dsp:nvSpPr>
        <dsp:cNvPr id="0" name=""/>
        <dsp:cNvSpPr/>
      </dsp:nvSpPr>
      <dsp:spPr>
        <a:xfrm>
          <a:off x="5186914" y="2330541"/>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Turan SARIYER</a:t>
          </a:r>
        </a:p>
        <a:p>
          <a:pPr lvl="0" algn="ctr" defTabSz="355600">
            <a:lnSpc>
              <a:spcPct val="90000"/>
            </a:lnSpc>
            <a:spcBef>
              <a:spcPct val="0"/>
            </a:spcBef>
            <a:spcAft>
              <a:spcPct val="35000"/>
            </a:spcAft>
          </a:pPr>
          <a:r>
            <a:rPr lang="tr-TR" sz="800" kern="1200" dirty="0"/>
            <a:t>BİLGİSAYAR İŞLETMENİ</a:t>
          </a:r>
        </a:p>
      </dsp:txBody>
      <dsp:txXfrm>
        <a:off x="5200666" y="2344293"/>
        <a:ext cx="711894" cy="442014"/>
      </dsp:txXfrm>
    </dsp:sp>
    <dsp:sp modelId="{E7B9AD0A-B679-4FC0-B5B0-2EAE67BCA3A9}">
      <dsp:nvSpPr>
        <dsp:cNvPr id="0" name=""/>
        <dsp:cNvSpPr/>
      </dsp:nvSpPr>
      <dsp:spPr>
        <a:xfrm>
          <a:off x="6080056" y="2244943"/>
          <a:ext cx="855410" cy="677557"/>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B10EE8-D89F-435B-AAAD-DF9C778EDA6B}">
      <dsp:nvSpPr>
        <dsp:cNvPr id="0" name=""/>
        <dsp:cNvSpPr/>
      </dsp:nvSpPr>
      <dsp:spPr>
        <a:xfrm>
          <a:off x="6162212" y="2322991"/>
          <a:ext cx="855410" cy="677557"/>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a:t>Veysel KARAÇAY</a:t>
          </a:r>
        </a:p>
        <a:p>
          <a:pPr lvl="0" algn="ctr" defTabSz="355600">
            <a:lnSpc>
              <a:spcPct val="90000"/>
            </a:lnSpc>
            <a:spcBef>
              <a:spcPct val="0"/>
            </a:spcBef>
            <a:spcAft>
              <a:spcPct val="35000"/>
            </a:spcAft>
          </a:pPr>
          <a:r>
            <a:rPr lang="tr-TR" sz="800" kern="1200" dirty="0" smtClean="0"/>
            <a:t>BİLGİSAYAR İŞLETMENİ</a:t>
          </a:r>
          <a:endParaRPr lang="tr-TR" sz="800" kern="1200" dirty="0"/>
        </a:p>
      </dsp:txBody>
      <dsp:txXfrm>
        <a:off x="6182057" y="2342836"/>
        <a:ext cx="815720" cy="637867"/>
      </dsp:txXfrm>
    </dsp:sp>
    <dsp:sp modelId="{0BDAE520-3116-4C0B-8820-5037CF6D0E04}">
      <dsp:nvSpPr>
        <dsp:cNvPr id="0" name=""/>
        <dsp:cNvSpPr/>
      </dsp:nvSpPr>
      <dsp:spPr>
        <a:xfrm>
          <a:off x="7345909" y="2250493"/>
          <a:ext cx="739398" cy="469518"/>
        </a:xfrm>
        <a:prstGeom prst="roundRect">
          <a:avLst>
            <a:gd name="adj" fmla="val 10000"/>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AF7CF6-F85B-416C-A03B-DB50EB0A23C2}">
      <dsp:nvSpPr>
        <dsp:cNvPr id="0" name=""/>
        <dsp:cNvSpPr/>
      </dsp:nvSpPr>
      <dsp:spPr>
        <a:xfrm>
          <a:off x="7428064" y="2328541"/>
          <a:ext cx="739398" cy="469518"/>
        </a:xfrm>
        <a:prstGeom prst="roundRect">
          <a:avLst>
            <a:gd name="adj" fmla="val 10000"/>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tr-TR" sz="800" kern="1200" dirty="0" err="1"/>
            <a:t>Şafih</a:t>
          </a:r>
          <a:r>
            <a:rPr lang="tr-TR" sz="800" kern="1200" dirty="0"/>
            <a:t> ECER</a:t>
          </a:r>
        </a:p>
        <a:p>
          <a:pPr lvl="0" algn="ctr" defTabSz="355600">
            <a:lnSpc>
              <a:spcPct val="90000"/>
            </a:lnSpc>
            <a:spcBef>
              <a:spcPct val="0"/>
            </a:spcBef>
            <a:spcAft>
              <a:spcPct val="35000"/>
            </a:spcAft>
          </a:pPr>
          <a:r>
            <a:rPr lang="tr-TR" sz="800" kern="1200" dirty="0"/>
            <a:t>HİZMETLİ</a:t>
          </a:r>
        </a:p>
      </dsp:txBody>
      <dsp:txXfrm>
        <a:off x="7441816" y="2342293"/>
        <a:ext cx="711894" cy="44201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8844DB-8A79-4B05-8883-CCC1B08EFB99}" type="datetimeFigureOut">
              <a:rPr lang="tr-TR" smtClean="0"/>
              <a:t>6.10.2025</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309AB2-8319-444E-AFF7-534B06C59C59}" type="slidenum">
              <a:rPr lang="tr-TR" smtClean="0"/>
              <a:t>‹#›</a:t>
            </a:fld>
            <a:endParaRPr lang="tr-TR"/>
          </a:p>
        </p:txBody>
      </p:sp>
    </p:spTree>
    <p:extLst>
      <p:ext uri="{BB962C8B-B14F-4D97-AF65-F5344CB8AC3E}">
        <p14:creationId xmlns:p14="http://schemas.microsoft.com/office/powerpoint/2010/main" val="3235667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r-TR" smtClean="0"/>
              <a:t>Asıl başlık stili için tıklatın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tıklayın</a:t>
            </a:r>
            <a:endParaRPr lang="en-US" dirty="0"/>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2041876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r-TR" smtClean="0"/>
              <a:t>Asıl başlık stili için tıklatın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8385986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476769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4419374F-F8CB-40A3-8473-161EA3127C56}" type="datetimeFigureOut">
              <a:rPr lang="tr-TR" smtClean="0"/>
              <a:t>6.10.2025</a:t>
            </a:fld>
            <a:endParaRPr lang="tr-TR"/>
          </a:p>
        </p:txBody>
      </p:sp>
      <p:sp>
        <p:nvSpPr>
          <p:cNvPr id="6" name="Footer Placeholder 5"/>
          <p:cNvSpPr>
            <a:spLocks noGrp="1"/>
          </p:cNvSpPr>
          <p:nvPr>
            <p:ph type="ftr" sz="quarter" idx="11"/>
          </p:nvPr>
        </p:nvSpPr>
        <p:spPr/>
        <p:txBody>
          <a:bodyPr/>
          <a:lstStyle/>
          <a:p>
            <a:endParaRPr lang="tr-TR"/>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950425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4419374F-F8CB-40A3-8473-161EA3127C56}" type="datetimeFigureOut">
              <a:rPr lang="tr-TR" smtClean="0"/>
              <a:t>6.10.2025</a:t>
            </a:fld>
            <a:endParaRPr lang="tr-TR"/>
          </a:p>
        </p:txBody>
      </p:sp>
      <p:sp>
        <p:nvSpPr>
          <p:cNvPr id="8" name="Footer Placeholder 7"/>
          <p:cNvSpPr>
            <a:spLocks noGrp="1"/>
          </p:cNvSpPr>
          <p:nvPr>
            <p:ph type="ftr" sz="quarter" idx="11"/>
          </p:nvPr>
        </p:nvSpPr>
        <p:spPr/>
        <p:txBody>
          <a:bodyPr/>
          <a:lstStyle/>
          <a:p>
            <a:endParaRPr lang="tr-T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1742155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4419374F-F8CB-40A3-8473-161EA3127C56}" type="datetimeFigureOut">
              <a:rPr lang="tr-TR" smtClean="0"/>
              <a:t>6.10.2025</a:t>
            </a:fld>
            <a:endParaRPr lang="tr-TR"/>
          </a:p>
        </p:txBody>
      </p:sp>
      <p:sp>
        <p:nvSpPr>
          <p:cNvPr id="4" name="Footer Placeholder 3"/>
          <p:cNvSpPr>
            <a:spLocks noGrp="1"/>
          </p:cNvSpPr>
          <p:nvPr>
            <p:ph type="ftr" sz="quarter" idx="11"/>
          </p:nvPr>
        </p:nvSpPr>
        <p:spPr/>
        <p:txBody>
          <a:bodyPr/>
          <a:lstStyle/>
          <a:p>
            <a:endParaRPr lang="tr-T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530445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19374F-F8CB-40A3-8473-161EA3127C56}" type="datetimeFigureOut">
              <a:rPr lang="tr-TR" smtClean="0"/>
              <a:t>6.10.2025</a:t>
            </a:fld>
            <a:endParaRPr lang="tr-TR"/>
          </a:p>
        </p:txBody>
      </p:sp>
      <p:sp>
        <p:nvSpPr>
          <p:cNvPr id="3" name="Footer Placeholder 2"/>
          <p:cNvSpPr>
            <a:spLocks noGrp="1"/>
          </p:cNvSpPr>
          <p:nvPr>
            <p:ph type="ftr" sz="quarter" idx="11"/>
          </p:nvPr>
        </p:nvSpPr>
        <p:spPr/>
        <p:txBody>
          <a:bodyPr/>
          <a:lstStyle/>
          <a:p>
            <a:endParaRPr lang="tr-T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3702496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r-TR" smtClean="0"/>
              <a:t>Asıl başlık stili için tıklatın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4419374F-F8CB-40A3-8473-161EA3127C56}" type="datetimeFigureOut">
              <a:rPr lang="tr-TR" smtClean="0"/>
              <a:t>6.10.2025</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29019948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a:t>
            </a:r>
          </a:p>
        </p:txBody>
      </p:sp>
      <p:sp>
        <p:nvSpPr>
          <p:cNvPr id="5" name="Date Placeholder 4"/>
          <p:cNvSpPr>
            <a:spLocks noGrp="1"/>
          </p:cNvSpPr>
          <p:nvPr>
            <p:ph type="dt" sz="half" idx="10"/>
          </p:nvPr>
        </p:nvSpPr>
        <p:spPr/>
        <p:txBody>
          <a:bodyPr/>
          <a:lstStyle/>
          <a:p>
            <a:fld id="{4419374F-F8CB-40A3-8473-161EA3127C56}" type="datetimeFigureOut">
              <a:rPr lang="tr-TR" smtClean="0"/>
              <a:t>6.10.2025</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2238223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440108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smtClean="0"/>
              <a:t>Asıl başlık stili için tıklatın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a:t>
            </a:r>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B047B24-988F-4A2E-BD0B-478AD49A8B89}" type="slidenum">
              <a:rPr lang="tr-TR" smtClean="0"/>
              <a:t>‹#›</a:t>
            </a:fld>
            <a:endParaRPr lang="tr-T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886288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a:t>
            </a:r>
          </a:p>
        </p:txBody>
      </p:sp>
      <p:sp>
        <p:nvSpPr>
          <p:cNvPr id="5" name="Date Placeholder 4"/>
          <p:cNvSpPr>
            <a:spLocks noGrp="1"/>
          </p:cNvSpPr>
          <p:nvPr>
            <p:ph type="dt" sz="half" idx="10"/>
          </p:nvPr>
        </p:nvSpPr>
        <p:spPr/>
        <p:txBody>
          <a:bodyPr/>
          <a:lstStyle/>
          <a:p>
            <a:fld id="{4419374F-F8CB-40A3-8473-161EA3127C56}" type="datetimeFigureOut">
              <a:rPr lang="tr-TR" smtClean="0"/>
              <a:t>6.10.2025</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3302537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smtClean="0"/>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a:t>
            </a:r>
          </a:p>
        </p:txBody>
      </p:sp>
      <p:sp>
        <p:nvSpPr>
          <p:cNvPr id="5" name="Date Placeholder 4"/>
          <p:cNvSpPr>
            <a:spLocks noGrp="1"/>
          </p:cNvSpPr>
          <p:nvPr>
            <p:ph type="dt" sz="half" idx="10"/>
          </p:nvPr>
        </p:nvSpPr>
        <p:spPr/>
        <p:txBody>
          <a:bodyPr/>
          <a:lstStyle/>
          <a:p>
            <a:fld id="{4419374F-F8CB-40A3-8473-161EA3127C56}" type="datetimeFigureOut">
              <a:rPr lang="tr-TR" smtClean="0"/>
              <a:t>6.10.2025</a:t>
            </a:fld>
            <a:endParaRPr lang="tr-TR"/>
          </a:p>
        </p:txBody>
      </p:sp>
      <p:sp>
        <p:nvSpPr>
          <p:cNvPr id="6" name="Footer Placeholder 5"/>
          <p:cNvSpPr>
            <a:spLocks noGrp="1"/>
          </p:cNvSpPr>
          <p:nvPr>
            <p:ph type="ftr" sz="quarter" idx="11"/>
          </p:nvPr>
        </p:nvSpPr>
        <p:spPr/>
        <p:txBody>
          <a:bodyPr/>
          <a:lstStyle/>
          <a:p>
            <a:endParaRPr lang="tr-T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B047B24-988F-4A2E-BD0B-478AD49A8B89}" type="slidenum">
              <a:rPr lang="tr-TR" smtClean="0"/>
              <a:t>‹#›</a:t>
            </a:fld>
            <a:endParaRPr lang="tr-T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12816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r-TR" smtClean="0"/>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a:t>
            </a:r>
          </a:p>
        </p:txBody>
      </p:sp>
      <p:sp>
        <p:nvSpPr>
          <p:cNvPr id="5" name="Date Placeholder 4"/>
          <p:cNvSpPr>
            <a:spLocks noGrp="1"/>
          </p:cNvSpPr>
          <p:nvPr>
            <p:ph type="dt" sz="half" idx="10"/>
          </p:nvPr>
        </p:nvSpPr>
        <p:spPr/>
        <p:txBody>
          <a:bodyPr/>
          <a:lstStyle/>
          <a:p>
            <a:fld id="{4419374F-F8CB-40A3-8473-161EA3127C56}" type="datetimeFigureOut">
              <a:rPr lang="tr-TR" smtClean="0"/>
              <a:t>6.10.2025</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24897933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16236220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4419374F-F8CB-40A3-8473-161EA3127C56}" type="datetimeFigureOut">
              <a:rPr lang="tr-TR" smtClean="0"/>
              <a:t>6.10.2025</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B047B24-988F-4A2E-BD0B-478AD49A8B89}" type="slidenum">
              <a:rPr lang="tr-TR" smtClean="0"/>
              <a:t>‹#›</a:t>
            </a:fld>
            <a:endParaRPr lang="tr-TR"/>
          </a:p>
        </p:txBody>
      </p:sp>
    </p:spTree>
    <p:extLst>
      <p:ext uri="{BB962C8B-B14F-4D97-AF65-F5344CB8AC3E}">
        <p14:creationId xmlns:p14="http://schemas.microsoft.com/office/powerpoint/2010/main" val="3380960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419374F-F8CB-40A3-8473-161EA3127C56}" type="datetimeFigureOut">
              <a:rPr lang="tr-TR" smtClean="0"/>
              <a:t>6.10.2025</a:t>
            </a:fld>
            <a:endParaRPr lang="tr-T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B047B24-988F-4A2E-BD0B-478AD49A8B89}" type="slidenum">
              <a:rPr lang="tr-TR" smtClean="0"/>
              <a:t>‹#›</a:t>
            </a:fld>
            <a:endParaRPr lang="tr-TR"/>
          </a:p>
        </p:txBody>
      </p:sp>
    </p:spTree>
    <p:extLst>
      <p:ext uri="{BB962C8B-B14F-4D97-AF65-F5344CB8AC3E}">
        <p14:creationId xmlns:p14="http://schemas.microsoft.com/office/powerpoint/2010/main" val="1118662123"/>
      </p:ext>
    </p:extLst>
  </p:cSld>
  <p:clrMap bg1="lt1" tx1="dk1" bg2="lt2" tx2="dk2" accent1="accent1" accent2="accent2" accent3="accent3" accent4="accent4" accent5="accent5" accent6="accent6" hlink="hlink" folHlink="folHlink"/>
  <p:sldLayoutIdLst>
    <p:sldLayoutId id="2147483929" r:id="rId1"/>
    <p:sldLayoutId id="2147483930" r:id="rId2"/>
    <p:sldLayoutId id="2147483931" r:id="rId3"/>
    <p:sldLayoutId id="2147483932" r:id="rId4"/>
    <p:sldLayoutId id="2147483933" r:id="rId5"/>
    <p:sldLayoutId id="2147483934" r:id="rId6"/>
    <p:sldLayoutId id="2147483935" r:id="rId7"/>
    <p:sldLayoutId id="2147483936" r:id="rId8"/>
    <p:sldLayoutId id="2147483937" r:id="rId9"/>
    <p:sldLayoutId id="2147483938" r:id="rId10"/>
    <p:sldLayoutId id="2147483939" r:id="rId11"/>
    <p:sldLayoutId id="2147483940" r:id="rId12"/>
    <p:sldLayoutId id="2147483941" r:id="rId13"/>
    <p:sldLayoutId id="2147483942" r:id="rId14"/>
    <p:sldLayoutId id="2147483943" r:id="rId15"/>
    <p:sldLayoutId id="2147483944"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2616061" y="1138536"/>
            <a:ext cx="6133410" cy="4154984"/>
          </a:xfrm>
          <a:prstGeom prst="rect">
            <a:avLst/>
          </a:prstGeom>
          <a:noFill/>
        </p:spPr>
        <p:txBody>
          <a:bodyPr wrap="none" lIns="91440" tIns="45720" rIns="91440" bIns="45720">
            <a:spAutoFit/>
          </a:bodyPr>
          <a:lstStyle/>
          <a:p>
            <a:pPr algn="ctr"/>
            <a:r>
              <a:rPr lang="tr-TR" sz="66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66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p>
          <a:p>
            <a:pPr algn="ctr"/>
            <a:r>
              <a:rPr lang="tr-TR" sz="6600" b="1" i="1" dirty="0" smtClean="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Brifing Raporu</a:t>
            </a:r>
          </a:p>
          <a:p>
            <a:pPr algn="ctr"/>
            <a:endParaRPr lang="tr-TR" sz="66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51839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77661" y="712135"/>
            <a:ext cx="4169732" cy="400110"/>
          </a:xfrm>
          <a:prstGeom prst="rect">
            <a:avLst/>
          </a:prstGeom>
          <a:noFill/>
        </p:spPr>
        <p:txBody>
          <a:bodyPr wrap="none" lIns="91440" tIns="45720" rIns="91440" bIns="45720">
            <a:spAutoFit/>
          </a:bodyPr>
          <a:lstStyle/>
          <a:p>
            <a:pPr algn="ctr"/>
            <a:r>
              <a:rPr lang="tr-TR" sz="2000" b="1" dirty="0" smtClean="0">
                <a:latin typeface="Times New Roman" panose="02020603050405020304" pitchFamily="18" charset="0"/>
                <a:cs typeface="Times New Roman" panose="02020603050405020304" pitchFamily="18" charset="0"/>
              </a:rPr>
              <a:t>BİRİMİN KURUMDAKİ  GÖREVİ</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Metin kutusu 1"/>
          <p:cNvSpPr txBox="1"/>
          <p:nvPr/>
        </p:nvSpPr>
        <p:spPr>
          <a:xfrm>
            <a:off x="110162" y="1404528"/>
            <a:ext cx="10805747" cy="3139321"/>
          </a:xfrm>
          <a:prstGeom prst="rect">
            <a:avLst/>
          </a:prstGeom>
          <a:noFill/>
        </p:spPr>
        <p:txBody>
          <a:bodyPr wrap="square" rtlCol="0">
            <a:spAutoFit/>
          </a:bodyPr>
          <a:lstStyle/>
          <a:p>
            <a:r>
              <a:rPr lang="tr-TR" dirty="0">
                <a:latin typeface="Times New Roman" panose="02020603050405020304" pitchFamily="18" charset="0"/>
                <a:cs typeface="Times New Roman" panose="02020603050405020304" pitchFamily="18" charset="0"/>
              </a:rPr>
              <a:t>Bilgisayar ve internet destekli otomasyonla çalışmalarını yürüten Başkanlığımız tarafından; YÖK Akademik Takvimi, YÖK ve ÖSYM talimatları, Üniversitemiz Akademik Takvimi, Kanunlar, </a:t>
            </a:r>
          </a:p>
          <a:p>
            <a:r>
              <a:rPr lang="tr-TR" dirty="0">
                <a:latin typeface="Times New Roman" panose="02020603050405020304" pitchFamily="18" charset="0"/>
                <a:cs typeface="Times New Roman" panose="02020603050405020304" pitchFamily="18" charset="0"/>
              </a:rPr>
              <a:t>YÖK Yönetmelikleri ve Üniversitemiz Yönetmelik, Yönerge ve Rektörlük talimatları, Üniversitemiz Senato ve Üniversitemiz </a:t>
            </a:r>
            <a:r>
              <a:rPr lang="tr-TR" dirty="0" smtClean="0">
                <a:latin typeface="Times New Roman" panose="02020603050405020304" pitchFamily="18" charset="0"/>
                <a:cs typeface="Times New Roman" panose="02020603050405020304" pitchFamily="18" charset="0"/>
              </a:rPr>
              <a:t>Yönetim </a:t>
            </a:r>
            <a:r>
              <a:rPr lang="tr-TR" dirty="0">
                <a:latin typeface="Times New Roman" panose="02020603050405020304" pitchFamily="18" charset="0"/>
                <a:cs typeface="Times New Roman" panose="02020603050405020304" pitchFamily="18" charset="0"/>
              </a:rPr>
              <a:t>Kurulu Kararları ve birim yönetim kurulu kararları doğrultusunda tüm öğrenci hizmetleri ve eğitim öğretim hizmetleri titizlikle ve sorumluluk bilinciyle yürütülmektedir.</a:t>
            </a:r>
          </a:p>
          <a:p>
            <a:r>
              <a:rPr lang="tr-TR" dirty="0">
                <a:latin typeface="Times New Roman" panose="02020603050405020304" pitchFamily="18" charset="0"/>
                <a:cs typeface="Times New Roman" panose="02020603050405020304" pitchFamily="18" charset="0"/>
              </a:rPr>
              <a:t> </a:t>
            </a:r>
          </a:p>
          <a:p>
            <a:r>
              <a:rPr lang="tr-TR" dirty="0">
                <a:latin typeface="Times New Roman" panose="02020603050405020304" pitchFamily="18" charset="0"/>
                <a:cs typeface="Times New Roman" panose="02020603050405020304" pitchFamily="18" charset="0"/>
              </a:rPr>
              <a:t>Ayrıca Üniversitemizin Cumhurbaşkanlığı, Başbakanlık, Milli Eğitim Bakanlığı, Milli Savunma Bakanlığı, Yükseköğretim Kurulu, ÖSYM, Valilik, Üniversiteler, </a:t>
            </a:r>
          </a:p>
          <a:p>
            <a:r>
              <a:rPr lang="tr-TR" dirty="0">
                <a:latin typeface="Times New Roman" panose="02020603050405020304" pitchFamily="18" charset="0"/>
                <a:cs typeface="Times New Roman" panose="02020603050405020304" pitchFamily="18" charset="0"/>
              </a:rPr>
              <a:t>Emniyet Müdürlüğü ve diğer ilgili kurum ve kuruluşlarla, Üniversitemiz birimlerinin öğrenci ve eğitim- öğretimle ilgili tüm yazışmaları Başkanlığımız kanalıyla yapılmaktadır.</a:t>
            </a:r>
          </a:p>
          <a:p>
            <a:endParaRPr lang="tr-TR" dirty="0"/>
          </a:p>
        </p:txBody>
      </p:sp>
      <p:sp>
        <p:nvSpPr>
          <p:cNvPr id="6" name="Dikdörtgen 5"/>
          <p:cNvSpPr/>
          <p:nvPr/>
        </p:nvSpPr>
        <p:spPr>
          <a:xfrm>
            <a:off x="8270631" y="0"/>
            <a:ext cx="6096000" cy="646331"/>
          </a:xfrm>
          <a:prstGeom prst="rect">
            <a:avLst/>
          </a:prstGeom>
        </p:spPr>
        <p:txBody>
          <a:bodyPr>
            <a:spAutoFit/>
          </a:bodyPr>
          <a:lstStyle/>
          <a:p>
            <a:pPr algn="ctr"/>
            <a:r>
              <a:rPr lang="tr-TR" b="1" i="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b="1" i="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p>
        </p:txBody>
      </p:sp>
    </p:spTree>
    <p:extLst>
      <p:ext uri="{BB962C8B-B14F-4D97-AF65-F5344CB8AC3E}">
        <p14:creationId xmlns:p14="http://schemas.microsoft.com/office/powerpoint/2010/main" val="1829663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677009" y="0"/>
            <a:ext cx="10462846" cy="6678751"/>
          </a:xfrm>
          <a:prstGeom prst="rect">
            <a:avLst/>
          </a:prstGeom>
          <a:noFill/>
        </p:spPr>
        <p:txBody>
          <a:bodyPr wrap="square" rtlCol="0">
            <a:spAutoFit/>
          </a:bodyPr>
          <a:lstStyle/>
          <a:p>
            <a:r>
              <a:rPr lang="tr-TR" b="1" dirty="0">
                <a:latin typeface="Times New Roman" panose="02020603050405020304" pitchFamily="18" charset="0"/>
                <a:cs typeface="Times New Roman" panose="02020603050405020304" pitchFamily="18" charset="0"/>
              </a:rPr>
              <a:t>ÖĞRENCİ İŞLERİ DAİRE BAŞKANLIĞI GÖREV </a:t>
            </a:r>
            <a:r>
              <a:rPr lang="tr-TR" b="1" dirty="0" smtClean="0">
                <a:latin typeface="Times New Roman" panose="02020603050405020304" pitchFamily="18" charset="0"/>
                <a:cs typeface="Times New Roman" panose="02020603050405020304" pitchFamily="18" charset="0"/>
              </a:rPr>
              <a:t> VE  </a:t>
            </a:r>
            <a:r>
              <a:rPr lang="tr-TR" b="1" dirty="0">
                <a:latin typeface="Times New Roman" panose="02020603050405020304" pitchFamily="18" charset="0"/>
                <a:cs typeface="Times New Roman" panose="02020603050405020304" pitchFamily="18" charset="0"/>
              </a:rPr>
              <a:t>YETKİLERİ</a:t>
            </a:r>
            <a:endParaRPr lang="tr-TR" dirty="0">
              <a:latin typeface="Times New Roman" panose="02020603050405020304" pitchFamily="18" charset="0"/>
              <a:cs typeface="Times New Roman" panose="02020603050405020304" pitchFamily="18" charset="0"/>
            </a:endParaRPr>
          </a:p>
          <a:p>
            <a:r>
              <a:rPr lang="tr-TR" dirty="0">
                <a:latin typeface="Times New Roman" panose="02020603050405020304" pitchFamily="18" charset="0"/>
                <a:cs typeface="Times New Roman" panose="02020603050405020304" pitchFamily="18" charset="0"/>
              </a:rPr>
              <a:t>     </a:t>
            </a:r>
            <a:r>
              <a:rPr lang="tr-TR" sz="1600" b="1" dirty="0">
                <a:solidFill>
                  <a:srgbClr val="FF0000"/>
                </a:solidFill>
                <a:latin typeface="Times New Roman" panose="02020603050405020304" pitchFamily="18" charset="0"/>
                <a:cs typeface="Times New Roman" panose="02020603050405020304" pitchFamily="18" charset="0"/>
              </a:rPr>
              <a:t>   </a:t>
            </a:r>
            <a:r>
              <a:rPr lang="tr-TR" sz="1200" b="1" dirty="0">
                <a:latin typeface="Times New Roman" panose="02020603050405020304" pitchFamily="18" charset="0"/>
                <a:cs typeface="Times New Roman" panose="02020603050405020304" pitchFamily="18" charset="0"/>
              </a:rPr>
              <a:t>Öğrenci İşleri Daire Başkanlığının, Yükseköğretim Üst Kuruluşları ile Yükseköğretim Kurumlarının İdari Teşkilatı Hakkında Kanun Hükmünde Kararname'nin 31. maddesinde Öğrenci İşleri Dairesi Başkanlığının görevleri ve yetkileri aşağıdaki gibi tanımlanmıştır</a:t>
            </a:r>
            <a:r>
              <a:rPr lang="tr-TR" sz="1200" b="1" dirty="0" smtClean="0">
                <a:latin typeface="Times New Roman" panose="02020603050405020304" pitchFamily="18" charset="0"/>
                <a:cs typeface="Times New Roman" panose="02020603050405020304" pitchFamily="18" charset="0"/>
              </a:rPr>
              <a:t>.</a:t>
            </a:r>
          </a:p>
          <a:p>
            <a:endParaRPr lang="tr-TR" sz="1400"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smtClean="0">
                <a:latin typeface="Times New Roman" panose="02020603050405020304" pitchFamily="18" charset="0"/>
                <a:cs typeface="Times New Roman" panose="02020603050405020304" pitchFamily="18" charset="0"/>
              </a:rPr>
              <a:t>İstatistikî </a:t>
            </a:r>
            <a:r>
              <a:rPr lang="tr-TR" sz="1200" dirty="0">
                <a:latin typeface="Times New Roman" panose="02020603050405020304" pitchFamily="18" charset="0"/>
                <a:cs typeface="Times New Roman" panose="02020603050405020304" pitchFamily="18" charset="0"/>
              </a:rPr>
              <a:t>bilgilerin takibini yapmak, düzenlenmesini ve ilgili yerlere ulaştırılmasını sağlamak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Yatay geçiş kontenjanlarını YÖK Başkanlığına bildirmek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Dikey geçiş kontenjanlarını Öğrenci Seçme ve Yerleştirme Başkanlığına bildirmek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Öğrencileri ilgilendiren Yönetmelik ve Yönerge değişikliklerini Senatoya sunup daha sonra yayınlamak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Öğrenci harçlarına ilişkin duyuruları yapmak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Burs ve kredi ile ilgili yazışmaları ve güncellemeleri yapmak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ÖSYM kontenjanlarını Öğrenci Seçme ve Yerleştirme Başkanlığına bildirmek</a:t>
            </a:r>
            <a:r>
              <a:rPr lang="tr-TR" sz="1200" dirty="0" smtClean="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ÖSYM Başkanlığınca istenen istatistikî bilgilerin ÖSYM Başkanlığının web sayfasından girilmesi</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Akademik Takvimi yayınlamak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Kayıtların yapılacağı tarih ve kayıt yerlerini ÖSYM Başkanlığına </a:t>
            </a:r>
            <a:r>
              <a:rPr lang="tr-TR" sz="1200" dirty="0" smtClean="0">
                <a:latin typeface="Times New Roman" panose="02020603050405020304" pitchFamily="18" charset="0"/>
                <a:cs typeface="Times New Roman" panose="02020603050405020304" pitchFamily="18" charset="0"/>
              </a:rPr>
              <a:t>bildirmek, </a:t>
            </a:r>
            <a:r>
              <a:rPr lang="tr-TR" sz="1200" dirty="0">
                <a:latin typeface="Times New Roman" panose="02020603050405020304" pitchFamily="18" charset="0"/>
                <a:cs typeface="Times New Roman" panose="02020603050405020304" pitchFamily="18" charset="0"/>
              </a:rPr>
              <a:t>Kayıt yaptıran öğrencileri tespit ederek ÖSYM Başkanlığına açık kontenjanları bildirmek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Fakülte, Yüksekokul ve Enstitülerce hazırlanan diplomaları kontrol edip kayıtlarını tutmak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Öğrenci otomasyonunda eksik ve yanlış girilen notların düzeltilmesi, ders kaydı eksiklerinin takibi ve düzeltilmesi gibi iş ve işlemleri yapmak</a:t>
            </a:r>
            <a:r>
              <a:rPr lang="tr-TR" sz="1200" dirty="0" smtClean="0">
                <a:latin typeface="Times New Roman" panose="02020603050405020304" pitchFamily="18" charset="0"/>
                <a:cs typeface="Times New Roman" panose="02020603050405020304" pitchFamily="18" charset="0"/>
              </a:rPr>
              <a:t>,</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YÖK Başkanlığının Kurumsal İstatistik Veri Tabanı programına öğrenci bilgilerini aktarmak.(</a:t>
            </a:r>
            <a:r>
              <a:rPr lang="tr-TR" sz="1200" dirty="0" smtClean="0">
                <a:latin typeface="Times New Roman" panose="02020603050405020304" pitchFamily="18" charset="0"/>
                <a:cs typeface="Times New Roman" panose="02020603050405020304" pitchFamily="18" charset="0"/>
              </a:rPr>
              <a:t>YÖKSİS</a:t>
            </a:r>
          </a:p>
          <a:p>
            <a:endParaRPr lang="tr-TR" sz="12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tr-TR" sz="1200" dirty="0">
                <a:latin typeface="Times New Roman" panose="02020603050405020304" pitchFamily="18" charset="0"/>
                <a:cs typeface="Times New Roman" panose="02020603050405020304" pitchFamily="18" charset="0"/>
              </a:rPr>
              <a:t>Öğrenci kimlik kartları. </a:t>
            </a:r>
          </a:p>
          <a:p>
            <a:endParaRPr lang="tr-TR" dirty="0">
              <a:latin typeface="Times New Roman" panose="02020603050405020304" pitchFamily="18" charset="0"/>
              <a:cs typeface="Times New Roman" panose="02020603050405020304" pitchFamily="18" charset="0"/>
            </a:endParaRPr>
          </a:p>
        </p:txBody>
      </p:sp>
      <p:sp>
        <p:nvSpPr>
          <p:cNvPr id="5" name="Dikdörtgen 4"/>
          <p:cNvSpPr/>
          <p:nvPr/>
        </p:nvSpPr>
        <p:spPr>
          <a:xfrm>
            <a:off x="9904883" y="101044"/>
            <a:ext cx="3327539" cy="461665"/>
          </a:xfrm>
          <a:prstGeom prst="rect">
            <a:avLst/>
          </a:prstGeom>
          <a:noFill/>
        </p:spPr>
        <p:txBody>
          <a:bodyPr wrap="square" lIns="91440" tIns="45720" rIns="91440" bIns="45720">
            <a:spAutoFit/>
          </a:bodyPr>
          <a:lstStyle/>
          <a:p>
            <a:pPr algn="ctr"/>
            <a:r>
              <a:rPr lang="tr-TR" sz="12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12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12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1422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3" name="Dikdörtgen 2"/>
          <p:cNvSpPr/>
          <p:nvPr/>
        </p:nvSpPr>
        <p:spPr>
          <a:xfrm>
            <a:off x="1263865" y="1595794"/>
            <a:ext cx="7704856" cy="3416320"/>
          </a:xfrm>
          <a:prstGeom prst="rect">
            <a:avLst/>
          </a:prstGeom>
        </p:spPr>
        <p:txBody>
          <a:bodyPr wrap="square">
            <a:spAutoFit/>
          </a:bodyPr>
          <a:lstStyle/>
          <a:p>
            <a:r>
              <a:rPr lang="tr-TR" b="1" i="1" dirty="0">
                <a:latin typeface="Times New Roman" pitchFamily="18" charset="0"/>
                <a:cs typeface="Times New Roman" pitchFamily="18" charset="0"/>
              </a:rPr>
              <a:t>Misyon</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	Eğitim Birimleri ile eşgüdüm sağlayarak planlanan eğitim-öğretim sürecinin düzenli bir şekilde yürütülmesini gerçekleştirmek; öğrencilere, mezunlara, öğretim elemanlarına ve ilişkide olduğumuz kurumlara bilgi ve belge hizmeti sunmak. </a:t>
            </a:r>
          </a:p>
          <a:p>
            <a:endParaRPr lang="tr-TR" dirty="0">
              <a:latin typeface="Times New Roman" pitchFamily="18" charset="0"/>
              <a:cs typeface="Times New Roman" pitchFamily="18" charset="0"/>
            </a:endParaRPr>
          </a:p>
          <a:p>
            <a:endParaRPr lang="tr-TR" dirty="0">
              <a:latin typeface="Times New Roman" pitchFamily="18" charset="0"/>
              <a:cs typeface="Times New Roman" pitchFamily="18" charset="0"/>
            </a:endParaRPr>
          </a:p>
          <a:p>
            <a:r>
              <a:rPr lang="tr-TR" b="1" i="1" dirty="0">
                <a:latin typeface="Times New Roman" pitchFamily="18" charset="0"/>
                <a:cs typeface="Times New Roman" pitchFamily="18" charset="0"/>
              </a:rPr>
              <a:t>Vizyon</a:t>
            </a:r>
            <a:endParaRPr lang="tr-TR" dirty="0">
              <a:latin typeface="Times New Roman" pitchFamily="18" charset="0"/>
              <a:cs typeface="Times New Roman" pitchFamily="18" charset="0"/>
            </a:endParaRPr>
          </a:p>
          <a:p>
            <a:pPr algn="just"/>
            <a:r>
              <a:rPr lang="tr-TR" dirty="0">
                <a:latin typeface="Times New Roman" pitchFamily="18" charset="0"/>
                <a:cs typeface="Times New Roman" pitchFamily="18" charset="0"/>
              </a:rPr>
              <a:t>	Sürekli gelişen bilgi ve teknolojileri kullanarak, güler yüzlü bir ifade ile güvenli ve mümkün olan en hızlı şekilde bilgi ve belge hizmeti sunan; öğrenci, öğretim elemanı ve personelin memnuniyetini ön plana çıkaran, ülke çapında örnek ve farklı bir birim olmak.</a:t>
            </a:r>
          </a:p>
        </p:txBody>
      </p:sp>
      <p:sp>
        <p:nvSpPr>
          <p:cNvPr id="2" name="Dikdörtgen 1"/>
          <p:cNvSpPr/>
          <p:nvPr/>
        </p:nvSpPr>
        <p:spPr>
          <a:xfrm>
            <a:off x="357857" y="270320"/>
            <a:ext cx="2367757" cy="369332"/>
          </a:xfrm>
          <a:prstGeom prst="rect">
            <a:avLst/>
          </a:prstGeom>
        </p:spPr>
        <p:txBody>
          <a:bodyPr wrap="square">
            <a:spAutoFit/>
          </a:bodyPr>
          <a:lstStyle/>
          <a:p>
            <a:r>
              <a:rPr lang="tr-TR" b="1" dirty="0"/>
              <a:t>Misyon ve Vizyon</a:t>
            </a:r>
            <a:endParaRPr lang="tr-TR" dirty="0"/>
          </a:p>
        </p:txBody>
      </p:sp>
    </p:spTree>
    <p:extLst>
      <p:ext uri="{BB962C8B-B14F-4D97-AF65-F5344CB8AC3E}">
        <p14:creationId xmlns:p14="http://schemas.microsoft.com/office/powerpoint/2010/main" val="2795743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71443" y="-108773"/>
            <a:ext cx="6320962" cy="1107996"/>
          </a:xfrm>
          <a:prstGeom prst="rect">
            <a:avLst/>
          </a:prstGeom>
          <a:noFill/>
        </p:spPr>
        <p:txBody>
          <a:bodyPr wrap="none" lIns="91440" tIns="45720" rIns="91440" bIns="45720">
            <a:spAutoFit/>
          </a:bodyPr>
          <a:lstStyle/>
          <a:p>
            <a:pPr algn="ctr"/>
            <a:r>
              <a:rPr lang="tr-TR" sz="66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Personel Bilgileri</a:t>
            </a:r>
            <a:endParaRPr lang="tr-TR" sz="66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2" name="Tablo 1"/>
          <p:cNvGraphicFramePr>
            <a:graphicFrameLocks noGrp="1"/>
          </p:cNvGraphicFramePr>
          <p:nvPr>
            <p:extLst>
              <p:ext uri="{D42A27DB-BD31-4B8C-83A1-F6EECF244321}">
                <p14:modId xmlns:p14="http://schemas.microsoft.com/office/powerpoint/2010/main" val="3632798442"/>
              </p:ext>
            </p:extLst>
          </p:nvPr>
        </p:nvGraphicFramePr>
        <p:xfrm>
          <a:off x="298939" y="999223"/>
          <a:ext cx="11148990" cy="3925339"/>
        </p:xfrm>
        <a:graphic>
          <a:graphicData uri="http://schemas.openxmlformats.org/drawingml/2006/table">
            <a:tbl>
              <a:tblPr firstRow="1" firstCol="1" lastRow="1" lastCol="1" bandRow="1" bandCol="1">
                <a:tableStyleId>{5C22544A-7EE6-4342-B048-85BDC9FD1C3A}</a:tableStyleId>
              </a:tblPr>
              <a:tblGrid>
                <a:gridCol w="796516">
                  <a:extLst>
                    <a:ext uri="{9D8B030D-6E8A-4147-A177-3AD203B41FA5}">
                      <a16:colId xmlns:a16="http://schemas.microsoft.com/office/drawing/2014/main" val="2246261021"/>
                    </a:ext>
                  </a:extLst>
                </a:gridCol>
                <a:gridCol w="1408536">
                  <a:extLst>
                    <a:ext uri="{9D8B030D-6E8A-4147-A177-3AD203B41FA5}">
                      <a16:colId xmlns:a16="http://schemas.microsoft.com/office/drawing/2014/main" val="783704951"/>
                    </a:ext>
                  </a:extLst>
                </a:gridCol>
                <a:gridCol w="1259398">
                  <a:extLst>
                    <a:ext uri="{9D8B030D-6E8A-4147-A177-3AD203B41FA5}">
                      <a16:colId xmlns:a16="http://schemas.microsoft.com/office/drawing/2014/main" val="267066985"/>
                    </a:ext>
                  </a:extLst>
                </a:gridCol>
                <a:gridCol w="7684540">
                  <a:extLst>
                    <a:ext uri="{9D8B030D-6E8A-4147-A177-3AD203B41FA5}">
                      <a16:colId xmlns:a16="http://schemas.microsoft.com/office/drawing/2014/main" val="1193102750"/>
                    </a:ext>
                  </a:extLst>
                </a:gridCol>
              </a:tblGrid>
              <a:tr h="224808">
                <a:tc>
                  <a:txBody>
                    <a:bodyPr/>
                    <a:lstStyle/>
                    <a:p>
                      <a:pPr marL="68580">
                        <a:lnSpc>
                          <a:spcPts val="1230"/>
                        </a:lnSpc>
                        <a:spcBef>
                          <a:spcPts val="15"/>
                        </a:spcBef>
                        <a:spcAft>
                          <a:spcPts val="0"/>
                        </a:spcAft>
                      </a:pPr>
                      <a:endParaRPr lang="tr-T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8580">
                        <a:lnSpc>
                          <a:spcPts val="1230"/>
                        </a:lnSpc>
                        <a:spcBef>
                          <a:spcPts val="15"/>
                        </a:spcBef>
                        <a:spcAft>
                          <a:spcPts val="0"/>
                        </a:spcAft>
                      </a:pPr>
                      <a:r>
                        <a:rPr lang="en-US" sz="1200">
                          <a:effectLst/>
                          <a:latin typeface="Times New Roman" panose="02020603050405020304" pitchFamily="18" charset="0"/>
                          <a:cs typeface="Times New Roman" panose="02020603050405020304" pitchFamily="18" charset="0"/>
                        </a:rPr>
                        <a:t>ADI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a:lnSpc>
                          <a:spcPts val="1230"/>
                        </a:lnSpc>
                        <a:spcBef>
                          <a:spcPts val="15"/>
                        </a:spcBef>
                        <a:spcAft>
                          <a:spcPts val="0"/>
                        </a:spcAft>
                      </a:pPr>
                      <a:r>
                        <a:rPr lang="en-US" sz="1200">
                          <a:effectLst/>
                          <a:latin typeface="Times New Roman" panose="02020603050405020304" pitchFamily="18" charset="0"/>
                          <a:cs typeface="Times New Roman" panose="02020603050405020304" pitchFamily="18" charset="0"/>
                        </a:rPr>
                        <a:t>SOYADI</a:t>
                      </a:r>
                      <a:endParaRPr lang="tr-TR"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tc>
                  <a:txBody>
                    <a:bodyPr/>
                    <a:lstStyle/>
                    <a:p>
                      <a:pPr marL="67945">
                        <a:lnSpc>
                          <a:spcPts val="1230"/>
                        </a:lnSpc>
                        <a:spcBef>
                          <a:spcPts val="15"/>
                        </a:spcBef>
                        <a:spcAft>
                          <a:spcPts val="0"/>
                        </a:spcAft>
                      </a:pPr>
                      <a:r>
                        <a:rPr lang="en-US" sz="1200" dirty="0">
                          <a:effectLst/>
                          <a:latin typeface="Times New Roman" panose="02020603050405020304" pitchFamily="18" charset="0"/>
                          <a:cs typeface="Times New Roman" panose="02020603050405020304" pitchFamily="18" charset="0"/>
                        </a:rPr>
                        <a:t>GÖREVİ</a:t>
                      </a:r>
                      <a:endParaRPr lang="tr-TR"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0" marR="0" marT="0" marB="0"/>
                </a:tc>
                <a:extLst>
                  <a:ext uri="{0D108BD9-81ED-4DB2-BD59-A6C34878D82A}">
                    <a16:rowId xmlns:a16="http://schemas.microsoft.com/office/drawing/2014/main" val="2675195856"/>
                  </a:ext>
                </a:extLst>
              </a:tr>
              <a:tr h="395134">
                <a:tc>
                  <a:txBody>
                    <a:bodyPr/>
                    <a:lstStyle/>
                    <a:p>
                      <a:pPr algn="ctr" fontAlgn="ctr">
                        <a:lnSpc>
                          <a:spcPct val="115000"/>
                        </a:lnSpc>
                        <a:spcAft>
                          <a:spcPts val="0"/>
                        </a:spcAft>
                      </a:pPr>
                      <a:r>
                        <a:rPr lang="en-US" sz="1200" kern="1200" dirty="0">
                          <a:effectLst/>
                          <a:latin typeface="Times New Roman" panose="02020603050405020304" pitchFamily="18" charset="0"/>
                          <a:cs typeface="Times New Roman" panose="02020603050405020304" pitchFamily="18" charset="0"/>
                        </a:rPr>
                        <a:t>1</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ctr">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Gülahmet</a:t>
                      </a:r>
                      <a:r>
                        <a:rPr lang="en-US" sz="1200" kern="1200" dirty="0">
                          <a:effectLst/>
                          <a:latin typeface="Times New Roman" panose="02020603050405020304" pitchFamily="18" charset="0"/>
                          <a:cs typeface="Times New Roman" panose="02020603050405020304" pitchFamily="18" charset="0"/>
                        </a:rPr>
                        <a:t> İPEK</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solidFill>
                      <a:schemeClr val="accent3">
                        <a:lumMod val="20000"/>
                        <a:lumOff val="80000"/>
                      </a:schemeClr>
                    </a:solidFill>
                  </a:tcPr>
                </a:tc>
                <a:tc>
                  <a:txBody>
                    <a:bodyPr/>
                    <a:lstStyle/>
                    <a:p>
                      <a:pPr algn="ctr" fontAlgn="ctr">
                        <a:lnSpc>
                          <a:spcPct val="115000"/>
                        </a:lnSpc>
                        <a:spcAft>
                          <a:spcPts val="0"/>
                        </a:spcAft>
                      </a:pPr>
                      <a:r>
                        <a:rPr lang="en-US" sz="1200" kern="1200">
                          <a:effectLst/>
                          <a:latin typeface="Times New Roman" panose="02020603050405020304" pitchFamily="18" charset="0"/>
                          <a:cs typeface="Times New Roman" panose="02020603050405020304" pitchFamily="18" charset="0"/>
                        </a:rPr>
                        <a:t>Daire Başkanı </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solidFill>
                      <a:schemeClr val="accent3">
                        <a:lumMod val="20000"/>
                        <a:lumOff val="80000"/>
                      </a:schemeClr>
                    </a:solidFill>
                  </a:tcPr>
                </a:tc>
                <a:tc>
                  <a:txBody>
                    <a:bodyPr/>
                    <a:lstStyle/>
                    <a:p>
                      <a:pPr algn="just" fontAlgn="ctr">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Öğrenci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Daire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Başkanlığındaki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tüm</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işlemlerin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akışını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sağlamak</a:t>
                      </a:r>
                      <a:r>
                        <a:rPr lang="en-US" sz="1200" kern="1200" dirty="0">
                          <a:effectLst/>
                          <a:latin typeface="Times New Roman" panose="02020603050405020304" pitchFamily="18" charset="0"/>
                          <a:cs typeface="Times New Roman" panose="02020603050405020304" pitchFamily="18" charset="0"/>
                        </a:rPr>
                        <a:t>, </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3049925078"/>
                  </a:ext>
                </a:extLst>
              </a:tr>
              <a:tr h="395134">
                <a:tc>
                  <a:txBody>
                    <a:bodyPr/>
                    <a:lstStyle/>
                    <a:p>
                      <a:pPr algn="ctr" fontAlgn="ctr">
                        <a:lnSpc>
                          <a:spcPct val="115000"/>
                        </a:lnSpc>
                        <a:spcAft>
                          <a:spcPts val="0"/>
                        </a:spcAft>
                      </a:pPr>
                      <a:r>
                        <a:rPr lang="en-US" sz="1200" kern="1200">
                          <a:effectLst/>
                          <a:latin typeface="Times New Roman" panose="02020603050405020304" pitchFamily="18" charset="0"/>
                          <a:cs typeface="Times New Roman" panose="02020603050405020304" pitchFamily="18" charset="0"/>
                        </a:rPr>
                        <a:t>2</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Erdal</a:t>
                      </a:r>
                      <a:r>
                        <a:rPr lang="en-US" sz="1200" kern="1200" dirty="0">
                          <a:effectLst/>
                          <a:latin typeface="Times New Roman" panose="02020603050405020304" pitchFamily="18" charset="0"/>
                          <a:cs typeface="Times New Roman" panose="02020603050405020304" pitchFamily="18" charset="0"/>
                        </a:rPr>
                        <a:t> ÇİÇEK</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Şube Müdürü</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Öğrenci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Daire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Başkanlığındaki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tüm</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işlemlerin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akışını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sağlamak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takibini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gerçekleştirmek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üzere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daire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başkanına</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yardımcı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olmak</a:t>
                      </a:r>
                      <a:r>
                        <a:rPr lang="en-US" sz="1200" kern="1200" dirty="0">
                          <a:effectLst/>
                          <a:latin typeface="Times New Roman" panose="02020603050405020304" pitchFamily="18" charset="0"/>
                          <a:cs typeface="Times New Roman" panose="02020603050405020304" pitchFamily="18" charset="0"/>
                        </a:rPr>
                        <a:t>.</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105807387"/>
                  </a:ext>
                </a:extLst>
              </a:tr>
              <a:tr h="395134">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3</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Yavuz</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Selim</a:t>
                      </a:r>
                      <a:r>
                        <a:rPr lang="en-US" sz="1200" kern="1200" dirty="0">
                          <a:effectLst/>
                          <a:latin typeface="Times New Roman" panose="02020603050405020304" pitchFamily="18" charset="0"/>
                          <a:cs typeface="Times New Roman" panose="02020603050405020304" pitchFamily="18" charset="0"/>
                        </a:rPr>
                        <a:t> İÇİN</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Şef</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 Yazı İşleri ve yazışmalarla ilgili iş ve işlemleri yapmak ve takip etmek. Senato ve YÖK ile yapılan yazışmaları yapmak. Taşınır Kontrol Yetkilisi İşlemleri ve verilen diğer görevleri yapmak.</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05724713"/>
                  </a:ext>
                </a:extLst>
              </a:tr>
              <a:tr h="306651">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4</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Turan</a:t>
                      </a:r>
                      <a:r>
                        <a:rPr lang="en-US" sz="1200" kern="1200" dirty="0">
                          <a:effectLst/>
                          <a:latin typeface="Times New Roman" panose="02020603050405020304" pitchFamily="18" charset="0"/>
                          <a:cs typeface="Times New Roman" panose="02020603050405020304" pitchFamily="18" charset="0"/>
                        </a:rPr>
                        <a:t> SARIYER</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 Ön Lisans, Lisans ve Yüksek Lisanstan Sorumlu Otomasyon İşlemleri ve verilen diğer görevleri yapmak</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821719181"/>
                  </a:ext>
                </a:extLst>
              </a:tr>
              <a:tr h="306651">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5</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dirty="0">
                          <a:effectLst/>
                          <a:latin typeface="Times New Roman" panose="02020603050405020304" pitchFamily="18" charset="0"/>
                          <a:cs typeface="Times New Roman" panose="02020603050405020304" pitchFamily="18" charset="0"/>
                        </a:rPr>
                        <a:t>Murat BURAN</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Harç İşlemleri, ÖSYM, KYK,YÖKSİS İşlemleri,  Öğrenci Kimlik Kartları İşlemleri ve verilen diğer görevleri yapmak.</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75136322"/>
                  </a:ext>
                </a:extLst>
              </a:tr>
              <a:tr h="306651">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6</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Servet</a:t>
                      </a:r>
                      <a:r>
                        <a:rPr lang="en-US" sz="1200" kern="1200" dirty="0">
                          <a:effectLst/>
                          <a:latin typeface="Times New Roman" panose="02020603050405020304" pitchFamily="18" charset="0"/>
                          <a:cs typeface="Times New Roman" panose="02020603050405020304" pitchFamily="18" charset="0"/>
                        </a:rPr>
                        <a:t> KARAHAN</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Harç işlemleri, YÖKSİS işlemleri, Harç Tahakkuk işlemleri. KYK İşlemleri ve  verilen diğer görevleri yapmak.</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434964600"/>
                  </a:ext>
                </a:extLst>
              </a:tr>
              <a:tr h="306651">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7</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Abdullah DEMİR</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Ödeme İşlemleri, Mutemetlik ,Taşınır İşlemleri ve Gerçekleştirme Görevli İşlemleri ve verilen diğer görevleri yapmak.</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4052973602"/>
                  </a:ext>
                </a:extLst>
              </a:tr>
              <a:tr h="365781">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8</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Serhat NAS</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İstatistiki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Bilgiler</a:t>
                      </a:r>
                      <a:r>
                        <a:rPr lang="en-US" sz="1200" kern="1200" dirty="0">
                          <a:effectLst/>
                          <a:latin typeface="Times New Roman" panose="02020603050405020304" pitchFamily="18" charset="0"/>
                          <a:cs typeface="Times New Roman" panose="02020603050405020304" pitchFamily="18" charset="0"/>
                        </a:rPr>
                        <a:t> , Web </a:t>
                      </a:r>
                      <a:r>
                        <a:rPr lang="en-US" sz="1200" kern="1200" dirty="0" err="1">
                          <a:effectLst/>
                          <a:latin typeface="Times New Roman" panose="02020603050405020304" pitchFamily="18" charset="0"/>
                          <a:cs typeface="Times New Roman" panose="02020603050405020304" pitchFamily="18" charset="0"/>
                        </a:rPr>
                        <a:t>sorumlusu.Üniversitemizin</a:t>
                      </a:r>
                      <a:r>
                        <a:rPr lang="en-US" sz="1200" kern="1200" dirty="0">
                          <a:effectLst/>
                          <a:latin typeface="Times New Roman" panose="02020603050405020304" pitchFamily="18" charset="0"/>
                          <a:cs typeface="Times New Roman" panose="02020603050405020304" pitchFamily="18" charset="0"/>
                        </a:rPr>
                        <a:t> Web Ana </a:t>
                      </a:r>
                      <a:r>
                        <a:rPr lang="en-US" sz="1200" kern="1200" dirty="0" err="1">
                          <a:effectLst/>
                          <a:latin typeface="Times New Roman" panose="02020603050405020304" pitchFamily="18" charset="0"/>
                          <a:cs typeface="Times New Roman" panose="02020603050405020304" pitchFamily="18" charset="0"/>
                        </a:rPr>
                        <a:t>sayfasında</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Öğrencilere</a:t>
                      </a:r>
                      <a:r>
                        <a:rPr lang="en-US" sz="1200" kern="1200" dirty="0">
                          <a:effectLst/>
                          <a:latin typeface="Times New Roman" panose="02020603050405020304" pitchFamily="18" charset="0"/>
                          <a:cs typeface="Times New Roman" panose="02020603050405020304" pitchFamily="18" charset="0"/>
                        </a:rPr>
                        <a:t> her </a:t>
                      </a:r>
                      <a:r>
                        <a:rPr lang="en-US" sz="1200" kern="1200" dirty="0" err="1">
                          <a:effectLst/>
                          <a:latin typeface="Times New Roman" panose="02020603050405020304" pitchFamily="18" charset="0"/>
                          <a:cs typeface="Times New Roman" panose="02020603050405020304" pitchFamily="18" charset="0"/>
                        </a:rPr>
                        <a:t>konuda</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gerekli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duyuruları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yapmak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Ön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Lisans</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Otomasyon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İşlemleri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verilen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diğer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görevleri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yapmak</a:t>
                      </a:r>
                      <a:r>
                        <a:rPr lang="en-US" sz="1200" kern="1200" dirty="0">
                          <a:effectLst/>
                          <a:latin typeface="Times New Roman" panose="02020603050405020304" pitchFamily="18" charset="0"/>
                          <a:cs typeface="Times New Roman" panose="02020603050405020304" pitchFamily="18" charset="0"/>
                        </a:rPr>
                        <a:t>.</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57643366"/>
                  </a:ext>
                </a:extLst>
              </a:tr>
              <a:tr h="306651">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9</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kern="1200">
                          <a:effectLst/>
                          <a:latin typeface="Times New Roman" panose="02020603050405020304" pitchFamily="18" charset="0"/>
                          <a:cs typeface="Times New Roman" panose="02020603050405020304" pitchFamily="18" charset="0"/>
                        </a:rPr>
                        <a:t>Veysel KARAÇAY</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Bilgisayar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İşletmeni</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Daire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Başkanı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Sekreteri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Telefon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akışını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sağlamak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Öğrenci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Otomasyonu</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için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ilgili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personele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yardımcı</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olmak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verilen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diğer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görevleri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yapmak</a:t>
                      </a:r>
                      <a:r>
                        <a:rPr lang="en-US" sz="1200" kern="1200" dirty="0">
                          <a:effectLst/>
                          <a:latin typeface="Times New Roman" panose="02020603050405020304" pitchFamily="18" charset="0"/>
                          <a:cs typeface="Times New Roman" panose="02020603050405020304" pitchFamily="18" charset="0"/>
                        </a:rPr>
                        <a:t>.</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1343907961"/>
                  </a:ext>
                </a:extLst>
              </a:tr>
              <a:tr h="357759">
                <a:tc>
                  <a:txBody>
                    <a:bodyPr/>
                    <a:lstStyle/>
                    <a:p>
                      <a:pPr algn="ctr" fontAlgn="ctr">
                        <a:lnSpc>
                          <a:spcPct val="115000"/>
                        </a:lnSpc>
                        <a:spcAft>
                          <a:spcPts val="0"/>
                        </a:spcAft>
                      </a:pPr>
                      <a:r>
                        <a:rPr lang="en-US" sz="1200">
                          <a:effectLst/>
                          <a:latin typeface="Times New Roman" panose="02020603050405020304" pitchFamily="18" charset="0"/>
                          <a:cs typeface="Times New Roman" panose="02020603050405020304" pitchFamily="18" charset="0"/>
                        </a:rPr>
                        <a:t>10</a:t>
                      </a:r>
                      <a:endParaRPr lang="tr-TR"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ctr"/>
                </a:tc>
                <a:tc>
                  <a:txBody>
                    <a:bodyPr/>
                    <a:lstStyle/>
                    <a:p>
                      <a:pPr algn="ctr" fontAlgn="b">
                        <a:lnSpc>
                          <a:spcPct val="115000"/>
                        </a:lnSpc>
                        <a:spcAft>
                          <a:spcPts val="0"/>
                        </a:spcAft>
                      </a:pPr>
                      <a:r>
                        <a:rPr lang="en-US" sz="1200" b="0" kern="1200" dirty="0" err="1">
                          <a:solidFill>
                            <a:schemeClr val="tx1"/>
                          </a:solidFill>
                          <a:effectLst/>
                          <a:latin typeface="Times New Roman" panose="02020603050405020304" pitchFamily="18" charset="0"/>
                          <a:cs typeface="Times New Roman" panose="02020603050405020304" pitchFamily="18" charset="0"/>
                        </a:rPr>
                        <a:t>Şafih</a:t>
                      </a:r>
                      <a:r>
                        <a:rPr lang="en-US" sz="1200" b="0" kern="1200" dirty="0">
                          <a:solidFill>
                            <a:schemeClr val="tx1"/>
                          </a:solidFill>
                          <a:effectLst/>
                          <a:latin typeface="Times New Roman" panose="02020603050405020304" pitchFamily="18" charset="0"/>
                          <a:cs typeface="Times New Roman" panose="02020603050405020304" pitchFamily="18" charset="0"/>
                        </a:rPr>
                        <a:t> ECER</a:t>
                      </a:r>
                      <a:endParaRPr lang="tr-TR" sz="12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ctr" fontAlgn="b">
                        <a:lnSpc>
                          <a:spcPct val="115000"/>
                        </a:lnSpc>
                        <a:spcAft>
                          <a:spcPts val="0"/>
                        </a:spcAft>
                      </a:pPr>
                      <a:r>
                        <a:rPr lang="en-US" sz="1200" b="0" kern="1200" dirty="0" err="1">
                          <a:solidFill>
                            <a:schemeClr val="tx1"/>
                          </a:solidFill>
                          <a:effectLst/>
                          <a:latin typeface="Times New Roman" panose="02020603050405020304" pitchFamily="18" charset="0"/>
                          <a:cs typeface="Times New Roman" panose="02020603050405020304" pitchFamily="18" charset="0"/>
                        </a:rPr>
                        <a:t>Hizmetli</a:t>
                      </a:r>
                      <a:endParaRPr lang="tr-TR" sz="1200" b="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solidFill>
                      <a:schemeClr val="accent3">
                        <a:lumMod val="20000"/>
                        <a:lumOff val="80000"/>
                      </a:schemeClr>
                    </a:solidFill>
                  </a:tcPr>
                </a:tc>
                <a:tc>
                  <a:txBody>
                    <a:bodyPr/>
                    <a:lstStyle/>
                    <a:p>
                      <a:pPr algn="just" fontAlgn="b">
                        <a:lnSpc>
                          <a:spcPct val="115000"/>
                        </a:lnSpc>
                        <a:spcAft>
                          <a:spcPts val="0"/>
                        </a:spcAft>
                      </a:pPr>
                      <a:r>
                        <a:rPr lang="en-US" sz="1200" kern="1200" dirty="0" err="1">
                          <a:effectLst/>
                          <a:latin typeface="Times New Roman" panose="02020603050405020304" pitchFamily="18" charset="0"/>
                          <a:cs typeface="Times New Roman" panose="02020603050405020304" pitchFamily="18" charset="0"/>
                        </a:rPr>
                        <a:t>Tüm</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Temizlik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İşleri,Kurum</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Gelen-Giden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Evrak</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Dağıtım</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İşlemleri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verilen</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diğer</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görevleri</a:t>
                      </a:r>
                      <a:r>
                        <a:rPr lang="en-US" sz="1200" kern="1200" dirty="0">
                          <a:effectLst/>
                          <a:latin typeface="Times New Roman" panose="02020603050405020304" pitchFamily="18" charset="0"/>
                          <a:cs typeface="Times New Roman" panose="02020603050405020304" pitchFamily="18" charset="0"/>
                        </a:rPr>
                        <a:t> </a:t>
                      </a:r>
                      <a:r>
                        <a:rPr lang="en-US" sz="1200" kern="1200" dirty="0" err="1">
                          <a:effectLst/>
                          <a:latin typeface="Times New Roman" panose="02020603050405020304" pitchFamily="18" charset="0"/>
                          <a:cs typeface="Times New Roman" panose="02020603050405020304" pitchFamily="18" charset="0"/>
                        </a:rPr>
                        <a:t>yapmak</a:t>
                      </a:r>
                      <a:r>
                        <a:rPr lang="en-US" sz="1200" kern="1200" dirty="0">
                          <a:effectLst/>
                          <a:latin typeface="Times New Roman" panose="02020603050405020304" pitchFamily="18" charset="0"/>
                          <a:cs typeface="Times New Roman" panose="02020603050405020304" pitchFamily="18" charset="0"/>
                        </a:rPr>
                        <a:t>.</a:t>
                      </a:r>
                      <a:endParaRPr lang="tr-TR"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0" marR="0" marT="0" marB="0" anchor="b"/>
                </a:tc>
                <a:extLst>
                  <a:ext uri="{0D108BD9-81ED-4DB2-BD59-A6C34878D82A}">
                    <a16:rowId xmlns:a16="http://schemas.microsoft.com/office/drawing/2014/main" val="3324522094"/>
                  </a:ext>
                </a:extLst>
              </a:tr>
            </a:tbl>
          </a:graphicData>
        </a:graphic>
      </p:graphicFrame>
      <p:sp>
        <p:nvSpPr>
          <p:cNvPr id="3" name="Metin kutusu 2"/>
          <p:cNvSpPr txBox="1"/>
          <p:nvPr/>
        </p:nvSpPr>
        <p:spPr>
          <a:xfrm>
            <a:off x="219806" y="5275385"/>
            <a:ext cx="10568355" cy="646331"/>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Daire Başkanlığımızda 1 Daire Başkanı, 1 Şube Müdürü, 1 Şef,  6 Bilgisayar İşletmeni ve </a:t>
            </a:r>
          </a:p>
          <a:p>
            <a:r>
              <a:rPr lang="tr-TR" dirty="0" smtClean="0">
                <a:latin typeface="Times New Roman" panose="02020603050405020304" pitchFamily="18" charset="0"/>
                <a:cs typeface="Times New Roman" panose="02020603050405020304" pitchFamily="18" charset="0"/>
              </a:rPr>
              <a:t>1 Yardımcı Hizmetli kadrosunda personel bulunmaktadır. </a:t>
            </a:r>
            <a:endParaRPr lang="tr-TR" dirty="0">
              <a:latin typeface="Times New Roman" panose="02020603050405020304" pitchFamily="18" charset="0"/>
              <a:cs typeface="Times New Roman" panose="02020603050405020304" pitchFamily="18" charset="0"/>
            </a:endParaRPr>
          </a:p>
        </p:txBody>
      </p:sp>
      <p:sp>
        <p:nvSpPr>
          <p:cNvPr id="5" name="Dikdörtgen 4"/>
          <p:cNvSpPr/>
          <p:nvPr/>
        </p:nvSpPr>
        <p:spPr>
          <a:xfrm>
            <a:off x="8244254" y="160801"/>
            <a:ext cx="6096000" cy="646331"/>
          </a:xfrm>
          <a:prstGeom prst="rect">
            <a:avLst/>
          </a:prstGeom>
        </p:spPr>
        <p:txBody>
          <a:bodyPr>
            <a:spAutoFit/>
          </a:bodyPr>
          <a:lstStyle/>
          <a:p>
            <a:pPr algn="ctr"/>
            <a:r>
              <a:rPr lang="tr-TR" b="1" i="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b="1" i="1" dirty="0">
                <a:ln w="0"/>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p>
        </p:txBody>
      </p:sp>
    </p:spTree>
    <p:extLst>
      <p:ext uri="{BB962C8B-B14F-4D97-AF65-F5344CB8AC3E}">
        <p14:creationId xmlns:p14="http://schemas.microsoft.com/office/powerpoint/2010/main" val="279426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Diyagram 24"/>
          <p:cNvGraphicFramePr/>
          <p:nvPr>
            <p:extLst>
              <p:ext uri="{D42A27DB-BD31-4B8C-83A1-F6EECF244321}">
                <p14:modId xmlns:p14="http://schemas.microsoft.com/office/powerpoint/2010/main" val="985467494"/>
              </p:ext>
            </p:extLst>
          </p:nvPr>
        </p:nvGraphicFramePr>
        <p:xfrm>
          <a:off x="1000535" y="1643049"/>
          <a:ext cx="8167684" cy="45720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8625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6080229" y="4154298"/>
            <a:ext cx="5033248" cy="1200329"/>
          </a:xfrm>
          <a:prstGeom prst="rect">
            <a:avLst/>
          </a:prstGeom>
          <a:noFill/>
        </p:spPr>
        <p:txBody>
          <a:bodyPr wrap="square" lIns="91440" tIns="45720" rIns="91440" bIns="45720">
            <a:spAutoFit/>
          </a:bodyPr>
          <a:lstStyle/>
          <a:p>
            <a:pPr algn="ctr"/>
            <a:r>
              <a:rPr lang="tr-TR" sz="36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36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36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5600701" cy="3472962"/>
          </a:xfrm>
          <a:prstGeom prst="rect">
            <a:avLst/>
          </a:prstGeom>
        </p:spPr>
      </p:pic>
      <p:pic>
        <p:nvPicPr>
          <p:cNvPr id="3" name="Resi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17222" y="0"/>
            <a:ext cx="5835162" cy="3472962"/>
          </a:xfrm>
          <a:prstGeom prst="rect">
            <a:avLst/>
          </a:prstGeom>
        </p:spPr>
      </p:pic>
      <p:pic>
        <p:nvPicPr>
          <p:cNvPr id="5" name="Resim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3472961"/>
            <a:ext cx="5600701" cy="2620107"/>
          </a:xfrm>
          <a:prstGeom prst="rect">
            <a:avLst/>
          </a:prstGeom>
        </p:spPr>
      </p:pic>
    </p:spTree>
    <p:extLst>
      <p:ext uri="{BB962C8B-B14F-4D97-AF65-F5344CB8AC3E}">
        <p14:creationId xmlns:p14="http://schemas.microsoft.com/office/powerpoint/2010/main" val="405122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952596" y="428604"/>
            <a:ext cx="8229600" cy="1143000"/>
          </a:xfrm>
        </p:spPr>
        <p:txBody>
          <a:bodyPr>
            <a:normAutofit/>
          </a:bodyPr>
          <a:lstStyle/>
          <a:p>
            <a:r>
              <a:rPr lang="tr-TR" dirty="0" smtClean="0"/>
              <a:t>Akademik Birimlerin Sıkıntıları</a:t>
            </a:r>
            <a:endParaRPr lang="tr-TR" dirty="0"/>
          </a:p>
        </p:txBody>
      </p:sp>
      <p:sp>
        <p:nvSpPr>
          <p:cNvPr id="3" name="2 İçerik Yer Tutucusu"/>
          <p:cNvSpPr>
            <a:spLocks noGrp="1"/>
          </p:cNvSpPr>
          <p:nvPr>
            <p:ph idx="1"/>
          </p:nvPr>
        </p:nvSpPr>
        <p:spPr/>
        <p:txBody>
          <a:bodyPr>
            <a:normAutofit lnSpcReduction="10000"/>
          </a:bodyPr>
          <a:lstStyle/>
          <a:p>
            <a:r>
              <a:rPr lang="tr-TR" sz="1800" dirty="0"/>
              <a:t>Daire Başkalığı olarak Kurumsallaşmayı sağlamak için </a:t>
            </a:r>
            <a:r>
              <a:rPr lang="tr-TR" sz="1800" dirty="0" err="1"/>
              <a:t>Önlisan</a:t>
            </a:r>
            <a:r>
              <a:rPr lang="tr-TR" sz="1800" dirty="0"/>
              <a:t> , Lisans ve Yüksek Lisans öğrenci işleri birimlerini kurmak ayrıca Yabancı Uyruklu Öğrenci ofisi kurulmuştur.</a:t>
            </a:r>
          </a:p>
          <a:p>
            <a:r>
              <a:rPr lang="tr-TR" sz="1800" dirty="0"/>
              <a:t>Akademik Birimlere mevzuat açısından sözlü ve yazılı bilgi verimi yapılmaktadır.</a:t>
            </a:r>
          </a:p>
          <a:p>
            <a:endParaRPr lang="tr-TR" sz="1800" dirty="0"/>
          </a:p>
          <a:p>
            <a:r>
              <a:rPr lang="tr-TR" sz="1800" dirty="0"/>
              <a:t>Akademik Birimlerin yaptığı hatalar var ise yazılı ve sözlü olarak öğrenci </a:t>
            </a:r>
            <a:r>
              <a:rPr lang="tr-TR" sz="1800" dirty="0" err="1"/>
              <a:t>maduriyetini</a:t>
            </a:r>
            <a:r>
              <a:rPr lang="tr-TR" sz="1800" dirty="0"/>
              <a:t> önlemek amacıyla bilgi verilmektedir.</a:t>
            </a:r>
          </a:p>
          <a:p>
            <a:endParaRPr lang="tr-TR" sz="1800" dirty="0"/>
          </a:p>
          <a:p>
            <a:r>
              <a:rPr lang="tr-TR" sz="1800" dirty="0"/>
              <a:t>Öğrencilerimizin kendi Akademik Birimleriyle yaşadığı sıkıntılar Daire Başkanlığımıza intikal ettiğinde gerekli hassasiyet gösterilerek sıkıntı çözülmektedir.</a:t>
            </a:r>
          </a:p>
          <a:p>
            <a:endParaRPr lang="tr-TR" sz="1800" dirty="0"/>
          </a:p>
          <a:p>
            <a:endParaRPr lang="tr-TR" sz="1800" dirty="0"/>
          </a:p>
          <a:p>
            <a:endParaRPr lang="tr-TR" sz="1800" dirty="0"/>
          </a:p>
        </p:txBody>
      </p:sp>
      <p:sp>
        <p:nvSpPr>
          <p:cNvPr id="4" name="3 Slayt Numarası Yer Tutucusu"/>
          <p:cNvSpPr>
            <a:spLocks noGrp="1"/>
          </p:cNvSpPr>
          <p:nvPr>
            <p:ph type="sldNum" sz="quarter" idx="12"/>
          </p:nvPr>
        </p:nvSpPr>
        <p:spPr/>
        <p:txBody>
          <a:bodyPr/>
          <a:lstStyle/>
          <a:p>
            <a:fld id="{B1DEFA8C-F947-479F-BE07-76B6B3F80BF1}" type="slidenum">
              <a:rPr lang="tr-TR" smtClean="0"/>
              <a:pPr/>
              <a:t>8</a:t>
            </a:fld>
            <a:endParaRPr lang="tr-TR"/>
          </a:p>
        </p:txBody>
      </p:sp>
      <p:sp>
        <p:nvSpPr>
          <p:cNvPr id="5"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7632277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Başlık"/>
          <p:cNvSpPr>
            <a:spLocks noGrp="1"/>
          </p:cNvSpPr>
          <p:nvPr>
            <p:ph type="title"/>
          </p:nvPr>
        </p:nvSpPr>
        <p:spPr>
          <a:xfrm>
            <a:off x="1600200" y="1056160"/>
            <a:ext cx="8229600" cy="428625"/>
          </a:xfrm>
        </p:spPr>
        <p:txBody>
          <a:bodyPr>
            <a:normAutofit fontScale="90000"/>
          </a:bodyPr>
          <a:lstStyle/>
          <a:p>
            <a:r>
              <a:rPr lang="tr-TR" sz="2800" dirty="0"/>
              <a:t>ÖSYM İLE İLGİLİ İŞLEMLER</a:t>
            </a:r>
          </a:p>
        </p:txBody>
      </p:sp>
      <p:sp>
        <p:nvSpPr>
          <p:cNvPr id="11267" name="2 İçerik Yer Tutucusu"/>
          <p:cNvSpPr>
            <a:spLocks noGrp="1"/>
          </p:cNvSpPr>
          <p:nvPr>
            <p:ph idx="1"/>
          </p:nvPr>
        </p:nvSpPr>
        <p:spPr>
          <a:xfrm>
            <a:off x="1564851" y="1700808"/>
            <a:ext cx="8744272" cy="4228504"/>
          </a:xfrm>
        </p:spPr>
        <p:txBody>
          <a:bodyPr>
            <a:normAutofit lnSpcReduction="10000"/>
          </a:bodyPr>
          <a:lstStyle/>
          <a:p>
            <a:r>
              <a:rPr lang="tr-TR" sz="1600" dirty="0"/>
              <a:t>ÖSYM kontenjanlarının belirlenmesi ve ÖSYM ‘ye gönderilmesi,</a:t>
            </a:r>
          </a:p>
          <a:p>
            <a:endParaRPr lang="tr-TR" sz="1600" dirty="0"/>
          </a:p>
          <a:p>
            <a:r>
              <a:rPr lang="tr-TR" sz="1600" dirty="0"/>
              <a:t>Kayıt yapılacak yerlerin ÖSYM ‘ye bildirilmesi,</a:t>
            </a:r>
          </a:p>
          <a:p>
            <a:endParaRPr lang="tr-TR" sz="1600" dirty="0"/>
          </a:p>
          <a:p>
            <a:r>
              <a:rPr lang="tr-TR" sz="1600" dirty="0"/>
              <a:t>DGS kontenjanlarının belirlenmesi ve ÖSYM ‘ye bildirilmesi,</a:t>
            </a:r>
          </a:p>
          <a:p>
            <a:endParaRPr lang="tr-TR" sz="1600" dirty="0"/>
          </a:p>
          <a:p>
            <a:r>
              <a:rPr lang="tr-TR" sz="1600" dirty="0"/>
              <a:t>Yatay Geçiş kontenjanlarının belirlenmesi ve ÖSYM ‘ye bildirilmesi,</a:t>
            </a:r>
          </a:p>
          <a:p>
            <a:endParaRPr lang="tr-TR" sz="1600" dirty="0"/>
          </a:p>
          <a:p>
            <a:r>
              <a:rPr lang="tr-TR" sz="1600" dirty="0"/>
              <a:t>Kayıt yaptıran öğrencileri tespit ederek ÖSYM Başkanlığına açık kalan kontenjanları bildirmek,</a:t>
            </a:r>
          </a:p>
          <a:p>
            <a:endParaRPr lang="tr-TR" sz="1600" dirty="0"/>
          </a:p>
          <a:p>
            <a:r>
              <a:rPr lang="tr-TR" sz="1600" dirty="0"/>
              <a:t>ÖSYM ‘den gelen yazılara ivedilikle cevap vermek,</a:t>
            </a:r>
          </a:p>
          <a:p>
            <a:endParaRPr lang="tr-TR" sz="1400" dirty="0"/>
          </a:p>
          <a:p>
            <a:endParaRPr lang="tr-TR" dirty="0" smtClean="0"/>
          </a:p>
        </p:txBody>
      </p:sp>
      <p:sp>
        <p:nvSpPr>
          <p:cNvPr id="6" name="5 Slayt Numarası Yer Tutucusu"/>
          <p:cNvSpPr>
            <a:spLocks noGrp="1"/>
          </p:cNvSpPr>
          <p:nvPr>
            <p:ph type="sldNum" sz="quarter" idx="12"/>
          </p:nvPr>
        </p:nvSpPr>
        <p:spPr/>
        <p:txBody>
          <a:bodyPr/>
          <a:lstStyle/>
          <a:p>
            <a:fld id="{B1DEFA8C-F947-479F-BE07-76B6B3F80BF1}" type="slidenum">
              <a:rPr lang="tr-TR" smtClean="0"/>
              <a:pPr/>
              <a:t>9</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532505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Başlık"/>
          <p:cNvSpPr>
            <a:spLocks noGrp="1"/>
          </p:cNvSpPr>
          <p:nvPr>
            <p:ph type="title"/>
          </p:nvPr>
        </p:nvSpPr>
        <p:spPr>
          <a:xfrm>
            <a:off x="1703512" y="1196752"/>
            <a:ext cx="8229600" cy="500062"/>
          </a:xfrm>
        </p:spPr>
        <p:txBody>
          <a:bodyPr>
            <a:normAutofit fontScale="90000"/>
          </a:bodyPr>
          <a:lstStyle/>
          <a:p>
            <a:r>
              <a:rPr lang="tr-TR" sz="2800"/>
              <a:t>YÖK İLE İLGİLİ İŞLEMLER</a:t>
            </a:r>
          </a:p>
        </p:txBody>
      </p:sp>
      <p:sp>
        <p:nvSpPr>
          <p:cNvPr id="12291" name="2 İçerik Yer Tutucusu"/>
          <p:cNvSpPr>
            <a:spLocks noGrp="1"/>
          </p:cNvSpPr>
          <p:nvPr>
            <p:ph idx="1"/>
          </p:nvPr>
        </p:nvSpPr>
        <p:spPr>
          <a:xfrm>
            <a:off x="1919536" y="1916832"/>
            <a:ext cx="8229600" cy="3816424"/>
          </a:xfrm>
        </p:spPr>
        <p:txBody>
          <a:bodyPr>
            <a:normAutofit fontScale="92500"/>
          </a:bodyPr>
          <a:lstStyle/>
          <a:p>
            <a:pPr algn="just"/>
            <a:r>
              <a:rPr lang="tr-TR" sz="1600" dirty="0"/>
              <a:t>Öğrenci sayılarının her dört ayda bir (MART-TEMMUZ-KASIM) </a:t>
            </a:r>
            <a:r>
              <a:rPr lang="tr-TR" sz="1600" dirty="0" err="1"/>
              <a:t>Yöksis</a:t>
            </a:r>
            <a:r>
              <a:rPr lang="tr-TR" sz="1600" dirty="0"/>
              <a:t> ‘e girilmesi ve hatalı durumların düzeltilmesi.</a:t>
            </a:r>
          </a:p>
          <a:p>
            <a:pPr algn="just"/>
            <a:endParaRPr lang="tr-TR" sz="1600" dirty="0"/>
          </a:p>
          <a:p>
            <a:pPr algn="just"/>
            <a:r>
              <a:rPr lang="tr-TR" sz="1600" dirty="0"/>
              <a:t>Enstitü/Fakülte/Yüksekokul/Meslek Yüksekokulu kurulması için gerekli yazışmaları  yapmak, belgeleri YÖK’e sunmak.</a:t>
            </a:r>
          </a:p>
          <a:p>
            <a:pPr algn="just"/>
            <a:endParaRPr lang="tr-TR" sz="1600" dirty="0"/>
          </a:p>
          <a:p>
            <a:pPr algn="just"/>
            <a:r>
              <a:rPr lang="tr-TR" sz="1600" dirty="0"/>
              <a:t>Bölüm/Program açılması için gerekli yazışmaları yapmak, belgeleri YÖK’e sunmak.</a:t>
            </a:r>
          </a:p>
          <a:p>
            <a:pPr algn="just"/>
            <a:endParaRPr lang="tr-TR" sz="1600" dirty="0"/>
          </a:p>
          <a:p>
            <a:pPr algn="just"/>
            <a:r>
              <a:rPr lang="tr-TR" sz="1600" dirty="0"/>
              <a:t>Açık olan Bölüm/Programlara öğrenci almak için gerekli yazışmaları yapmak.</a:t>
            </a:r>
          </a:p>
          <a:p>
            <a:pPr algn="just"/>
            <a:endParaRPr lang="tr-TR" sz="1600" dirty="0"/>
          </a:p>
          <a:p>
            <a:pPr algn="just"/>
            <a:r>
              <a:rPr lang="tr-TR" sz="1600" dirty="0"/>
              <a:t>YÖK tarafından istenen bilgilerin ivedi bir şekilde hazırlanarak cevap olarak sunmak.</a:t>
            </a:r>
          </a:p>
          <a:p>
            <a:pPr>
              <a:buFont typeface="Wingdings 2" pitchFamily="18" charset="2"/>
              <a:buNone/>
            </a:pPr>
            <a:endParaRPr lang="tr-TR" sz="1400"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10</a:t>
            </a:fld>
            <a:endParaRPr lang="tr-TR"/>
          </a:p>
        </p:txBody>
      </p:sp>
      <p:sp>
        <p:nvSpPr>
          <p:cNvPr id="7" name="Dikdörtgen 1"/>
          <p:cNvSpPr/>
          <p:nvPr/>
        </p:nvSpPr>
        <p:spPr>
          <a:xfrm>
            <a:off x="4041314" y="635795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4283206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Başlık"/>
          <p:cNvSpPr>
            <a:spLocks noGrp="1"/>
          </p:cNvSpPr>
          <p:nvPr>
            <p:ph type="title"/>
          </p:nvPr>
        </p:nvSpPr>
        <p:spPr>
          <a:xfrm>
            <a:off x="1952625" y="857250"/>
            <a:ext cx="8229600" cy="419100"/>
          </a:xfrm>
        </p:spPr>
        <p:txBody>
          <a:bodyPr>
            <a:normAutofit fontScale="90000"/>
          </a:bodyPr>
          <a:lstStyle/>
          <a:p>
            <a:r>
              <a:rPr lang="tr-TR" sz="2400"/>
              <a:t>ÖĞRENCİ İŞLERİ OTOMASYONU</a:t>
            </a:r>
          </a:p>
        </p:txBody>
      </p:sp>
      <p:sp>
        <p:nvSpPr>
          <p:cNvPr id="3" name="2 İçerik Yer Tutucusu"/>
          <p:cNvSpPr>
            <a:spLocks noGrp="1"/>
          </p:cNvSpPr>
          <p:nvPr>
            <p:ph idx="1"/>
          </p:nvPr>
        </p:nvSpPr>
        <p:spPr>
          <a:xfrm>
            <a:off x="1847528" y="1484784"/>
            <a:ext cx="8363272" cy="4839816"/>
          </a:xfrm>
        </p:spPr>
        <p:txBody>
          <a:bodyPr>
            <a:normAutofit lnSpcReduction="10000"/>
          </a:bodyPr>
          <a:lstStyle/>
          <a:p>
            <a:pPr algn="just">
              <a:defRPr/>
            </a:pPr>
            <a:r>
              <a:rPr lang="tr-TR" sz="2400" dirty="0">
                <a:latin typeface="+mj-lt"/>
              </a:rPr>
              <a:t>Üniversitemiz 2013 yılında yeni bir otomasyon sistemi alımı yapmıştır. </a:t>
            </a:r>
          </a:p>
          <a:p>
            <a:pPr algn="just">
              <a:defRPr/>
            </a:pPr>
            <a:endParaRPr lang="tr-TR" sz="2400" dirty="0">
              <a:latin typeface="+mj-lt"/>
            </a:endParaRPr>
          </a:p>
          <a:p>
            <a:pPr algn="just">
              <a:defRPr/>
            </a:pPr>
            <a:r>
              <a:rPr lang="tr-TR" sz="2400" dirty="0">
                <a:latin typeface="+mj-lt"/>
              </a:rPr>
              <a:t>Eski otomasyondaki tüm bilgiler yeni otomasyon sistemine aktarım yapılmıştır.</a:t>
            </a:r>
          </a:p>
          <a:p>
            <a:pPr algn="just">
              <a:defRPr/>
            </a:pPr>
            <a:endParaRPr lang="tr-TR" sz="2400" dirty="0">
              <a:latin typeface="+mj-lt"/>
            </a:endParaRPr>
          </a:p>
          <a:p>
            <a:pPr algn="just">
              <a:defRPr/>
            </a:pPr>
            <a:r>
              <a:rPr lang="tr-TR" sz="2400" dirty="0">
                <a:latin typeface="+mj-lt"/>
              </a:rPr>
              <a:t>Yeni öğrenci otomasyonu ile ilgili bilgilendirme ve eğitim semineri düzenlenerek öğrenci işlerinde çalışan tüm personel bu eğitime tabi tutulmuştur.</a:t>
            </a:r>
          </a:p>
          <a:p>
            <a:pPr algn="just">
              <a:defRPr/>
            </a:pPr>
            <a:endParaRPr lang="tr-TR" sz="2400" dirty="0">
              <a:latin typeface="+mj-lt"/>
            </a:endParaRPr>
          </a:p>
          <a:p>
            <a:pPr algn="just">
              <a:defRPr/>
            </a:pPr>
            <a:r>
              <a:rPr lang="tr-TR" sz="2400" dirty="0">
                <a:latin typeface="+mj-lt"/>
              </a:rPr>
              <a:t>Otomasyon ile ilgili birimlerden gelen tüm sorunların çözümü Başkanlığımız tarafından çözümlenmektedir.</a:t>
            </a:r>
          </a:p>
          <a:p>
            <a:pPr>
              <a:buFont typeface="Wingdings 2" pitchFamily="18" charset="2"/>
              <a:buNone/>
              <a:defRPr/>
            </a:pPr>
            <a:endParaRPr lang="tr-TR"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11</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059164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Başlık"/>
          <p:cNvSpPr>
            <a:spLocks noGrp="1"/>
          </p:cNvSpPr>
          <p:nvPr>
            <p:ph type="title"/>
          </p:nvPr>
        </p:nvSpPr>
        <p:spPr>
          <a:xfrm>
            <a:off x="2024063" y="1357313"/>
            <a:ext cx="8229600" cy="347662"/>
          </a:xfrm>
        </p:spPr>
        <p:txBody>
          <a:bodyPr>
            <a:normAutofit fontScale="90000"/>
          </a:bodyPr>
          <a:lstStyle/>
          <a:p>
            <a:r>
              <a:rPr lang="tr-TR" sz="2800"/>
              <a:t>HARÇLAR</a:t>
            </a:r>
          </a:p>
        </p:txBody>
      </p:sp>
      <p:sp>
        <p:nvSpPr>
          <p:cNvPr id="3" name="2 İçerik Yer Tutucusu"/>
          <p:cNvSpPr>
            <a:spLocks noGrp="1"/>
          </p:cNvSpPr>
          <p:nvPr>
            <p:ph idx="1"/>
          </p:nvPr>
        </p:nvSpPr>
        <p:spPr>
          <a:xfrm>
            <a:off x="1703513" y="2132857"/>
            <a:ext cx="8550150" cy="4082207"/>
          </a:xfrm>
        </p:spPr>
        <p:txBody>
          <a:bodyPr>
            <a:normAutofit lnSpcReduction="10000"/>
          </a:bodyPr>
          <a:lstStyle/>
          <a:p>
            <a:pPr>
              <a:defRPr/>
            </a:pPr>
            <a:r>
              <a:rPr lang="tr-TR" dirty="0">
                <a:latin typeface="+mj-lt"/>
              </a:rPr>
              <a:t>%10  Başarı durumlarının belirlenmesi, başarılı öğrencilere harç indiriminin yapılması.</a:t>
            </a:r>
          </a:p>
          <a:p>
            <a:pPr>
              <a:defRPr/>
            </a:pPr>
            <a:endParaRPr lang="tr-TR" dirty="0">
              <a:latin typeface="+mj-lt"/>
            </a:endParaRPr>
          </a:p>
          <a:p>
            <a:pPr>
              <a:defRPr/>
            </a:pPr>
            <a:r>
              <a:rPr lang="tr-TR" dirty="0">
                <a:latin typeface="+mj-lt"/>
              </a:rPr>
              <a:t>Harç ödemesi gereken öğrencilerin harçlarının hesaplanması, ilgili bankaya verilerin gönderilmesi, bankadan gelen verilerinde otomasyon sistemine aktarılması. </a:t>
            </a:r>
          </a:p>
          <a:p>
            <a:pPr>
              <a:defRPr/>
            </a:pPr>
            <a:endParaRPr lang="tr-TR" dirty="0">
              <a:latin typeface="+mj-lt"/>
            </a:endParaRPr>
          </a:p>
          <a:p>
            <a:pPr>
              <a:defRPr/>
            </a:pPr>
            <a:r>
              <a:rPr lang="tr-TR" dirty="0">
                <a:latin typeface="+mj-lt"/>
              </a:rPr>
              <a:t>Özürlü öğrencilerin </a:t>
            </a:r>
            <a:r>
              <a:rPr lang="tr-TR" dirty="0" err="1">
                <a:latin typeface="+mj-lt"/>
              </a:rPr>
              <a:t>özürü</a:t>
            </a:r>
            <a:r>
              <a:rPr lang="tr-TR" dirty="0">
                <a:latin typeface="+mj-lt"/>
              </a:rPr>
              <a:t> oranında harç indiriminin yapılması ve öğrencinin borcundan düşülmesi,</a:t>
            </a:r>
          </a:p>
          <a:p>
            <a:pPr>
              <a:defRPr/>
            </a:pPr>
            <a:endParaRPr lang="tr-TR" dirty="0">
              <a:latin typeface="+mj-lt"/>
            </a:endParaRPr>
          </a:p>
          <a:p>
            <a:pPr>
              <a:defRPr/>
            </a:pPr>
            <a:r>
              <a:rPr lang="tr-TR" dirty="0">
                <a:latin typeface="+mj-lt"/>
              </a:rPr>
              <a:t>Şehit ve Gazi yakınlarının harçlarının muaf olması için gereken işlemlerin yapılması,</a:t>
            </a:r>
          </a:p>
          <a:p>
            <a:pPr>
              <a:defRPr/>
            </a:pPr>
            <a:endParaRPr lang="tr-TR"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12</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961550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Başlık"/>
          <p:cNvSpPr>
            <a:spLocks noGrp="1"/>
          </p:cNvSpPr>
          <p:nvPr>
            <p:ph type="title"/>
          </p:nvPr>
        </p:nvSpPr>
        <p:spPr>
          <a:xfrm>
            <a:off x="1981200" y="704850"/>
            <a:ext cx="8229600" cy="509588"/>
          </a:xfrm>
        </p:spPr>
        <p:txBody>
          <a:bodyPr/>
          <a:lstStyle/>
          <a:p>
            <a:r>
              <a:rPr lang="tr-TR" sz="2400" b="1" dirty="0"/>
              <a:t>1.EĞİTİM-ÖĞRETİM İŞLEMLERİ</a:t>
            </a:r>
            <a:endParaRPr lang="tr-TR" sz="2400" dirty="0"/>
          </a:p>
        </p:txBody>
      </p:sp>
      <p:sp>
        <p:nvSpPr>
          <p:cNvPr id="3" name="2 İçerik Yer Tutucusu"/>
          <p:cNvSpPr>
            <a:spLocks noGrp="1"/>
          </p:cNvSpPr>
          <p:nvPr>
            <p:ph idx="1"/>
          </p:nvPr>
        </p:nvSpPr>
        <p:spPr>
          <a:xfrm>
            <a:off x="1919537" y="1323449"/>
            <a:ext cx="9441368" cy="4967287"/>
          </a:xfrm>
        </p:spPr>
        <p:txBody>
          <a:bodyPr>
            <a:normAutofit fontScale="77500" lnSpcReduction="20000"/>
          </a:bodyPr>
          <a:lstStyle/>
          <a:p>
            <a:pPr algn="just">
              <a:buFont typeface="Wingdings 2" pitchFamily="18" charset="2"/>
              <a:buNone/>
              <a:defRPr/>
            </a:pPr>
            <a:r>
              <a:rPr lang="en-US" sz="1600" dirty="0">
                <a:cs typeface="Arial" pitchFamily="34" charset="0"/>
              </a:rPr>
              <a:t>	</a:t>
            </a:r>
            <a:r>
              <a:rPr lang="tr-TR" sz="1600" dirty="0">
                <a:cs typeface="Arial" pitchFamily="34" charset="0"/>
              </a:rPr>
              <a:t>Öğrenci İşleri Daire Başkanlığı 28.05.2007 tarih ve 5662 sayılı kanunla kurulan Siirt</a:t>
            </a:r>
            <a:endParaRPr lang="en-US" sz="1600" dirty="0">
              <a:cs typeface="Arial" pitchFamily="34" charset="0"/>
            </a:endParaRPr>
          </a:p>
          <a:p>
            <a:pPr algn="just">
              <a:buFont typeface="Wingdings 2" pitchFamily="18" charset="2"/>
              <a:buNone/>
              <a:defRPr/>
            </a:pPr>
            <a:r>
              <a:rPr lang="tr-TR" sz="1600" dirty="0">
                <a:cs typeface="Arial" pitchFamily="34" charset="0"/>
              </a:rPr>
              <a:t>Üniversitesi'nin faaliyete geçmesiyle birlikte 2547 sayılı Yükseköğretim Kanunu'nun</a:t>
            </a:r>
            <a:endParaRPr lang="en-US" sz="1600" dirty="0">
              <a:cs typeface="Arial" pitchFamily="34" charset="0"/>
            </a:endParaRPr>
          </a:p>
          <a:p>
            <a:pPr algn="just">
              <a:buFont typeface="Wingdings 2" pitchFamily="18" charset="2"/>
              <a:buNone/>
              <a:defRPr/>
            </a:pPr>
            <a:r>
              <a:rPr lang="tr-TR" sz="1600" dirty="0">
                <a:cs typeface="Arial" pitchFamily="34" charset="0"/>
              </a:rPr>
              <a:t>51/a maddesi gereği genel hükümlere  göre kurulmuştur.</a:t>
            </a:r>
          </a:p>
          <a:p>
            <a:pPr algn="just">
              <a:buFont typeface="Wingdings 2" pitchFamily="18" charset="2"/>
              <a:buNone/>
              <a:defRPr/>
            </a:pPr>
            <a:r>
              <a:rPr lang="en-US" sz="1600" dirty="0">
                <a:cs typeface="Arial" pitchFamily="34" charset="0"/>
              </a:rPr>
              <a:t>	</a:t>
            </a:r>
            <a:r>
              <a:rPr lang="tr-TR" sz="1600" dirty="0">
                <a:cs typeface="Arial" pitchFamily="34" charset="0"/>
              </a:rPr>
              <a:t>Yükseköğretim Üst Kuruluşları ile Yükseköğretim Kurumlarının İdari Teşkilatı Hakkında</a:t>
            </a:r>
            <a:endParaRPr lang="en-US" sz="1600" dirty="0">
              <a:cs typeface="Arial" pitchFamily="34" charset="0"/>
            </a:endParaRPr>
          </a:p>
          <a:p>
            <a:pPr algn="just">
              <a:buFont typeface="Wingdings 2" pitchFamily="18" charset="2"/>
              <a:buNone/>
              <a:defRPr/>
            </a:pPr>
            <a:r>
              <a:rPr lang="tr-TR" sz="1600" dirty="0">
                <a:cs typeface="Arial" pitchFamily="34" charset="0"/>
              </a:rPr>
              <a:t>Kanun Hükmünde Kararname'nin 31. maddesinde Öğrenci İşleri Dairesi Başkanlığının</a:t>
            </a:r>
            <a:endParaRPr lang="en-US" sz="1600" dirty="0">
              <a:cs typeface="Arial" pitchFamily="34" charset="0"/>
            </a:endParaRPr>
          </a:p>
          <a:p>
            <a:pPr algn="just">
              <a:buFont typeface="Wingdings 2" pitchFamily="18" charset="2"/>
              <a:buNone/>
              <a:defRPr/>
            </a:pPr>
            <a:r>
              <a:rPr lang="tr-TR" sz="1600" dirty="0">
                <a:cs typeface="Arial" pitchFamily="34" charset="0"/>
              </a:rPr>
              <a:t>görevleri aşağıdaki gibi tanımlanmıştır.</a:t>
            </a:r>
          </a:p>
          <a:p>
            <a:pPr>
              <a:buFont typeface="Wingdings 2" pitchFamily="18" charset="2"/>
              <a:buNone/>
              <a:defRPr/>
            </a:pPr>
            <a:endParaRPr lang="en-US" sz="1600" b="1" dirty="0"/>
          </a:p>
          <a:p>
            <a:pPr>
              <a:buFont typeface="Wingdings 2" pitchFamily="18" charset="2"/>
              <a:buNone/>
              <a:defRPr/>
            </a:pPr>
            <a:r>
              <a:rPr lang="tr-TR" sz="1600" b="1" dirty="0"/>
              <a:t>1.1 Akademik Takvimin Hazırlanması </a:t>
            </a:r>
            <a:endParaRPr lang="tr-TR" sz="1600" dirty="0"/>
          </a:p>
          <a:p>
            <a:pPr algn="just">
              <a:buFont typeface="Wingdings 2" pitchFamily="18" charset="2"/>
              <a:buNone/>
              <a:defRPr/>
            </a:pPr>
            <a:r>
              <a:rPr lang="en-US" sz="1600" dirty="0"/>
              <a:t>	</a:t>
            </a:r>
            <a:r>
              <a:rPr lang="tr-TR" sz="1600" dirty="0"/>
              <a:t>Üniversitemiz 201</a:t>
            </a:r>
            <a:r>
              <a:rPr lang="en-US" sz="1600" dirty="0"/>
              <a:t>3</a:t>
            </a:r>
            <a:r>
              <a:rPr lang="tr-TR" sz="1600" dirty="0"/>
              <a:t>-201</a:t>
            </a:r>
            <a:r>
              <a:rPr lang="en-US" sz="1600" dirty="0"/>
              <a:t>4</a:t>
            </a:r>
            <a:r>
              <a:rPr lang="tr-TR" sz="1600" dirty="0"/>
              <a:t> Eğitim-Öğretim yılında eğitimin başlama, bitiş ve sınav tarihleri ile</a:t>
            </a:r>
            <a:endParaRPr lang="en-US" sz="1600" dirty="0"/>
          </a:p>
          <a:p>
            <a:pPr algn="just">
              <a:buFont typeface="Wingdings 2" pitchFamily="18" charset="2"/>
              <a:buNone/>
              <a:defRPr/>
            </a:pPr>
            <a:r>
              <a:rPr lang="tr-TR" sz="1600" dirty="0"/>
              <a:t>ilgili Fakülte,Yüksekokul, Meslek Yüksekokulu ve Enstitülerimizin de görüşleri alınarak</a:t>
            </a:r>
            <a:endParaRPr lang="en-US" sz="1600" dirty="0"/>
          </a:p>
          <a:p>
            <a:pPr algn="just">
              <a:buFont typeface="Wingdings 2" pitchFamily="18" charset="2"/>
              <a:buNone/>
              <a:defRPr/>
            </a:pPr>
            <a:r>
              <a:rPr lang="tr-TR" sz="1600" dirty="0"/>
              <a:t>belirlenen Akademik Takvimi, Üniversitemiz Senatosunca onaylanarak ilgili yerlere</a:t>
            </a:r>
            <a:endParaRPr lang="en-US" sz="1600" dirty="0"/>
          </a:p>
          <a:p>
            <a:pPr algn="just">
              <a:buFont typeface="Wingdings 2" pitchFamily="18" charset="2"/>
              <a:buNone/>
              <a:defRPr/>
            </a:pPr>
            <a:r>
              <a:rPr lang="tr-TR" sz="1600" dirty="0"/>
              <a:t>bildirilmiştir. (YÖK,  Tüm Üniversite Rektörlükleri, Üniversitemiz Fakülte, Yüksekokul ve</a:t>
            </a:r>
            <a:endParaRPr lang="en-US" sz="1600" dirty="0"/>
          </a:p>
          <a:p>
            <a:pPr algn="just">
              <a:buFont typeface="Wingdings 2" pitchFamily="18" charset="2"/>
              <a:buNone/>
              <a:defRPr/>
            </a:pPr>
            <a:r>
              <a:rPr lang="tr-TR" sz="1600" dirty="0"/>
              <a:t>Enstitü Müdürlükleri)</a:t>
            </a:r>
          </a:p>
          <a:p>
            <a:pPr>
              <a:buFont typeface="Wingdings 2" pitchFamily="18" charset="2"/>
              <a:buNone/>
              <a:defRPr/>
            </a:pPr>
            <a:r>
              <a:rPr lang="tr-TR" sz="1600" b="1" dirty="0"/>
              <a:t>1.2 Açılan-Kapatılan Bölüm/Programların Yazışmaları</a:t>
            </a:r>
            <a:endParaRPr lang="tr-TR" sz="1600" dirty="0"/>
          </a:p>
          <a:p>
            <a:pPr>
              <a:buFont typeface="Wingdings 2" pitchFamily="18" charset="2"/>
              <a:buNone/>
              <a:defRPr/>
            </a:pPr>
            <a:r>
              <a:rPr lang="en-US" sz="1600" dirty="0"/>
              <a:t>	</a:t>
            </a:r>
            <a:r>
              <a:rPr lang="tr-TR" sz="1600" dirty="0"/>
              <a:t>Üniversitemiz Fakülte ve Yüksekokullarında ilk defa açılacak veya kapatılacak olan</a:t>
            </a:r>
            <a:endParaRPr lang="en-US" sz="1600" dirty="0"/>
          </a:p>
          <a:p>
            <a:pPr>
              <a:buFont typeface="Wingdings 2" pitchFamily="18" charset="2"/>
              <a:buNone/>
              <a:defRPr/>
            </a:pPr>
            <a:r>
              <a:rPr lang="tr-TR" sz="1600" dirty="0"/>
              <a:t>program/bölümlerin yazışmaları yapılmış ve Üniversitemiz Senatosunda kabul edildikten sonra</a:t>
            </a:r>
            <a:endParaRPr lang="en-US" sz="1600" dirty="0"/>
          </a:p>
          <a:p>
            <a:pPr>
              <a:buFont typeface="Wingdings 2" pitchFamily="18" charset="2"/>
              <a:buNone/>
              <a:defRPr/>
            </a:pPr>
            <a:r>
              <a:rPr lang="tr-TR" sz="1600" dirty="0"/>
              <a:t>YÖKe bildirilmiştir</a:t>
            </a:r>
          </a:p>
          <a:p>
            <a:pPr marL="514350" indent="-514350">
              <a:buClrTx/>
              <a:buNone/>
              <a:defRPr/>
            </a:pPr>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13</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2078783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847528" y="818602"/>
            <a:ext cx="8229600" cy="5572125"/>
          </a:xfrm>
        </p:spPr>
        <p:txBody>
          <a:bodyPr>
            <a:normAutofit fontScale="77500" lnSpcReduction="20000"/>
          </a:bodyPr>
          <a:lstStyle/>
          <a:p>
            <a:pPr algn="just">
              <a:buFont typeface="Wingdings 2" pitchFamily="18" charset="2"/>
              <a:buNone/>
              <a:defRPr/>
            </a:pPr>
            <a:r>
              <a:rPr lang="tr-TR" sz="1600" b="1" dirty="0">
                <a:latin typeface="+mj-lt"/>
              </a:rPr>
              <a:t>1.3 Yönetmelik/Yönerge Değişiklik Teklifleri</a:t>
            </a:r>
            <a:endParaRPr lang="tr-TR" sz="1600" dirty="0">
              <a:latin typeface="+mj-lt"/>
            </a:endParaRPr>
          </a:p>
          <a:p>
            <a:pPr algn="just">
              <a:buFont typeface="Wingdings 2" pitchFamily="18" charset="2"/>
              <a:buNone/>
              <a:defRPr/>
            </a:pPr>
            <a:r>
              <a:rPr lang="en-US" sz="1600" dirty="0">
                <a:latin typeface="+mj-lt"/>
              </a:rPr>
              <a:t>	</a:t>
            </a:r>
            <a:r>
              <a:rPr lang="tr-TR" sz="1600" dirty="0">
                <a:latin typeface="+mj-lt"/>
              </a:rPr>
              <a:t>Üniversitemizde Eğitim-Öğretimle ilgili olan Yönetmelik</a:t>
            </a:r>
            <a:r>
              <a:rPr lang="en-US" sz="1600" dirty="0">
                <a:latin typeface="+mj-lt"/>
              </a:rPr>
              <a:t> </a:t>
            </a:r>
            <a:r>
              <a:rPr lang="tr-TR" sz="1600" dirty="0">
                <a:latin typeface="+mj-lt"/>
              </a:rPr>
              <a:t>ve Yönergelerde ihtiyaç duyulan</a:t>
            </a:r>
            <a:endParaRPr lang="en-US" sz="1600" dirty="0">
              <a:latin typeface="+mj-lt"/>
            </a:endParaRPr>
          </a:p>
          <a:p>
            <a:pPr algn="just">
              <a:buFont typeface="Wingdings 2" pitchFamily="18" charset="2"/>
              <a:buNone/>
              <a:defRPr/>
            </a:pPr>
            <a:r>
              <a:rPr lang="tr-TR" sz="1600" dirty="0">
                <a:latin typeface="+mj-lt"/>
              </a:rPr>
              <a:t>değişiklik teklifleri</a:t>
            </a:r>
            <a:r>
              <a:rPr lang="en-US" sz="1600" dirty="0">
                <a:latin typeface="+mj-lt"/>
              </a:rPr>
              <a:t> </a:t>
            </a:r>
            <a:r>
              <a:rPr lang="tr-TR" sz="1600" dirty="0">
                <a:latin typeface="+mj-lt"/>
              </a:rPr>
              <a:t>Mevzuat,Eğitim Komisyonu ve Üniversitemiz</a:t>
            </a:r>
            <a:r>
              <a:rPr lang="en-US" sz="1600" dirty="0">
                <a:latin typeface="+mj-lt"/>
              </a:rPr>
              <a:t> </a:t>
            </a:r>
            <a:r>
              <a:rPr lang="tr-TR" sz="1600" dirty="0">
                <a:latin typeface="+mj-lt"/>
              </a:rPr>
              <a:t>Senatosuna sunulmuştur.</a:t>
            </a:r>
            <a:endParaRPr lang="en-US" sz="1600" dirty="0">
              <a:latin typeface="+mj-lt"/>
            </a:endParaRPr>
          </a:p>
          <a:p>
            <a:pPr algn="just">
              <a:buFont typeface="Wingdings 2" pitchFamily="18" charset="2"/>
              <a:buNone/>
              <a:defRPr/>
            </a:pPr>
            <a:r>
              <a:rPr lang="tr-TR" sz="1600" dirty="0">
                <a:latin typeface="+mj-lt"/>
              </a:rPr>
              <a:t>Senatomuzda kabul</a:t>
            </a:r>
            <a:r>
              <a:rPr lang="en-US" sz="1600" dirty="0">
                <a:latin typeface="+mj-lt"/>
              </a:rPr>
              <a:t> </a:t>
            </a:r>
            <a:r>
              <a:rPr lang="tr-TR" sz="1600" dirty="0">
                <a:latin typeface="+mj-lt"/>
              </a:rPr>
              <a:t>edilen</a:t>
            </a:r>
            <a:r>
              <a:rPr lang="en-US" sz="1600" dirty="0">
                <a:latin typeface="+mj-lt"/>
              </a:rPr>
              <a:t> </a:t>
            </a:r>
            <a:r>
              <a:rPr lang="tr-TR" sz="1600" dirty="0">
                <a:latin typeface="+mj-lt"/>
              </a:rPr>
              <a:t>Yönetmelik değişikliklerinin Resmi Gazetede</a:t>
            </a:r>
            <a:r>
              <a:rPr lang="en-US" sz="1600" dirty="0">
                <a:latin typeface="+mj-lt"/>
              </a:rPr>
              <a:t> </a:t>
            </a:r>
            <a:r>
              <a:rPr lang="tr-TR" sz="1600" dirty="0">
                <a:latin typeface="+mj-lt"/>
              </a:rPr>
              <a:t>yayınlanması</a:t>
            </a:r>
            <a:endParaRPr lang="en-US" sz="1600" dirty="0">
              <a:latin typeface="+mj-lt"/>
            </a:endParaRPr>
          </a:p>
          <a:p>
            <a:pPr algn="just">
              <a:buFont typeface="Wingdings 2" pitchFamily="18" charset="2"/>
              <a:buNone/>
              <a:defRPr/>
            </a:pPr>
            <a:r>
              <a:rPr lang="tr-TR" sz="1600" dirty="0">
                <a:latin typeface="+mj-lt"/>
              </a:rPr>
              <a:t>sağlanmıştır.Resmi Gazetede</a:t>
            </a:r>
            <a:r>
              <a:rPr lang="en-US" sz="1600" dirty="0">
                <a:latin typeface="+mj-lt"/>
              </a:rPr>
              <a:t> </a:t>
            </a:r>
            <a:r>
              <a:rPr lang="tr-TR" sz="1600" dirty="0">
                <a:latin typeface="+mj-lt"/>
              </a:rPr>
              <a:t>yayınlandıktan sonra yapılan değişiklik ile ilgili bilgiler,</a:t>
            </a:r>
            <a:r>
              <a:rPr lang="en-US" sz="1600" dirty="0">
                <a:latin typeface="+mj-lt"/>
              </a:rPr>
              <a:t> </a:t>
            </a:r>
            <a:r>
              <a:rPr lang="tr-TR" sz="1600" dirty="0">
                <a:latin typeface="+mj-lt"/>
              </a:rPr>
              <a:t>tüm</a:t>
            </a:r>
            <a:endParaRPr lang="en-US" sz="1600" dirty="0">
              <a:latin typeface="+mj-lt"/>
            </a:endParaRPr>
          </a:p>
          <a:p>
            <a:pPr algn="just">
              <a:buFont typeface="Wingdings 2" pitchFamily="18" charset="2"/>
              <a:buNone/>
              <a:defRPr/>
            </a:pPr>
            <a:r>
              <a:rPr lang="tr-TR" sz="1600" dirty="0">
                <a:latin typeface="+mj-lt"/>
              </a:rPr>
              <a:t>Fakülte/Yüksekokul /Enstitülerimize</a:t>
            </a:r>
            <a:r>
              <a:rPr lang="en-US" sz="1600" dirty="0">
                <a:latin typeface="+mj-lt"/>
              </a:rPr>
              <a:t> </a:t>
            </a:r>
            <a:r>
              <a:rPr lang="tr-TR" sz="1600" dirty="0">
                <a:latin typeface="+mj-lt"/>
              </a:rPr>
              <a:t>gönderilmiştir.</a:t>
            </a:r>
            <a:r>
              <a:rPr lang="en-US" sz="1600" dirty="0">
                <a:latin typeface="+mj-lt"/>
              </a:rPr>
              <a:t> </a:t>
            </a:r>
            <a:r>
              <a:rPr lang="tr-TR" sz="1600" dirty="0">
                <a:latin typeface="+mj-lt"/>
              </a:rPr>
              <a:t>Bu konu aynı zamanda Siirt</a:t>
            </a:r>
            <a:endParaRPr lang="en-US" sz="1600" dirty="0">
              <a:latin typeface="+mj-lt"/>
            </a:endParaRPr>
          </a:p>
          <a:p>
            <a:pPr algn="just">
              <a:buFont typeface="Wingdings 2" pitchFamily="18" charset="2"/>
              <a:buNone/>
              <a:defRPr/>
            </a:pPr>
            <a:r>
              <a:rPr lang="tr-TR" sz="1600" dirty="0">
                <a:latin typeface="+mj-lt"/>
              </a:rPr>
              <a:t>Üniversitesi</a:t>
            </a:r>
            <a:r>
              <a:rPr lang="en-US" sz="1600" dirty="0">
                <a:latin typeface="+mj-lt"/>
              </a:rPr>
              <a:t> </a:t>
            </a:r>
            <a:r>
              <a:rPr lang="tr-TR" sz="1600" dirty="0">
                <a:latin typeface="+mj-lt"/>
              </a:rPr>
              <a:t>Web sayfamızda da ilan edilmiştir.</a:t>
            </a:r>
          </a:p>
          <a:p>
            <a:pPr>
              <a:buFont typeface="Wingdings 2" pitchFamily="18" charset="2"/>
              <a:buNone/>
              <a:defRPr/>
            </a:pPr>
            <a:r>
              <a:rPr lang="tr-TR" sz="1600" b="1" dirty="0">
                <a:latin typeface="+mj-lt"/>
              </a:rPr>
              <a:t>1.4 Ö</a:t>
            </a:r>
            <a:r>
              <a:rPr lang="en-US" sz="1600" b="1" dirty="0">
                <a:latin typeface="+mj-lt"/>
              </a:rPr>
              <a:t>SYM</a:t>
            </a:r>
            <a:r>
              <a:rPr lang="tr-TR" sz="1600" b="1" dirty="0">
                <a:latin typeface="+mj-lt"/>
              </a:rPr>
              <a:t> Kontenjanlarının Belirlenmesi </a:t>
            </a:r>
            <a:endParaRPr lang="tr-TR" sz="1600" dirty="0">
              <a:latin typeface="+mj-lt"/>
            </a:endParaRPr>
          </a:p>
          <a:p>
            <a:pPr algn="just">
              <a:buFont typeface="Wingdings 2" pitchFamily="18" charset="2"/>
              <a:buNone/>
              <a:defRPr/>
            </a:pPr>
            <a:r>
              <a:rPr lang="en-US" sz="1600" dirty="0">
                <a:latin typeface="+mj-lt"/>
              </a:rPr>
              <a:t>     </a:t>
            </a:r>
            <a:r>
              <a:rPr lang="tr-TR" sz="1600" dirty="0">
                <a:latin typeface="+mj-lt"/>
              </a:rPr>
              <a:t>Öğrenci Seçme ve Yerleştirme Merkezince belirlenen ve 201</a:t>
            </a:r>
            <a:r>
              <a:rPr lang="en-US" sz="1600" dirty="0">
                <a:latin typeface="+mj-lt"/>
              </a:rPr>
              <a:t>3</a:t>
            </a:r>
            <a:r>
              <a:rPr lang="tr-TR" sz="1600" dirty="0">
                <a:latin typeface="+mj-lt"/>
              </a:rPr>
              <a:t>-201</a:t>
            </a:r>
            <a:r>
              <a:rPr lang="en-US" sz="1600" dirty="0">
                <a:latin typeface="+mj-lt"/>
              </a:rPr>
              <a:t>4</a:t>
            </a:r>
            <a:r>
              <a:rPr lang="tr-TR" sz="1600" dirty="0">
                <a:latin typeface="+mj-lt"/>
              </a:rPr>
              <a:t> Eğitim-Öğretim yılında</a:t>
            </a:r>
            <a:r>
              <a:rPr lang="en-US" sz="1600" dirty="0">
                <a:latin typeface="+mj-lt"/>
              </a:rPr>
              <a:t> </a:t>
            </a:r>
          </a:p>
          <a:p>
            <a:pPr algn="just">
              <a:buFont typeface="Wingdings 2" pitchFamily="18" charset="2"/>
              <a:buNone/>
              <a:defRPr/>
            </a:pPr>
            <a:r>
              <a:rPr lang="tr-TR" sz="1600" dirty="0">
                <a:latin typeface="+mj-lt"/>
              </a:rPr>
              <a:t>Üniversitemiz Fakülte, 4 (dört)yıllık Yüksekokulları ile Meslek Yüksekokullarına ÖSYS Sınav</a:t>
            </a:r>
            <a:endParaRPr lang="en-US" sz="1600" dirty="0">
              <a:latin typeface="+mj-lt"/>
            </a:endParaRPr>
          </a:p>
          <a:p>
            <a:pPr algn="just">
              <a:buFont typeface="Wingdings 2" pitchFamily="18" charset="2"/>
              <a:buNone/>
              <a:defRPr/>
            </a:pPr>
            <a:r>
              <a:rPr lang="tr-TR" sz="1600" dirty="0">
                <a:latin typeface="+mj-lt"/>
              </a:rPr>
              <a:t>sonucuna göre alınacak öğrenci kontenjanlarının, Fakülte ve Yüksekokullara </a:t>
            </a:r>
            <a:endParaRPr lang="en-US" sz="1600" dirty="0">
              <a:latin typeface="+mj-lt"/>
            </a:endParaRPr>
          </a:p>
          <a:p>
            <a:pPr algn="just">
              <a:buFont typeface="Wingdings 2" pitchFamily="18" charset="2"/>
              <a:buNone/>
              <a:defRPr/>
            </a:pPr>
            <a:r>
              <a:rPr lang="tr-TR" sz="1600" dirty="0">
                <a:latin typeface="+mj-lt"/>
              </a:rPr>
              <a:t>gönderilerek,kontenjanlarla ilgili gelecek olan öneriler, Üniversitemiz Senatosuna sunulduktan </a:t>
            </a:r>
            <a:endParaRPr lang="en-US" sz="1600" dirty="0">
              <a:latin typeface="+mj-lt"/>
            </a:endParaRPr>
          </a:p>
          <a:p>
            <a:pPr algn="just">
              <a:buFont typeface="Wingdings 2" pitchFamily="18" charset="2"/>
              <a:buNone/>
              <a:defRPr/>
            </a:pPr>
            <a:r>
              <a:rPr lang="tr-TR" sz="1600" dirty="0">
                <a:latin typeface="+mj-lt"/>
              </a:rPr>
              <a:t>sonra, kabul edilen kontenjan ve teklifler ÖSYMye gönderilmiştir.</a:t>
            </a:r>
            <a:endParaRPr lang="en-US" sz="1600" dirty="0">
              <a:latin typeface="+mj-lt"/>
            </a:endParaRPr>
          </a:p>
          <a:p>
            <a:pPr>
              <a:buFont typeface="Wingdings 2" pitchFamily="18" charset="2"/>
              <a:buNone/>
              <a:defRPr/>
            </a:pPr>
            <a:r>
              <a:rPr lang="tr-TR" sz="1600" b="1" dirty="0">
                <a:latin typeface="+mj-lt"/>
              </a:rPr>
              <a:t>1.5 Dikey Geçiş Kontenjanlarının Belirlenmesi</a:t>
            </a:r>
            <a:endParaRPr lang="tr-TR" sz="1600" dirty="0">
              <a:latin typeface="+mj-lt"/>
            </a:endParaRPr>
          </a:p>
          <a:p>
            <a:pPr>
              <a:buFont typeface="Wingdings 2" pitchFamily="18" charset="2"/>
              <a:buNone/>
              <a:defRPr/>
            </a:pPr>
            <a:r>
              <a:rPr lang="en-US" sz="1600" dirty="0">
                <a:latin typeface="+mj-lt"/>
              </a:rPr>
              <a:t>       </a:t>
            </a:r>
            <a:r>
              <a:rPr lang="tr-TR" sz="1600" dirty="0">
                <a:latin typeface="+mj-lt"/>
              </a:rPr>
              <a:t>Öğrenci Seçme ve Yerleştirme Merkezince belirlenen ve 201</a:t>
            </a:r>
            <a:r>
              <a:rPr lang="en-US" sz="1600" dirty="0">
                <a:latin typeface="+mj-lt"/>
              </a:rPr>
              <a:t>3</a:t>
            </a:r>
            <a:r>
              <a:rPr lang="tr-TR" sz="1600" dirty="0">
                <a:latin typeface="+mj-lt"/>
              </a:rPr>
              <a:t>-201</a:t>
            </a:r>
            <a:r>
              <a:rPr lang="en-US" sz="1600" dirty="0">
                <a:latin typeface="+mj-lt"/>
              </a:rPr>
              <a:t>4</a:t>
            </a:r>
            <a:r>
              <a:rPr lang="tr-TR" sz="1600" dirty="0">
                <a:latin typeface="+mj-lt"/>
              </a:rPr>
              <a:t> Eğitim-Öğretim yılında</a:t>
            </a:r>
            <a:endParaRPr lang="en-US" sz="1600" dirty="0">
              <a:latin typeface="+mj-lt"/>
            </a:endParaRPr>
          </a:p>
          <a:p>
            <a:pPr>
              <a:buFont typeface="Wingdings 2" pitchFamily="18" charset="2"/>
              <a:buNone/>
              <a:defRPr/>
            </a:pPr>
            <a:r>
              <a:rPr lang="en-US" sz="1600" dirty="0">
                <a:latin typeface="+mj-lt"/>
              </a:rPr>
              <a:t> </a:t>
            </a:r>
            <a:r>
              <a:rPr lang="tr-TR" sz="1600" dirty="0">
                <a:latin typeface="+mj-lt"/>
              </a:rPr>
              <a:t>Üniversitemiz Fakülte ve 4(dört) yıllık Yüksekokullarına, Dikey Geçiş Sınavı sonucuna göre alınacak</a:t>
            </a:r>
            <a:endParaRPr lang="en-US" sz="1600" dirty="0">
              <a:latin typeface="+mj-lt"/>
            </a:endParaRPr>
          </a:p>
          <a:p>
            <a:pPr>
              <a:buFont typeface="Wingdings 2" pitchFamily="18" charset="2"/>
              <a:buNone/>
              <a:defRPr/>
            </a:pPr>
            <a:r>
              <a:rPr lang="tr-TR" sz="1600" dirty="0">
                <a:latin typeface="+mj-lt"/>
              </a:rPr>
              <a:t> öğrenci kontenjanlarının, Fakülte ve Yüksekokullara gönderilerek,kontenjanlarla ilgili gelen</a:t>
            </a:r>
            <a:endParaRPr lang="en-US" sz="1600" dirty="0">
              <a:latin typeface="+mj-lt"/>
            </a:endParaRPr>
          </a:p>
          <a:p>
            <a:pPr>
              <a:buFont typeface="Wingdings 2" pitchFamily="18" charset="2"/>
              <a:buNone/>
              <a:defRPr/>
            </a:pPr>
            <a:r>
              <a:rPr lang="tr-TR" sz="1600" dirty="0">
                <a:latin typeface="+mj-lt"/>
              </a:rPr>
              <a:t> derslerle ilgili Eğitim Planları okullardan istenilmiştir önerilere ilişkin kontenjan ve teklifler</a:t>
            </a:r>
            <a:endParaRPr lang="en-US" sz="1600" dirty="0">
              <a:latin typeface="+mj-lt"/>
            </a:endParaRPr>
          </a:p>
          <a:p>
            <a:pPr>
              <a:buFont typeface="Wingdings 2" pitchFamily="18" charset="2"/>
              <a:buNone/>
              <a:defRPr/>
            </a:pPr>
            <a:r>
              <a:rPr lang="tr-TR" sz="1600" dirty="0">
                <a:latin typeface="+mj-lt"/>
              </a:rPr>
              <a:t> ÖSYMye gönderilmiştir.</a:t>
            </a:r>
          </a:p>
          <a:p>
            <a:pPr algn="just">
              <a:buFont typeface="Wingdings 2" pitchFamily="18" charset="2"/>
              <a:buNone/>
              <a:defRPr/>
            </a:pPr>
            <a:endParaRPr lang="tr-TR" sz="160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14</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2961677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963918" y="1025048"/>
            <a:ext cx="8229600" cy="5324475"/>
          </a:xfrm>
        </p:spPr>
        <p:txBody>
          <a:bodyPr>
            <a:normAutofit fontScale="85000" lnSpcReduction="20000"/>
          </a:bodyPr>
          <a:lstStyle/>
          <a:p>
            <a:pPr>
              <a:buFont typeface="Wingdings 2" pitchFamily="18" charset="2"/>
              <a:buNone/>
              <a:defRPr/>
            </a:pPr>
            <a:r>
              <a:rPr lang="tr-TR" sz="1600" b="1" dirty="0">
                <a:latin typeface="+mj-lt"/>
              </a:rPr>
              <a:t>1.6 Staj Kontenjanlarının Belirlenmesi</a:t>
            </a:r>
            <a:endParaRPr lang="tr-TR" sz="1600" dirty="0">
              <a:latin typeface="+mj-lt"/>
            </a:endParaRPr>
          </a:p>
          <a:p>
            <a:pPr>
              <a:buFont typeface="Wingdings 2" pitchFamily="18" charset="2"/>
              <a:buNone/>
              <a:defRPr/>
            </a:pPr>
            <a:r>
              <a:rPr lang="en-US" sz="1600" dirty="0">
                <a:latin typeface="+mj-lt"/>
              </a:rPr>
              <a:t>	</a:t>
            </a:r>
            <a:r>
              <a:rPr lang="tr-TR" sz="1600" dirty="0">
                <a:latin typeface="+mj-lt"/>
              </a:rPr>
              <a:t>Yükseköğretim Kurulu Başkanlığı tarafından Üniversitemiz Fakülte ve Yüksekokullarında</a:t>
            </a:r>
            <a:endParaRPr lang="en-US" sz="1600" dirty="0">
              <a:latin typeface="+mj-lt"/>
            </a:endParaRPr>
          </a:p>
          <a:p>
            <a:pPr>
              <a:buFont typeface="Wingdings 2" pitchFamily="18" charset="2"/>
              <a:buNone/>
              <a:defRPr/>
            </a:pPr>
            <a:r>
              <a:rPr lang="en-US" sz="1600" dirty="0">
                <a:latin typeface="+mj-lt"/>
              </a:rPr>
              <a:t> </a:t>
            </a:r>
            <a:r>
              <a:rPr lang="tr-TR" sz="1600" dirty="0">
                <a:latin typeface="+mj-lt"/>
              </a:rPr>
              <a:t>öğrenim</a:t>
            </a:r>
            <a:r>
              <a:rPr lang="en-US" sz="1600" dirty="0">
                <a:latin typeface="+mj-lt"/>
              </a:rPr>
              <a:t> </a:t>
            </a:r>
            <a:r>
              <a:rPr lang="tr-TR" sz="1600" dirty="0">
                <a:latin typeface="+mj-lt"/>
              </a:rPr>
              <a:t>görmekte olan öğrenciler için 201</a:t>
            </a:r>
            <a:r>
              <a:rPr lang="en-US" sz="1600" dirty="0">
                <a:latin typeface="+mj-lt"/>
              </a:rPr>
              <a:t>3</a:t>
            </a:r>
            <a:r>
              <a:rPr lang="tr-TR" sz="1600" dirty="0">
                <a:latin typeface="+mj-lt"/>
              </a:rPr>
              <a:t>-201</a:t>
            </a:r>
            <a:r>
              <a:rPr lang="en-US" sz="1600" dirty="0">
                <a:latin typeface="+mj-lt"/>
              </a:rPr>
              <a:t>4</a:t>
            </a:r>
            <a:r>
              <a:rPr lang="tr-TR" sz="1600" dirty="0">
                <a:latin typeface="+mj-lt"/>
              </a:rPr>
              <a:t> Eğitim-Öğretim yılında çeşitli kurumlarda</a:t>
            </a:r>
            <a:endParaRPr lang="en-US" sz="1600" dirty="0">
              <a:latin typeface="+mj-lt"/>
            </a:endParaRPr>
          </a:p>
          <a:p>
            <a:pPr>
              <a:buFont typeface="Wingdings 2" pitchFamily="18" charset="2"/>
              <a:buNone/>
              <a:defRPr/>
            </a:pPr>
            <a:r>
              <a:rPr lang="tr-TR" sz="1600" dirty="0">
                <a:latin typeface="+mj-lt"/>
              </a:rPr>
              <a:t> yapılacak olan</a:t>
            </a:r>
            <a:r>
              <a:rPr lang="en-US" sz="1600" dirty="0">
                <a:latin typeface="+mj-lt"/>
              </a:rPr>
              <a:t> </a:t>
            </a:r>
            <a:r>
              <a:rPr lang="tr-TR" sz="1600" dirty="0">
                <a:latin typeface="+mj-lt"/>
              </a:rPr>
              <a:t>staj çalışmalarına ilişkin yazı, Fakülte/Yüksekokullara gönderilerek, ihtiyaç dahilinde</a:t>
            </a:r>
            <a:endParaRPr lang="en-US" sz="1600" dirty="0">
              <a:latin typeface="+mj-lt"/>
            </a:endParaRPr>
          </a:p>
          <a:p>
            <a:pPr>
              <a:buFont typeface="Wingdings 2" pitchFamily="18" charset="2"/>
              <a:buNone/>
              <a:defRPr/>
            </a:pPr>
            <a:r>
              <a:rPr lang="en-US" sz="1600" dirty="0">
                <a:latin typeface="+mj-lt"/>
              </a:rPr>
              <a:t> </a:t>
            </a:r>
            <a:r>
              <a:rPr lang="tr-TR" sz="1600" dirty="0">
                <a:latin typeface="+mj-lt"/>
              </a:rPr>
              <a:t>belirlenen </a:t>
            </a:r>
            <a:r>
              <a:rPr lang="en-US" sz="1600" dirty="0">
                <a:latin typeface="+mj-lt"/>
              </a:rPr>
              <a:t> </a:t>
            </a:r>
            <a:r>
              <a:rPr lang="tr-TR" sz="1600" dirty="0">
                <a:latin typeface="+mj-lt"/>
              </a:rPr>
              <a:t>staj dalları ve kontenjanlar istenilmiştir.</a:t>
            </a:r>
          </a:p>
          <a:p>
            <a:pPr>
              <a:buFont typeface="Wingdings 2" pitchFamily="18" charset="2"/>
              <a:buNone/>
              <a:defRPr/>
            </a:pPr>
            <a:r>
              <a:rPr lang="tr-TR" sz="1600" b="1" dirty="0">
                <a:latin typeface="+mj-lt"/>
              </a:rPr>
              <a:t>1.7 Yatay Geçiş Kontenjanlarının Belirlenmesi</a:t>
            </a:r>
            <a:endParaRPr lang="tr-TR" sz="1600" dirty="0">
              <a:latin typeface="+mj-lt"/>
            </a:endParaRPr>
          </a:p>
          <a:p>
            <a:pPr>
              <a:buFont typeface="Wingdings 2" pitchFamily="18" charset="2"/>
              <a:buNone/>
              <a:defRPr/>
            </a:pPr>
            <a:r>
              <a:rPr lang="tr-TR" sz="1600" dirty="0">
                <a:latin typeface="+mj-lt"/>
              </a:rPr>
              <a:t></a:t>
            </a:r>
            <a:r>
              <a:rPr lang="en-US" sz="1600" dirty="0">
                <a:latin typeface="+mj-lt"/>
              </a:rPr>
              <a:t>	</a:t>
            </a:r>
            <a:r>
              <a:rPr lang="tr-TR" sz="1600" dirty="0">
                <a:latin typeface="+mj-lt"/>
              </a:rPr>
              <a:t>Yükseköğretim Kurumları Arasında </a:t>
            </a:r>
            <a:r>
              <a:rPr lang="tr-TR" sz="1600" dirty="0" err="1">
                <a:latin typeface="+mj-lt"/>
              </a:rPr>
              <a:t>Önlisans</a:t>
            </a:r>
            <a:r>
              <a:rPr lang="tr-TR" sz="1600" dirty="0">
                <a:latin typeface="+mj-lt"/>
              </a:rPr>
              <a:t> ve Lisans Düzeyinde Yatay Geçiş Esaslarına İlişkin</a:t>
            </a:r>
            <a:endParaRPr lang="en-US" sz="1600" dirty="0">
              <a:latin typeface="+mj-lt"/>
            </a:endParaRPr>
          </a:p>
          <a:p>
            <a:pPr>
              <a:buFont typeface="Wingdings 2" pitchFamily="18" charset="2"/>
              <a:buNone/>
              <a:defRPr/>
            </a:pPr>
            <a:r>
              <a:rPr lang="tr-TR" sz="1600" dirty="0">
                <a:latin typeface="+mj-lt"/>
              </a:rPr>
              <a:t> Yönetmelik gereğince,Üniversitemiz Fakülte ve Yüksekokullarına 201</a:t>
            </a:r>
            <a:r>
              <a:rPr lang="en-US" sz="1600" dirty="0">
                <a:latin typeface="+mj-lt"/>
              </a:rPr>
              <a:t>3</a:t>
            </a:r>
            <a:r>
              <a:rPr lang="tr-TR" sz="1600" dirty="0">
                <a:latin typeface="+mj-lt"/>
              </a:rPr>
              <a:t>-201</a:t>
            </a:r>
            <a:r>
              <a:rPr lang="en-US" sz="1600" dirty="0">
                <a:latin typeface="+mj-lt"/>
              </a:rPr>
              <a:t>4</a:t>
            </a:r>
            <a:r>
              <a:rPr lang="tr-TR" sz="1600" dirty="0">
                <a:latin typeface="+mj-lt"/>
              </a:rPr>
              <a:t> Eğitim-Öğretim</a:t>
            </a:r>
            <a:endParaRPr lang="en-US" sz="1600" dirty="0">
              <a:latin typeface="+mj-lt"/>
            </a:endParaRPr>
          </a:p>
          <a:p>
            <a:pPr>
              <a:buFont typeface="Wingdings 2" pitchFamily="18" charset="2"/>
              <a:buNone/>
              <a:defRPr/>
            </a:pPr>
            <a:r>
              <a:rPr lang="tr-TR" sz="1600" dirty="0">
                <a:latin typeface="+mj-lt"/>
              </a:rPr>
              <a:t> yılında alınacak öğrencilerle ilgili kontenjanların belirlenmesi amacı ile Fakülte ve</a:t>
            </a:r>
            <a:endParaRPr lang="en-US" sz="1600" dirty="0">
              <a:latin typeface="+mj-lt"/>
            </a:endParaRPr>
          </a:p>
          <a:p>
            <a:pPr>
              <a:buFont typeface="Wingdings 2" pitchFamily="18" charset="2"/>
              <a:buNone/>
              <a:defRPr/>
            </a:pPr>
            <a:r>
              <a:rPr lang="tr-TR" sz="1600" dirty="0">
                <a:latin typeface="+mj-lt"/>
              </a:rPr>
              <a:t> Yüksekokullarımızdan Yatay Geçiş kontenjanları istenilmiştir. Fakülte ve Yüksekokullarca belirlenen</a:t>
            </a:r>
            <a:endParaRPr lang="en-US" sz="1600" dirty="0">
              <a:latin typeface="+mj-lt"/>
            </a:endParaRPr>
          </a:p>
          <a:p>
            <a:pPr>
              <a:buFont typeface="Wingdings 2" pitchFamily="18" charset="2"/>
              <a:buNone/>
              <a:defRPr/>
            </a:pPr>
            <a:r>
              <a:rPr lang="tr-TR" sz="1600" dirty="0">
                <a:latin typeface="+mj-lt"/>
              </a:rPr>
              <a:t> kontenjanlar Üniversitemiz Senatosunda kabul edildikten sonra YÖKe, Üniversite Rektörlüklerine</a:t>
            </a:r>
            <a:endParaRPr lang="en-US" sz="1600" dirty="0">
              <a:latin typeface="+mj-lt"/>
            </a:endParaRPr>
          </a:p>
          <a:p>
            <a:pPr>
              <a:buFont typeface="Wingdings 2" pitchFamily="18" charset="2"/>
              <a:buNone/>
              <a:defRPr/>
            </a:pPr>
            <a:r>
              <a:rPr lang="tr-TR" sz="1600" dirty="0">
                <a:latin typeface="+mj-lt"/>
              </a:rPr>
              <a:t> ve Üniversitemiz Fakülte ve Yüksekokullarına bilgi amaçlı gönderilirken aynı zamanda</a:t>
            </a:r>
            <a:endParaRPr lang="en-US" sz="1600" dirty="0">
              <a:latin typeface="+mj-lt"/>
            </a:endParaRPr>
          </a:p>
          <a:p>
            <a:pPr>
              <a:buFont typeface="Wingdings 2" pitchFamily="18" charset="2"/>
              <a:buNone/>
              <a:defRPr/>
            </a:pPr>
            <a:r>
              <a:rPr lang="tr-TR" sz="1600" dirty="0">
                <a:latin typeface="+mj-lt"/>
              </a:rPr>
              <a:t> Üniversitemizin web sayfasında ilanı sağlanmıştır. Yatay Geçiş Kontenjanlarımıza müracaatlar</a:t>
            </a:r>
            <a:endParaRPr lang="en-US" sz="1600" dirty="0">
              <a:latin typeface="+mj-lt"/>
            </a:endParaRPr>
          </a:p>
          <a:p>
            <a:pPr>
              <a:buFont typeface="Wingdings 2" pitchFamily="18" charset="2"/>
              <a:buNone/>
              <a:defRPr/>
            </a:pPr>
            <a:r>
              <a:rPr lang="tr-TR" sz="1600" dirty="0">
                <a:latin typeface="+mj-lt"/>
              </a:rPr>
              <a:t> Başkanlığımızca kabul edilmiştir. (Bu işlem Güz ve Bahar yarıyılı olmak üzere yılda iki defa</a:t>
            </a:r>
            <a:endParaRPr lang="en-US" sz="1600" dirty="0">
              <a:latin typeface="+mj-lt"/>
            </a:endParaRPr>
          </a:p>
          <a:p>
            <a:pPr>
              <a:buFont typeface="Wingdings 2" pitchFamily="18" charset="2"/>
              <a:buNone/>
              <a:defRPr/>
            </a:pPr>
            <a:r>
              <a:rPr lang="tr-TR" sz="1600" dirty="0">
                <a:latin typeface="+mj-lt"/>
              </a:rPr>
              <a:t> yapılmaktadır.)</a:t>
            </a:r>
          </a:p>
          <a:p>
            <a:pPr>
              <a:buFont typeface="Wingdings 2" pitchFamily="18" charset="2"/>
              <a:buNone/>
              <a:defRPr/>
            </a:pPr>
            <a:endParaRPr lang="tr-TR"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15</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421571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847528" y="952078"/>
            <a:ext cx="8229600" cy="5429250"/>
          </a:xfrm>
        </p:spPr>
        <p:txBody>
          <a:bodyPr>
            <a:normAutofit/>
          </a:bodyPr>
          <a:lstStyle/>
          <a:p>
            <a:pPr>
              <a:buFont typeface="Wingdings 2" pitchFamily="18" charset="2"/>
              <a:buNone/>
              <a:defRPr/>
            </a:pPr>
            <a:r>
              <a:rPr lang="tr-TR" sz="1800" b="1" dirty="0">
                <a:latin typeface="+mj-lt"/>
              </a:rPr>
              <a:t>2.KAYIT İŞLEMLERİ</a:t>
            </a:r>
            <a:endParaRPr lang="tr-TR" sz="1800" dirty="0">
              <a:latin typeface="+mj-lt"/>
            </a:endParaRPr>
          </a:p>
          <a:p>
            <a:pPr>
              <a:buFont typeface="Wingdings 2" pitchFamily="18" charset="2"/>
              <a:buNone/>
              <a:defRPr/>
            </a:pPr>
            <a:r>
              <a:rPr lang="tr-TR" sz="1600" b="1" dirty="0">
                <a:latin typeface="+mj-lt"/>
              </a:rPr>
              <a:t>2.1 İlk Kayıt İşlemleri</a:t>
            </a:r>
            <a:endParaRPr lang="tr-TR" sz="1600" dirty="0">
              <a:latin typeface="+mj-lt"/>
            </a:endParaRPr>
          </a:p>
          <a:p>
            <a:pPr>
              <a:buFont typeface="Wingdings 2" pitchFamily="18" charset="2"/>
              <a:buNone/>
              <a:defRPr/>
            </a:pPr>
            <a:r>
              <a:rPr lang="en-US" sz="1600" dirty="0">
                <a:latin typeface="+mj-lt"/>
              </a:rPr>
              <a:t>	</a:t>
            </a:r>
            <a:r>
              <a:rPr lang="tr-TR" sz="1600" dirty="0">
                <a:latin typeface="+mj-lt"/>
              </a:rPr>
              <a:t>201</a:t>
            </a:r>
            <a:r>
              <a:rPr lang="en-US" sz="1600" dirty="0">
                <a:latin typeface="+mj-lt"/>
              </a:rPr>
              <a:t>3</a:t>
            </a:r>
            <a:r>
              <a:rPr lang="tr-TR" sz="1600" dirty="0">
                <a:latin typeface="+mj-lt"/>
              </a:rPr>
              <a:t>-201</a:t>
            </a:r>
            <a:r>
              <a:rPr lang="en-US" sz="1600" dirty="0">
                <a:latin typeface="+mj-lt"/>
              </a:rPr>
              <a:t>4</a:t>
            </a:r>
            <a:r>
              <a:rPr lang="tr-TR" sz="1600" dirty="0">
                <a:latin typeface="+mj-lt"/>
              </a:rPr>
              <a:t> Eğitim-Öğretim Yılında Üniversitemizi kazanan öğrenci bilgileri ÖSYM den alınarak, </a:t>
            </a:r>
            <a:r>
              <a:rPr lang="tr-TR" sz="1600" dirty="0" smtClean="0">
                <a:latin typeface="+mj-lt"/>
              </a:rPr>
              <a:t>Üniversitemiz </a:t>
            </a:r>
            <a:r>
              <a:rPr lang="tr-TR" sz="1600" dirty="0">
                <a:latin typeface="+mj-lt"/>
              </a:rPr>
              <a:t>otomasyon sistemine aktarıldıktan sonra ilk kayıtlar ile ilgili </a:t>
            </a:r>
            <a:r>
              <a:rPr lang="tr-TR" sz="1600" dirty="0" smtClean="0">
                <a:latin typeface="+mj-lt"/>
              </a:rPr>
              <a:t>hazırlıklar tamamlanmıştır</a:t>
            </a:r>
            <a:r>
              <a:rPr lang="tr-TR" sz="1600" dirty="0">
                <a:latin typeface="+mj-lt"/>
              </a:rPr>
              <a:t>.</a:t>
            </a:r>
            <a:endParaRPr lang="en-US" sz="1600" dirty="0">
              <a:latin typeface="+mj-lt"/>
            </a:endParaRPr>
          </a:p>
          <a:p>
            <a:pPr>
              <a:buFont typeface="Wingdings 2" pitchFamily="18" charset="2"/>
              <a:buNone/>
              <a:defRPr/>
            </a:pPr>
            <a:r>
              <a:rPr lang="en-US" sz="1600" b="1" dirty="0">
                <a:latin typeface="+mj-lt"/>
              </a:rPr>
              <a:t>2.2 </a:t>
            </a:r>
            <a:r>
              <a:rPr lang="en-US" sz="1600" b="1" dirty="0" err="1">
                <a:latin typeface="+mj-lt"/>
              </a:rPr>
              <a:t>Ders</a:t>
            </a:r>
            <a:r>
              <a:rPr lang="en-US" sz="1600" b="1" dirty="0">
                <a:latin typeface="+mj-lt"/>
              </a:rPr>
              <a:t> </a:t>
            </a:r>
            <a:r>
              <a:rPr lang="en-US" sz="1600" b="1" dirty="0" err="1">
                <a:latin typeface="+mj-lt"/>
              </a:rPr>
              <a:t>Kayıt</a:t>
            </a:r>
            <a:r>
              <a:rPr lang="en-US" sz="1600" b="1" dirty="0">
                <a:latin typeface="+mj-lt"/>
              </a:rPr>
              <a:t> </a:t>
            </a:r>
            <a:r>
              <a:rPr lang="en-US" sz="1600" b="1" dirty="0" err="1">
                <a:latin typeface="+mj-lt"/>
              </a:rPr>
              <a:t>İşlemleri</a:t>
            </a:r>
            <a:r>
              <a:rPr lang="en-US" sz="1600" b="1" dirty="0">
                <a:latin typeface="+mj-lt"/>
              </a:rPr>
              <a:t> </a:t>
            </a:r>
          </a:p>
          <a:p>
            <a:pPr>
              <a:buFont typeface="Wingdings 2" pitchFamily="18" charset="2"/>
              <a:buNone/>
              <a:defRPr/>
            </a:pPr>
            <a:r>
              <a:rPr lang="en-US" sz="1600" dirty="0">
                <a:latin typeface="+mj-lt"/>
              </a:rPr>
              <a:t>	</a:t>
            </a:r>
            <a:r>
              <a:rPr lang="en-US" sz="1600" dirty="0" err="1">
                <a:latin typeface="+mj-lt"/>
              </a:rPr>
              <a:t>Ders</a:t>
            </a:r>
            <a:r>
              <a:rPr lang="en-US" sz="1600" dirty="0">
                <a:latin typeface="+mj-lt"/>
              </a:rPr>
              <a:t> </a:t>
            </a:r>
            <a:r>
              <a:rPr lang="en-US" sz="1600" dirty="0" err="1">
                <a:latin typeface="+mj-lt"/>
              </a:rPr>
              <a:t>kayıt</a:t>
            </a:r>
            <a:r>
              <a:rPr lang="en-US" sz="1600" dirty="0">
                <a:latin typeface="+mj-lt"/>
              </a:rPr>
              <a:t> </a:t>
            </a:r>
            <a:r>
              <a:rPr lang="en-US" sz="1600" dirty="0" err="1">
                <a:latin typeface="+mj-lt"/>
              </a:rPr>
              <a:t>işlemleri</a:t>
            </a:r>
            <a:r>
              <a:rPr lang="en-US" sz="1600" dirty="0">
                <a:latin typeface="+mj-lt"/>
              </a:rPr>
              <a:t> </a:t>
            </a:r>
            <a:r>
              <a:rPr lang="en-US" sz="1600" dirty="0" err="1">
                <a:latin typeface="+mj-lt"/>
              </a:rPr>
              <a:t>Üniversitemizde</a:t>
            </a:r>
            <a:r>
              <a:rPr lang="en-US" sz="1600" dirty="0">
                <a:latin typeface="+mj-lt"/>
              </a:rPr>
              <a:t> </a:t>
            </a:r>
            <a:r>
              <a:rPr lang="en-US" sz="1600" dirty="0" err="1">
                <a:latin typeface="+mj-lt"/>
              </a:rPr>
              <a:t>yılda</a:t>
            </a:r>
            <a:r>
              <a:rPr lang="en-US" sz="1600" dirty="0">
                <a:latin typeface="+mj-lt"/>
              </a:rPr>
              <a:t> </a:t>
            </a:r>
            <a:r>
              <a:rPr lang="en-US" sz="1600" dirty="0" err="1">
                <a:latin typeface="+mj-lt"/>
              </a:rPr>
              <a:t>Güz</a:t>
            </a:r>
            <a:r>
              <a:rPr lang="en-US" sz="1600" dirty="0">
                <a:latin typeface="+mj-lt"/>
              </a:rPr>
              <a:t> </a:t>
            </a:r>
            <a:r>
              <a:rPr lang="en-US" sz="1600" dirty="0" err="1">
                <a:latin typeface="+mj-lt"/>
              </a:rPr>
              <a:t>ve</a:t>
            </a:r>
            <a:r>
              <a:rPr lang="en-US" sz="1600" dirty="0">
                <a:latin typeface="+mj-lt"/>
              </a:rPr>
              <a:t> </a:t>
            </a:r>
            <a:r>
              <a:rPr lang="en-US" sz="1600" dirty="0" err="1">
                <a:latin typeface="+mj-lt"/>
              </a:rPr>
              <a:t>Bahar</a:t>
            </a:r>
            <a:r>
              <a:rPr lang="en-US" sz="1600" dirty="0">
                <a:latin typeface="+mj-lt"/>
              </a:rPr>
              <a:t> </a:t>
            </a:r>
            <a:r>
              <a:rPr lang="en-US" sz="1600" dirty="0" err="1">
                <a:latin typeface="+mj-lt"/>
              </a:rPr>
              <a:t>dönemi</a:t>
            </a:r>
            <a:r>
              <a:rPr lang="en-US" sz="1600" dirty="0">
                <a:latin typeface="+mj-lt"/>
              </a:rPr>
              <a:t> </a:t>
            </a:r>
            <a:r>
              <a:rPr lang="en-US" sz="1600" dirty="0" err="1">
                <a:latin typeface="+mj-lt"/>
              </a:rPr>
              <a:t>olmak</a:t>
            </a:r>
            <a:r>
              <a:rPr lang="en-US" sz="1600" dirty="0">
                <a:latin typeface="+mj-lt"/>
              </a:rPr>
              <a:t> </a:t>
            </a:r>
            <a:r>
              <a:rPr lang="en-US" sz="1600" dirty="0" err="1">
                <a:latin typeface="+mj-lt"/>
              </a:rPr>
              <a:t>üzere</a:t>
            </a:r>
            <a:r>
              <a:rPr lang="en-US" sz="1600" dirty="0">
                <a:latin typeface="+mj-lt"/>
              </a:rPr>
              <a:t> </a:t>
            </a:r>
            <a:r>
              <a:rPr lang="en-US" sz="1600" dirty="0" err="1">
                <a:latin typeface="+mj-lt"/>
              </a:rPr>
              <a:t>iki</a:t>
            </a:r>
            <a:r>
              <a:rPr lang="en-US" sz="1600" dirty="0">
                <a:latin typeface="+mj-lt"/>
              </a:rPr>
              <a:t> </a:t>
            </a:r>
            <a:r>
              <a:rPr lang="en-US" sz="1600" dirty="0" err="1" smtClean="0">
                <a:latin typeface="+mj-lt"/>
              </a:rPr>
              <a:t>kez</a:t>
            </a:r>
            <a:r>
              <a:rPr lang="tr-TR" sz="1600" dirty="0" smtClean="0">
                <a:latin typeface="+mj-lt"/>
              </a:rPr>
              <a:t> </a:t>
            </a:r>
            <a:r>
              <a:rPr lang="en-US" sz="1600" dirty="0" err="1" smtClean="0">
                <a:latin typeface="+mj-lt"/>
              </a:rPr>
              <a:t>yapılmaktadır</a:t>
            </a:r>
            <a:r>
              <a:rPr lang="en-US" sz="1600" dirty="0">
                <a:latin typeface="+mj-lt"/>
              </a:rPr>
              <a:t>. </a:t>
            </a:r>
            <a:r>
              <a:rPr lang="en-US" sz="1600" dirty="0" err="1">
                <a:latin typeface="+mj-lt"/>
              </a:rPr>
              <a:t>Ders</a:t>
            </a:r>
            <a:r>
              <a:rPr lang="en-US" sz="1600" dirty="0">
                <a:latin typeface="+mj-lt"/>
              </a:rPr>
              <a:t> </a:t>
            </a:r>
            <a:r>
              <a:rPr lang="en-US" sz="1600" dirty="0" err="1">
                <a:latin typeface="+mj-lt"/>
              </a:rPr>
              <a:t>kayıt</a:t>
            </a:r>
            <a:r>
              <a:rPr lang="en-US" sz="1600" dirty="0">
                <a:latin typeface="+mj-lt"/>
              </a:rPr>
              <a:t> </a:t>
            </a:r>
            <a:r>
              <a:rPr lang="en-US" sz="1600" dirty="0" err="1">
                <a:latin typeface="+mj-lt"/>
              </a:rPr>
              <a:t>ile</a:t>
            </a:r>
            <a:r>
              <a:rPr lang="en-US" sz="1600" dirty="0">
                <a:latin typeface="+mj-lt"/>
              </a:rPr>
              <a:t> </a:t>
            </a:r>
            <a:r>
              <a:rPr lang="en-US" sz="1600" dirty="0" err="1">
                <a:latin typeface="+mj-lt"/>
              </a:rPr>
              <a:t>ilgili</a:t>
            </a:r>
            <a:r>
              <a:rPr lang="en-US" sz="1600" dirty="0">
                <a:latin typeface="+mj-lt"/>
              </a:rPr>
              <a:t> </a:t>
            </a:r>
            <a:r>
              <a:rPr lang="en-US" sz="1600" dirty="0" err="1">
                <a:latin typeface="+mj-lt"/>
              </a:rPr>
              <a:t>gerekli</a:t>
            </a:r>
            <a:r>
              <a:rPr lang="en-US" sz="1600" dirty="0">
                <a:latin typeface="+mj-lt"/>
              </a:rPr>
              <a:t> </a:t>
            </a:r>
            <a:r>
              <a:rPr lang="en-US" sz="1600" dirty="0" err="1">
                <a:latin typeface="+mj-lt"/>
              </a:rPr>
              <a:t>duyuru</a:t>
            </a:r>
            <a:r>
              <a:rPr lang="en-US" sz="1600" dirty="0">
                <a:latin typeface="+mj-lt"/>
              </a:rPr>
              <a:t> </a:t>
            </a:r>
            <a:r>
              <a:rPr lang="en-US" sz="1600" dirty="0" err="1">
                <a:latin typeface="+mj-lt"/>
              </a:rPr>
              <a:t>Üniversitemizin</a:t>
            </a:r>
            <a:r>
              <a:rPr lang="en-US" sz="1600" dirty="0">
                <a:latin typeface="+mj-lt"/>
              </a:rPr>
              <a:t> internet </a:t>
            </a:r>
            <a:r>
              <a:rPr lang="en-US" sz="1600" dirty="0" err="1">
                <a:latin typeface="+mj-lt"/>
              </a:rPr>
              <a:t>ana</a:t>
            </a:r>
            <a:r>
              <a:rPr lang="en-US" sz="1600" dirty="0">
                <a:latin typeface="+mj-lt"/>
              </a:rPr>
              <a:t> </a:t>
            </a:r>
            <a:r>
              <a:rPr lang="en-US" sz="1600" dirty="0" err="1">
                <a:latin typeface="+mj-lt"/>
              </a:rPr>
              <a:t>sayfasında</a:t>
            </a:r>
            <a:r>
              <a:rPr lang="en-US" sz="1600" dirty="0">
                <a:latin typeface="+mj-lt"/>
              </a:rPr>
              <a:t> </a:t>
            </a:r>
            <a:r>
              <a:rPr lang="en-US" sz="1600" dirty="0" err="1" smtClean="0">
                <a:latin typeface="+mj-lt"/>
              </a:rPr>
              <a:t>yapılmakta</a:t>
            </a:r>
            <a:r>
              <a:rPr lang="en-US" sz="1600" dirty="0" smtClean="0">
                <a:latin typeface="+mj-lt"/>
              </a:rPr>
              <a:t> </a:t>
            </a:r>
            <a:r>
              <a:rPr lang="en-US" sz="1600" dirty="0" err="1">
                <a:latin typeface="+mj-lt"/>
              </a:rPr>
              <a:t>olup</a:t>
            </a:r>
            <a:r>
              <a:rPr lang="en-US" sz="1600" dirty="0">
                <a:latin typeface="+mj-lt"/>
              </a:rPr>
              <a:t>, </a:t>
            </a:r>
            <a:r>
              <a:rPr lang="en-US" sz="1600" dirty="0" err="1">
                <a:latin typeface="+mj-lt"/>
              </a:rPr>
              <a:t>ayrıca</a:t>
            </a:r>
            <a:r>
              <a:rPr lang="en-US" sz="1600" dirty="0">
                <a:latin typeface="+mj-lt"/>
              </a:rPr>
              <a:t> </a:t>
            </a:r>
            <a:r>
              <a:rPr lang="en-US" sz="1600" dirty="0" err="1">
                <a:latin typeface="+mj-lt"/>
              </a:rPr>
              <a:t>akademik</a:t>
            </a:r>
            <a:r>
              <a:rPr lang="en-US" sz="1600" dirty="0">
                <a:latin typeface="+mj-lt"/>
              </a:rPr>
              <a:t> </a:t>
            </a:r>
            <a:r>
              <a:rPr lang="en-US" sz="1600" dirty="0" err="1">
                <a:latin typeface="+mj-lt"/>
              </a:rPr>
              <a:t>birimlere</a:t>
            </a:r>
            <a:r>
              <a:rPr lang="en-US" sz="1600" dirty="0">
                <a:latin typeface="+mj-lt"/>
              </a:rPr>
              <a:t> </a:t>
            </a:r>
            <a:r>
              <a:rPr lang="en-US" sz="1600" dirty="0" err="1">
                <a:latin typeface="+mj-lt"/>
              </a:rPr>
              <a:t>ders</a:t>
            </a:r>
            <a:r>
              <a:rPr lang="en-US" sz="1600" dirty="0">
                <a:latin typeface="+mj-lt"/>
              </a:rPr>
              <a:t> </a:t>
            </a:r>
            <a:r>
              <a:rPr lang="en-US" sz="1600" dirty="0" err="1">
                <a:latin typeface="+mj-lt"/>
              </a:rPr>
              <a:t>kaydı</a:t>
            </a:r>
            <a:r>
              <a:rPr lang="en-US" sz="1600" dirty="0">
                <a:latin typeface="+mj-lt"/>
              </a:rPr>
              <a:t> </a:t>
            </a:r>
            <a:r>
              <a:rPr lang="en-US" sz="1600" dirty="0" err="1">
                <a:latin typeface="+mj-lt"/>
              </a:rPr>
              <a:t>ile</a:t>
            </a:r>
            <a:r>
              <a:rPr lang="en-US" sz="1600" dirty="0">
                <a:latin typeface="+mj-lt"/>
              </a:rPr>
              <a:t> </a:t>
            </a:r>
            <a:r>
              <a:rPr lang="en-US" sz="1600" dirty="0" err="1">
                <a:latin typeface="+mj-lt"/>
              </a:rPr>
              <a:t>ilgili</a:t>
            </a:r>
            <a:r>
              <a:rPr lang="en-US" sz="1600" dirty="0">
                <a:latin typeface="+mj-lt"/>
              </a:rPr>
              <a:t> </a:t>
            </a:r>
            <a:r>
              <a:rPr lang="en-US" sz="1600" dirty="0" err="1">
                <a:latin typeface="+mj-lt"/>
              </a:rPr>
              <a:t>bilgilendirme</a:t>
            </a:r>
            <a:r>
              <a:rPr lang="en-US" sz="1600" dirty="0">
                <a:latin typeface="+mj-lt"/>
              </a:rPr>
              <a:t> </a:t>
            </a:r>
            <a:r>
              <a:rPr lang="en-US" sz="1600" dirty="0" err="1">
                <a:latin typeface="+mj-lt"/>
              </a:rPr>
              <a:t>yazıları</a:t>
            </a:r>
            <a:r>
              <a:rPr lang="en-US" sz="1600" dirty="0">
                <a:latin typeface="+mj-lt"/>
              </a:rPr>
              <a:t> </a:t>
            </a:r>
            <a:r>
              <a:rPr lang="en-US" sz="1600" dirty="0" err="1">
                <a:latin typeface="+mj-lt"/>
              </a:rPr>
              <a:t>gönderilmiştir</a:t>
            </a:r>
            <a:r>
              <a:rPr lang="en-US" sz="1600" dirty="0">
                <a:latin typeface="+mj-lt"/>
              </a:rPr>
              <a:t>.  </a:t>
            </a:r>
            <a:endParaRPr lang="tr-TR" sz="1600" dirty="0">
              <a:latin typeface="+mj-lt"/>
            </a:endParaRPr>
          </a:p>
          <a:p>
            <a:pPr>
              <a:buFont typeface="Wingdings 2" pitchFamily="18" charset="2"/>
              <a:buNone/>
              <a:defRPr/>
            </a:pPr>
            <a:r>
              <a:rPr lang="tr-TR" sz="1600" b="1" dirty="0">
                <a:latin typeface="+mj-lt"/>
              </a:rPr>
              <a:t>2.</a:t>
            </a:r>
            <a:r>
              <a:rPr lang="en-US" sz="1600" b="1" dirty="0">
                <a:latin typeface="+mj-lt"/>
              </a:rPr>
              <a:t>3</a:t>
            </a:r>
            <a:r>
              <a:rPr lang="tr-TR" sz="1600" b="1" dirty="0">
                <a:latin typeface="+mj-lt"/>
              </a:rPr>
              <a:t> Yatay Geçiş Kayıt İşlemleri</a:t>
            </a:r>
            <a:endParaRPr lang="en-US" sz="1600" b="1" dirty="0">
              <a:latin typeface="+mj-lt"/>
            </a:endParaRPr>
          </a:p>
          <a:p>
            <a:pPr>
              <a:buFont typeface="Wingdings 2" pitchFamily="18" charset="2"/>
              <a:buNone/>
              <a:defRPr/>
            </a:pPr>
            <a:r>
              <a:rPr lang="en-US" sz="1600" dirty="0">
                <a:latin typeface="+mj-lt"/>
              </a:rPr>
              <a:t>	</a:t>
            </a:r>
            <a:r>
              <a:rPr lang="en-US" sz="1600" dirty="0" err="1">
                <a:latin typeface="+mj-lt"/>
              </a:rPr>
              <a:t>Üniversitemizde</a:t>
            </a:r>
            <a:r>
              <a:rPr lang="en-US" sz="1600" dirty="0">
                <a:latin typeface="+mj-lt"/>
              </a:rPr>
              <a:t> </a:t>
            </a:r>
            <a:r>
              <a:rPr lang="en-US" sz="1600" dirty="0" err="1">
                <a:latin typeface="+mj-lt"/>
              </a:rPr>
              <a:t>yatay</a:t>
            </a:r>
            <a:r>
              <a:rPr lang="en-US" sz="1600" dirty="0">
                <a:latin typeface="+mj-lt"/>
              </a:rPr>
              <a:t> </a:t>
            </a:r>
            <a:r>
              <a:rPr lang="en-US" sz="1600" dirty="0" err="1">
                <a:latin typeface="+mj-lt"/>
              </a:rPr>
              <a:t>geçiş</a:t>
            </a:r>
            <a:r>
              <a:rPr lang="en-US" sz="1600" dirty="0">
                <a:latin typeface="+mj-lt"/>
              </a:rPr>
              <a:t> </a:t>
            </a:r>
            <a:r>
              <a:rPr lang="en-US" sz="1600" dirty="0" err="1">
                <a:latin typeface="+mj-lt"/>
              </a:rPr>
              <a:t>başvuruları</a:t>
            </a:r>
            <a:r>
              <a:rPr lang="en-US" sz="1600" dirty="0">
                <a:latin typeface="+mj-lt"/>
              </a:rPr>
              <a:t> </a:t>
            </a:r>
            <a:r>
              <a:rPr lang="en-US" sz="1600" dirty="0" err="1">
                <a:latin typeface="+mj-lt"/>
              </a:rPr>
              <a:t>ön</a:t>
            </a:r>
            <a:r>
              <a:rPr lang="en-US" sz="1600" dirty="0">
                <a:latin typeface="+mj-lt"/>
              </a:rPr>
              <a:t> </a:t>
            </a:r>
            <a:r>
              <a:rPr lang="en-US" sz="1600" dirty="0" err="1">
                <a:latin typeface="+mj-lt"/>
              </a:rPr>
              <a:t>lisans</a:t>
            </a:r>
            <a:r>
              <a:rPr lang="en-US" sz="1600" dirty="0">
                <a:latin typeface="+mj-lt"/>
              </a:rPr>
              <a:t> </a:t>
            </a:r>
            <a:r>
              <a:rPr lang="en-US" sz="1600" dirty="0" err="1">
                <a:latin typeface="+mj-lt"/>
              </a:rPr>
              <a:t>öğrencileri</a:t>
            </a:r>
            <a:r>
              <a:rPr lang="en-US" sz="1600" dirty="0">
                <a:latin typeface="+mj-lt"/>
              </a:rPr>
              <a:t> </a:t>
            </a:r>
            <a:r>
              <a:rPr lang="en-US" sz="1600" dirty="0" err="1">
                <a:latin typeface="+mj-lt"/>
              </a:rPr>
              <a:t>için</a:t>
            </a:r>
            <a:r>
              <a:rPr lang="en-US" sz="1600" dirty="0">
                <a:latin typeface="+mj-lt"/>
              </a:rPr>
              <a:t> </a:t>
            </a:r>
            <a:r>
              <a:rPr lang="en-US" sz="1600" dirty="0" err="1">
                <a:latin typeface="+mj-lt"/>
              </a:rPr>
              <a:t>Güz</a:t>
            </a:r>
            <a:r>
              <a:rPr lang="en-US" sz="1600" dirty="0">
                <a:latin typeface="+mj-lt"/>
              </a:rPr>
              <a:t> </a:t>
            </a:r>
            <a:r>
              <a:rPr lang="en-US" sz="1600" dirty="0" err="1">
                <a:latin typeface="+mj-lt"/>
              </a:rPr>
              <a:t>ve</a:t>
            </a:r>
            <a:r>
              <a:rPr lang="en-US" sz="1600" dirty="0">
                <a:latin typeface="+mj-lt"/>
              </a:rPr>
              <a:t> </a:t>
            </a:r>
            <a:r>
              <a:rPr lang="en-US" sz="1600" dirty="0" err="1">
                <a:latin typeface="+mj-lt"/>
              </a:rPr>
              <a:t>Bahar</a:t>
            </a:r>
            <a:r>
              <a:rPr lang="en-US" sz="1600" dirty="0">
                <a:latin typeface="+mj-lt"/>
              </a:rPr>
              <a:t> </a:t>
            </a:r>
            <a:r>
              <a:rPr lang="en-US" sz="1600" dirty="0" err="1">
                <a:latin typeface="+mj-lt"/>
              </a:rPr>
              <a:t>dönemi</a:t>
            </a:r>
            <a:r>
              <a:rPr lang="en-US" sz="1600" dirty="0">
                <a:latin typeface="+mj-lt"/>
              </a:rPr>
              <a:t> </a:t>
            </a:r>
            <a:r>
              <a:rPr lang="en-US" sz="1600" dirty="0" err="1" smtClean="0">
                <a:latin typeface="+mj-lt"/>
              </a:rPr>
              <a:t>olmak</a:t>
            </a:r>
            <a:r>
              <a:rPr lang="tr-TR" sz="1600" dirty="0" smtClean="0">
                <a:latin typeface="+mj-lt"/>
              </a:rPr>
              <a:t> </a:t>
            </a:r>
            <a:r>
              <a:rPr lang="en-US" sz="1600" dirty="0" err="1" smtClean="0">
                <a:latin typeface="+mj-lt"/>
              </a:rPr>
              <a:t>üzere</a:t>
            </a:r>
            <a:r>
              <a:rPr lang="en-US" sz="1600" dirty="0" smtClean="0">
                <a:latin typeface="+mj-lt"/>
              </a:rPr>
              <a:t> </a:t>
            </a:r>
            <a:r>
              <a:rPr lang="en-US" sz="1600" dirty="0" err="1">
                <a:latin typeface="+mj-lt"/>
              </a:rPr>
              <a:t>yılda</a:t>
            </a:r>
            <a:r>
              <a:rPr lang="en-US" sz="1600" dirty="0">
                <a:latin typeface="+mj-lt"/>
              </a:rPr>
              <a:t> </a:t>
            </a:r>
            <a:r>
              <a:rPr lang="en-US" sz="1600" dirty="0" err="1">
                <a:latin typeface="+mj-lt"/>
              </a:rPr>
              <a:t>iki</a:t>
            </a:r>
            <a:r>
              <a:rPr lang="en-US" sz="1600" dirty="0">
                <a:latin typeface="+mj-lt"/>
              </a:rPr>
              <a:t> </a:t>
            </a:r>
            <a:r>
              <a:rPr lang="en-US" sz="1600" dirty="0" err="1">
                <a:latin typeface="+mj-lt"/>
              </a:rPr>
              <a:t>kez</a:t>
            </a:r>
            <a:r>
              <a:rPr lang="en-US" sz="1600" dirty="0">
                <a:latin typeface="+mj-lt"/>
              </a:rPr>
              <a:t>,  </a:t>
            </a:r>
            <a:r>
              <a:rPr lang="en-US" sz="1600" dirty="0" err="1">
                <a:latin typeface="+mj-lt"/>
              </a:rPr>
              <a:t>Lisans</a:t>
            </a:r>
            <a:r>
              <a:rPr lang="en-US" sz="1600" dirty="0">
                <a:latin typeface="+mj-lt"/>
              </a:rPr>
              <a:t> </a:t>
            </a:r>
            <a:r>
              <a:rPr lang="en-US" sz="1600" dirty="0" err="1">
                <a:latin typeface="+mj-lt"/>
              </a:rPr>
              <a:t>öğrenciler</a:t>
            </a:r>
            <a:r>
              <a:rPr lang="en-US" sz="1600" dirty="0">
                <a:latin typeface="+mj-lt"/>
              </a:rPr>
              <a:t> </a:t>
            </a:r>
            <a:r>
              <a:rPr lang="en-US" sz="1600" dirty="0" err="1">
                <a:latin typeface="+mj-lt"/>
              </a:rPr>
              <a:t>için</a:t>
            </a:r>
            <a:r>
              <a:rPr lang="en-US" sz="1600" dirty="0">
                <a:latin typeface="+mj-lt"/>
              </a:rPr>
              <a:t> </a:t>
            </a:r>
            <a:r>
              <a:rPr lang="en-US" sz="1600" dirty="0" err="1">
                <a:latin typeface="+mj-lt"/>
              </a:rPr>
              <a:t>Temmuz</a:t>
            </a:r>
            <a:r>
              <a:rPr lang="en-US" sz="1600" dirty="0">
                <a:latin typeface="+mj-lt"/>
              </a:rPr>
              <a:t> </a:t>
            </a:r>
            <a:r>
              <a:rPr lang="en-US" sz="1600" dirty="0" err="1">
                <a:latin typeface="+mj-lt"/>
              </a:rPr>
              <a:t>ayında</a:t>
            </a:r>
            <a:r>
              <a:rPr lang="en-US" sz="1600" dirty="0">
                <a:latin typeface="+mj-lt"/>
              </a:rPr>
              <a:t> </a:t>
            </a:r>
            <a:r>
              <a:rPr lang="en-US" sz="1600" dirty="0" err="1">
                <a:latin typeface="+mj-lt"/>
              </a:rPr>
              <a:t>olmak</a:t>
            </a:r>
            <a:r>
              <a:rPr lang="en-US" sz="1600" dirty="0">
                <a:latin typeface="+mj-lt"/>
              </a:rPr>
              <a:t> </a:t>
            </a:r>
            <a:r>
              <a:rPr lang="en-US" sz="1600" dirty="0" err="1">
                <a:latin typeface="+mj-lt"/>
              </a:rPr>
              <a:t>üzere</a:t>
            </a:r>
            <a:r>
              <a:rPr lang="en-US" sz="1600" dirty="0">
                <a:latin typeface="+mj-lt"/>
              </a:rPr>
              <a:t> </a:t>
            </a:r>
            <a:r>
              <a:rPr lang="en-US" sz="1600" dirty="0" err="1">
                <a:latin typeface="+mj-lt"/>
              </a:rPr>
              <a:t>bir</a:t>
            </a:r>
            <a:r>
              <a:rPr lang="en-US" sz="1600" dirty="0">
                <a:latin typeface="+mj-lt"/>
              </a:rPr>
              <a:t> </a:t>
            </a:r>
            <a:r>
              <a:rPr lang="en-US" sz="1600" dirty="0" err="1">
                <a:latin typeface="+mj-lt"/>
              </a:rPr>
              <a:t>kez</a:t>
            </a:r>
            <a:r>
              <a:rPr lang="en-US" sz="1600" dirty="0">
                <a:latin typeface="+mj-lt"/>
              </a:rPr>
              <a:t> </a:t>
            </a:r>
            <a:r>
              <a:rPr lang="en-US" sz="1600" dirty="0" err="1">
                <a:latin typeface="+mj-lt"/>
              </a:rPr>
              <a:t>yapılmaktadır</a:t>
            </a:r>
            <a:r>
              <a:rPr lang="en-US" sz="1600" dirty="0">
                <a:latin typeface="+mj-lt"/>
              </a:rPr>
              <a:t>.</a:t>
            </a:r>
            <a:endParaRPr lang="tr-TR" sz="160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16</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887648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775520" y="1111251"/>
            <a:ext cx="8229600" cy="5610225"/>
          </a:xfrm>
        </p:spPr>
        <p:txBody>
          <a:bodyPr>
            <a:normAutofit/>
          </a:bodyPr>
          <a:lstStyle/>
          <a:p>
            <a:pPr>
              <a:buFont typeface="Wingdings 2" pitchFamily="18" charset="2"/>
              <a:buNone/>
              <a:defRPr/>
            </a:pPr>
            <a:r>
              <a:rPr lang="tr-TR" sz="1600" b="1" dirty="0">
                <a:latin typeface="+mj-lt"/>
              </a:rPr>
              <a:t>3. HARÇ İŞLEMLER</a:t>
            </a:r>
            <a:endParaRPr lang="tr-TR" sz="1600" dirty="0">
              <a:latin typeface="+mj-lt"/>
            </a:endParaRPr>
          </a:p>
          <a:p>
            <a:pPr>
              <a:buFont typeface="Wingdings 2" pitchFamily="18" charset="2"/>
              <a:buNone/>
              <a:defRPr/>
            </a:pPr>
            <a:r>
              <a:rPr lang="tr-TR" sz="1600" b="1" dirty="0">
                <a:latin typeface="+mj-lt"/>
              </a:rPr>
              <a:t>3.1 Mezun veya Kaydı Silinen Öğrencilerin Harç İşlemleri</a:t>
            </a:r>
            <a:endParaRPr lang="tr-TR" sz="1600" dirty="0">
              <a:latin typeface="+mj-lt"/>
            </a:endParaRPr>
          </a:p>
          <a:p>
            <a:pPr>
              <a:buFont typeface="Wingdings 2" pitchFamily="18" charset="2"/>
              <a:buNone/>
              <a:defRPr/>
            </a:pPr>
            <a:r>
              <a:rPr lang="en-US" sz="1600" dirty="0">
                <a:latin typeface="+mj-lt"/>
              </a:rPr>
              <a:t>	</a:t>
            </a:r>
            <a:r>
              <a:rPr lang="tr-TR" sz="1600" dirty="0">
                <a:latin typeface="+mj-lt"/>
              </a:rPr>
              <a:t>Mezun olan veya kaydı silinen öğrencilere talepleri halinde harç borcu yoktur </a:t>
            </a:r>
            <a:r>
              <a:rPr lang="tr-TR" sz="1600" dirty="0" smtClean="0">
                <a:latin typeface="+mj-lt"/>
              </a:rPr>
              <a:t>belgesi </a:t>
            </a:r>
            <a:r>
              <a:rPr lang="tr-TR" sz="1600" dirty="0">
                <a:latin typeface="+mj-lt"/>
              </a:rPr>
              <a:t>düzenlenerek onaylandıktan sonra ilgili öğrencilere teslim </a:t>
            </a:r>
            <a:r>
              <a:rPr lang="tr-TR" sz="1600" dirty="0" smtClean="0">
                <a:latin typeface="+mj-lt"/>
              </a:rPr>
              <a:t>dilmiştir</a:t>
            </a:r>
            <a:r>
              <a:rPr lang="tr-TR" sz="1600" dirty="0">
                <a:latin typeface="+mj-lt"/>
              </a:rPr>
              <a:t>. Harç borcu olan örgün </a:t>
            </a:r>
            <a:r>
              <a:rPr lang="tr-TR" sz="1600" dirty="0" smtClean="0">
                <a:latin typeface="+mj-lt"/>
              </a:rPr>
              <a:t>ve </a:t>
            </a:r>
            <a:r>
              <a:rPr lang="tr-TR" sz="1600" dirty="0">
                <a:latin typeface="+mj-lt"/>
              </a:rPr>
              <a:t>ikinci öğretim öğrencilerinin harç işlemleri kontrol edilerek, harcını yatırmayan veya fazla </a:t>
            </a:r>
            <a:r>
              <a:rPr lang="tr-TR" sz="1600" dirty="0" smtClean="0">
                <a:latin typeface="+mj-lt"/>
              </a:rPr>
              <a:t>yatıran </a:t>
            </a:r>
            <a:r>
              <a:rPr lang="tr-TR" sz="1600" dirty="0">
                <a:latin typeface="+mj-lt"/>
              </a:rPr>
              <a:t>öğrencilerin durumları incelenmiş ve öğrencilerle ilgili gerekli yazışmalar yapılmıştır.</a:t>
            </a:r>
            <a:endParaRPr lang="en-US" sz="1600" dirty="0">
              <a:latin typeface="+mj-lt"/>
            </a:endParaRPr>
          </a:p>
          <a:p>
            <a:pPr>
              <a:buFont typeface="Wingdings 2" pitchFamily="18" charset="2"/>
              <a:buNone/>
              <a:defRPr/>
            </a:pPr>
            <a:endParaRPr lang="tr-TR" sz="1600" dirty="0">
              <a:latin typeface="+mj-lt"/>
            </a:endParaRPr>
          </a:p>
          <a:p>
            <a:pPr>
              <a:buFont typeface="Wingdings 2" pitchFamily="18" charset="2"/>
              <a:buNone/>
              <a:defRPr/>
            </a:pPr>
            <a:r>
              <a:rPr lang="tr-TR" sz="1600" b="1" dirty="0">
                <a:latin typeface="+mj-lt"/>
              </a:rPr>
              <a:t>3.</a:t>
            </a:r>
            <a:r>
              <a:rPr lang="en-US" sz="1600" b="1" dirty="0">
                <a:latin typeface="+mj-lt"/>
              </a:rPr>
              <a:t>2</a:t>
            </a:r>
            <a:r>
              <a:rPr lang="tr-TR" sz="1600" b="1" dirty="0">
                <a:latin typeface="+mj-lt"/>
              </a:rPr>
              <a:t> Fazla veya Eksik Tahsil Edilen Harç İşlemleri</a:t>
            </a:r>
            <a:endParaRPr lang="tr-TR" sz="1600" dirty="0">
              <a:latin typeface="+mj-lt"/>
            </a:endParaRPr>
          </a:p>
          <a:p>
            <a:pPr>
              <a:buFont typeface="Wingdings 2" pitchFamily="18" charset="2"/>
              <a:buNone/>
              <a:defRPr/>
            </a:pPr>
            <a:r>
              <a:rPr lang="en-US" sz="1600" dirty="0">
                <a:latin typeface="+mj-lt"/>
              </a:rPr>
              <a:t>	</a:t>
            </a:r>
            <a:r>
              <a:rPr lang="tr-TR" sz="1600" dirty="0">
                <a:latin typeface="+mj-lt"/>
              </a:rPr>
              <a:t>Katkı kredisi çıkmayan öğrencilerden eksik tahsil edilen harçlarla ilgili yazışmalar </a:t>
            </a:r>
            <a:r>
              <a:rPr lang="tr-TR" sz="1600" dirty="0" smtClean="0">
                <a:latin typeface="+mj-lt"/>
              </a:rPr>
              <a:t>yapılarak öğrencilerden </a:t>
            </a:r>
            <a:r>
              <a:rPr lang="tr-TR" sz="1600" dirty="0">
                <a:latin typeface="+mj-lt"/>
              </a:rPr>
              <a:t>eksik yatırdıkları harçlar tahsil edilmiştir. Öğrencilere yatırdıkları fazla harç </a:t>
            </a:r>
            <a:r>
              <a:rPr lang="tr-TR" sz="1600" dirty="0" smtClean="0">
                <a:latin typeface="+mj-lt"/>
              </a:rPr>
              <a:t>miktarı ile </a:t>
            </a:r>
            <a:r>
              <a:rPr lang="tr-TR" sz="1600" dirty="0">
                <a:latin typeface="+mj-lt"/>
              </a:rPr>
              <a:t>ilgili yazışmalar yapılarak para iadesi sağlanmıştır. </a:t>
            </a:r>
          </a:p>
          <a:p>
            <a:pPr>
              <a:buFont typeface="Wingdings 2" pitchFamily="18" charset="2"/>
              <a:buNone/>
              <a:defRPr/>
            </a:pPr>
            <a:endParaRPr lang="tr-TR" sz="160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17</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5155356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981200" y="926195"/>
            <a:ext cx="8229600" cy="5643562"/>
          </a:xfrm>
        </p:spPr>
        <p:txBody>
          <a:bodyPr>
            <a:normAutofit fontScale="77500" lnSpcReduction="20000"/>
          </a:bodyPr>
          <a:lstStyle/>
          <a:p>
            <a:pPr>
              <a:buFont typeface="Wingdings 2" pitchFamily="18" charset="2"/>
              <a:buNone/>
              <a:defRPr/>
            </a:pPr>
            <a:r>
              <a:rPr lang="tr-TR" sz="1600" b="1" dirty="0">
                <a:latin typeface="+mj-lt"/>
              </a:rPr>
              <a:t>4. ÖĞRENCİ ÖZLÜK İŞLEMLERİ</a:t>
            </a:r>
            <a:endParaRPr lang="tr-TR" sz="1600" dirty="0">
              <a:latin typeface="+mj-lt"/>
            </a:endParaRPr>
          </a:p>
          <a:p>
            <a:pPr>
              <a:buFont typeface="Wingdings 2" pitchFamily="18" charset="2"/>
              <a:buNone/>
              <a:defRPr/>
            </a:pPr>
            <a:r>
              <a:rPr lang="tr-TR" sz="1600" b="1" dirty="0">
                <a:latin typeface="+mj-lt"/>
              </a:rPr>
              <a:t>4.1 Disiplin Cezası Alan Öğrencilerin İşlemleri</a:t>
            </a:r>
            <a:endParaRPr lang="tr-TR" sz="1600" dirty="0">
              <a:latin typeface="+mj-lt"/>
            </a:endParaRPr>
          </a:p>
          <a:p>
            <a:pPr>
              <a:buFont typeface="Wingdings 2" pitchFamily="18" charset="2"/>
              <a:buNone/>
              <a:defRPr/>
            </a:pPr>
            <a:r>
              <a:rPr lang="tr-TR" sz="1600" dirty="0">
                <a:latin typeface="+mj-lt"/>
              </a:rPr>
              <a:t></a:t>
            </a:r>
            <a:r>
              <a:rPr lang="en-US" sz="1600" dirty="0">
                <a:latin typeface="+mj-lt"/>
              </a:rPr>
              <a:t>	</a:t>
            </a:r>
            <a:r>
              <a:rPr lang="tr-TR" sz="1600" dirty="0">
                <a:latin typeface="+mj-lt"/>
              </a:rPr>
              <a:t>Yükseköğretim Kurumları Öğrenci Disiplin Yönetmeliği  gereğince, Üniversitemiz öğrencilerine</a:t>
            </a:r>
            <a:endParaRPr lang="en-US" sz="1600" dirty="0">
              <a:latin typeface="+mj-lt"/>
            </a:endParaRPr>
          </a:p>
          <a:p>
            <a:pPr>
              <a:buFont typeface="Wingdings 2" pitchFamily="18" charset="2"/>
              <a:buNone/>
              <a:defRPr/>
            </a:pPr>
            <a:r>
              <a:rPr lang="tr-TR" sz="1600" dirty="0">
                <a:latin typeface="+mj-lt"/>
              </a:rPr>
              <a:t> verilen Disiplin ve Ceza yazışmaları yapılmış ve öğrencilere verilen cezalar öncelikle YÖK olmak</a:t>
            </a:r>
            <a:endParaRPr lang="en-US" sz="1600" dirty="0">
              <a:latin typeface="+mj-lt"/>
            </a:endParaRPr>
          </a:p>
          <a:p>
            <a:pPr>
              <a:buFont typeface="Wingdings 2" pitchFamily="18" charset="2"/>
              <a:buNone/>
              <a:defRPr/>
            </a:pPr>
            <a:r>
              <a:rPr lang="tr-TR" sz="1600" dirty="0">
                <a:latin typeface="+mj-lt"/>
              </a:rPr>
              <a:t> üzere diğer ilgili birimlere (Kredi Yurt.Kurumu, Yurt Md.  vb.) bildirilmiştir.</a:t>
            </a:r>
            <a:endParaRPr lang="en-US" sz="1600" dirty="0">
              <a:latin typeface="+mj-lt"/>
            </a:endParaRPr>
          </a:p>
          <a:p>
            <a:pPr>
              <a:buFont typeface="Wingdings 2" pitchFamily="18" charset="2"/>
              <a:buNone/>
              <a:defRPr/>
            </a:pPr>
            <a:endParaRPr lang="tr-TR" sz="1600" dirty="0">
              <a:latin typeface="+mj-lt"/>
            </a:endParaRPr>
          </a:p>
          <a:p>
            <a:pPr>
              <a:buFont typeface="Wingdings 2" pitchFamily="18" charset="2"/>
              <a:buNone/>
              <a:defRPr/>
            </a:pPr>
            <a:r>
              <a:rPr lang="tr-TR" sz="1600" b="1" dirty="0">
                <a:latin typeface="+mj-lt"/>
              </a:rPr>
              <a:t>4.2 Öğrencilerin Nüfus veya Adres Bilgilerine Ait İşlemler</a:t>
            </a:r>
            <a:endParaRPr lang="tr-TR" sz="1600" dirty="0">
              <a:latin typeface="+mj-lt"/>
            </a:endParaRPr>
          </a:p>
          <a:p>
            <a:pPr>
              <a:buFont typeface="Wingdings 2" pitchFamily="18" charset="2"/>
              <a:buNone/>
              <a:defRPr/>
            </a:pPr>
            <a:r>
              <a:rPr lang="en-US" sz="1600" dirty="0">
                <a:latin typeface="+mj-lt"/>
              </a:rPr>
              <a:t>	</a:t>
            </a:r>
            <a:r>
              <a:rPr lang="tr-TR" sz="1600" dirty="0">
                <a:latin typeface="+mj-lt"/>
              </a:rPr>
              <a:t>Öğrencilerin vermiş oldukları dilekçelere göre Nüfus, ikamet değişikliği gibi bir kısım özlük</a:t>
            </a:r>
            <a:endParaRPr lang="en-US" sz="1600" dirty="0">
              <a:latin typeface="+mj-lt"/>
            </a:endParaRPr>
          </a:p>
          <a:p>
            <a:pPr>
              <a:buFont typeface="Wingdings 2" pitchFamily="18" charset="2"/>
              <a:buNone/>
              <a:defRPr/>
            </a:pPr>
            <a:r>
              <a:rPr lang="tr-TR" sz="1600" dirty="0">
                <a:latin typeface="+mj-lt"/>
              </a:rPr>
              <a:t> bilgileri öğrenci kütüğüne işlenmiş ve dosyalarında gerekli değişiklikler yapılmıştır.</a:t>
            </a:r>
            <a:endParaRPr lang="en-US" sz="1600" dirty="0">
              <a:latin typeface="+mj-lt"/>
            </a:endParaRPr>
          </a:p>
          <a:p>
            <a:pPr>
              <a:buFont typeface="Wingdings 2" pitchFamily="18" charset="2"/>
              <a:buNone/>
              <a:defRPr/>
            </a:pPr>
            <a:endParaRPr lang="tr-TR" sz="1600" dirty="0">
              <a:latin typeface="+mj-lt"/>
            </a:endParaRPr>
          </a:p>
          <a:p>
            <a:pPr>
              <a:buFont typeface="Wingdings 2" pitchFamily="18" charset="2"/>
              <a:buNone/>
              <a:defRPr/>
            </a:pPr>
            <a:r>
              <a:rPr lang="tr-TR" sz="1600" b="1" dirty="0">
                <a:latin typeface="+mj-lt"/>
              </a:rPr>
              <a:t>4.3 Kayıt Donduran veya İzinli Sayılan Öğrencilerin İşlemleri</a:t>
            </a:r>
            <a:endParaRPr lang="tr-TR" sz="1600" dirty="0">
              <a:latin typeface="+mj-lt"/>
            </a:endParaRPr>
          </a:p>
          <a:p>
            <a:pPr>
              <a:buFont typeface="Wingdings 2" pitchFamily="18" charset="2"/>
              <a:buNone/>
              <a:defRPr/>
            </a:pPr>
            <a:r>
              <a:rPr lang="en-US" sz="1600" dirty="0">
                <a:latin typeface="+mj-lt"/>
              </a:rPr>
              <a:t>	</a:t>
            </a:r>
            <a:r>
              <a:rPr lang="tr-TR" sz="1600" dirty="0">
                <a:latin typeface="+mj-lt"/>
              </a:rPr>
              <a:t>Kayıt donduran veya izinli sayılan öğrencilerin bilgileri Öğrenci Otomasyon Sistemine işlenerek</a:t>
            </a:r>
            <a:endParaRPr lang="en-US" sz="1600" dirty="0">
              <a:latin typeface="+mj-lt"/>
            </a:endParaRPr>
          </a:p>
          <a:p>
            <a:pPr>
              <a:buFont typeface="Wingdings 2" pitchFamily="18" charset="2"/>
              <a:buNone/>
              <a:defRPr/>
            </a:pPr>
            <a:r>
              <a:rPr lang="tr-TR" sz="1600" dirty="0">
                <a:latin typeface="+mj-lt"/>
              </a:rPr>
              <a:t> öğrenim dosyalarına kaldırılmıştır.</a:t>
            </a:r>
            <a:endParaRPr lang="en-US" sz="1600" dirty="0">
              <a:latin typeface="+mj-lt"/>
            </a:endParaRPr>
          </a:p>
          <a:p>
            <a:pPr>
              <a:buFont typeface="Wingdings 2" pitchFamily="18" charset="2"/>
              <a:buNone/>
              <a:defRPr/>
            </a:pPr>
            <a:endParaRPr lang="tr-TR" sz="1600" dirty="0">
              <a:latin typeface="+mj-lt"/>
            </a:endParaRPr>
          </a:p>
          <a:p>
            <a:pPr>
              <a:buFont typeface="Wingdings 2" pitchFamily="18" charset="2"/>
              <a:buNone/>
              <a:defRPr/>
            </a:pPr>
            <a:r>
              <a:rPr lang="tr-TR" sz="1600" b="1" dirty="0">
                <a:latin typeface="+mj-lt"/>
              </a:rPr>
              <a:t>4.4 Öğrencilerin Dosya Kontrol İşlemleri </a:t>
            </a:r>
            <a:endParaRPr lang="tr-TR" sz="1600" dirty="0">
              <a:latin typeface="+mj-lt"/>
            </a:endParaRPr>
          </a:p>
          <a:p>
            <a:pPr>
              <a:buFont typeface="Wingdings 2" pitchFamily="18" charset="2"/>
              <a:buNone/>
              <a:defRPr/>
            </a:pPr>
            <a:r>
              <a:rPr lang="en-US" sz="1600" dirty="0">
                <a:latin typeface="+mj-lt"/>
              </a:rPr>
              <a:t>	</a:t>
            </a:r>
            <a:r>
              <a:rPr lang="tr-TR" sz="1600" dirty="0">
                <a:latin typeface="+mj-lt"/>
              </a:rPr>
              <a:t>201</a:t>
            </a:r>
            <a:r>
              <a:rPr lang="en-US" sz="1600" dirty="0">
                <a:latin typeface="+mj-lt"/>
              </a:rPr>
              <a:t>3</a:t>
            </a:r>
            <a:r>
              <a:rPr lang="tr-TR" sz="1600" dirty="0">
                <a:latin typeface="+mj-lt"/>
              </a:rPr>
              <a:t>-201</a:t>
            </a:r>
            <a:r>
              <a:rPr lang="en-US" sz="1600" dirty="0">
                <a:latin typeface="+mj-lt"/>
              </a:rPr>
              <a:t>4</a:t>
            </a:r>
            <a:r>
              <a:rPr lang="tr-TR" sz="1600" dirty="0">
                <a:latin typeface="+mj-lt"/>
              </a:rPr>
              <a:t> Eğitim-Öğretim yılında Üniversitemize kayıt yaptıran tüm öğrencilerin dosya</a:t>
            </a:r>
            <a:endParaRPr lang="en-US" sz="1600" dirty="0">
              <a:latin typeface="+mj-lt"/>
            </a:endParaRPr>
          </a:p>
          <a:p>
            <a:pPr>
              <a:buFont typeface="Wingdings 2" pitchFamily="18" charset="2"/>
              <a:buNone/>
              <a:defRPr/>
            </a:pPr>
            <a:r>
              <a:rPr lang="tr-TR" sz="1600" dirty="0">
                <a:latin typeface="+mj-lt"/>
              </a:rPr>
              <a:t> kontrolleri</a:t>
            </a:r>
            <a:r>
              <a:rPr lang="en-US" sz="1600" dirty="0">
                <a:latin typeface="+mj-lt"/>
              </a:rPr>
              <a:t> </a:t>
            </a:r>
            <a:r>
              <a:rPr lang="tr-TR" sz="1600" dirty="0">
                <a:latin typeface="+mj-lt"/>
              </a:rPr>
              <a:t>yapılarak eksik belgesi olanlar listelenerek eksik belgeleri istenilmiş ve takibi</a:t>
            </a:r>
            <a:endParaRPr lang="en-US" sz="1600" dirty="0">
              <a:latin typeface="+mj-lt"/>
            </a:endParaRPr>
          </a:p>
          <a:p>
            <a:pPr>
              <a:buFont typeface="Wingdings 2" pitchFamily="18" charset="2"/>
              <a:buNone/>
              <a:defRPr/>
            </a:pPr>
            <a:r>
              <a:rPr lang="tr-TR" sz="1600" dirty="0">
                <a:latin typeface="+mj-lt"/>
              </a:rPr>
              <a:t> yapılmıştır.</a:t>
            </a:r>
          </a:p>
          <a:p>
            <a:pPr>
              <a:buFont typeface="Wingdings 2" pitchFamily="18" charset="2"/>
              <a:buNone/>
              <a:defRPr/>
            </a:pPr>
            <a:endParaRPr lang="tr-TR" sz="160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18</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474879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847528" y="1196752"/>
            <a:ext cx="8229600" cy="4464496"/>
          </a:xfrm>
        </p:spPr>
        <p:txBody>
          <a:bodyPr>
            <a:normAutofit/>
          </a:bodyPr>
          <a:lstStyle/>
          <a:p>
            <a:pPr>
              <a:buFont typeface="Wingdings 2" pitchFamily="18" charset="2"/>
              <a:buNone/>
              <a:defRPr/>
            </a:pPr>
            <a:r>
              <a:rPr lang="tr-TR" sz="1600" b="1" dirty="0">
                <a:latin typeface="+mj-lt"/>
              </a:rPr>
              <a:t>5. ÖĞRENCİLERE VERİLEN B</a:t>
            </a:r>
            <a:r>
              <a:rPr lang="en-US" sz="1600" b="1" dirty="0">
                <a:latin typeface="+mj-lt"/>
              </a:rPr>
              <a:t>ÜRO</a:t>
            </a:r>
            <a:r>
              <a:rPr lang="tr-TR" sz="1600" b="1" dirty="0">
                <a:latin typeface="+mj-lt"/>
              </a:rPr>
              <a:t> HİZMETLERİ</a:t>
            </a:r>
            <a:endParaRPr lang="tr-TR" sz="1600" dirty="0">
              <a:latin typeface="+mj-lt"/>
            </a:endParaRPr>
          </a:p>
          <a:p>
            <a:pPr>
              <a:buFont typeface="Wingdings 2" pitchFamily="18" charset="2"/>
              <a:buNone/>
              <a:defRPr/>
            </a:pPr>
            <a:r>
              <a:rPr lang="tr-TR" sz="1600" b="1" dirty="0">
                <a:latin typeface="+mj-lt"/>
              </a:rPr>
              <a:t>5.1 Öğrencilere Danışma Hizmeti Verilmesi </a:t>
            </a:r>
            <a:endParaRPr lang="tr-TR" sz="1600" dirty="0">
              <a:latin typeface="+mj-lt"/>
            </a:endParaRPr>
          </a:p>
          <a:p>
            <a:pPr>
              <a:buFont typeface="Wingdings 2" pitchFamily="18" charset="2"/>
              <a:buNone/>
              <a:defRPr/>
            </a:pPr>
            <a:r>
              <a:rPr lang="en-US" sz="1600" dirty="0">
                <a:latin typeface="+mj-lt"/>
              </a:rPr>
              <a:t>	</a:t>
            </a:r>
            <a:r>
              <a:rPr lang="tr-TR" sz="1600" dirty="0">
                <a:latin typeface="+mj-lt"/>
              </a:rPr>
              <a:t>Öğrenci İşleri Daire Başkanlığımıza şahsen müracaat eden veya telefon/mail yolu ile </a:t>
            </a:r>
            <a:r>
              <a:rPr lang="tr-TR" sz="1600" dirty="0" smtClean="0">
                <a:latin typeface="+mj-lt"/>
              </a:rPr>
              <a:t>ulaşan </a:t>
            </a:r>
            <a:r>
              <a:rPr lang="tr-TR" sz="1600" dirty="0">
                <a:latin typeface="+mj-lt"/>
              </a:rPr>
              <a:t>tüm öğrencilerimize, gerekli bilgiler verilerek e-postalarına 24 saat içinde cevap verilmiş ve </a:t>
            </a:r>
            <a:r>
              <a:rPr lang="tr-TR" sz="1600" dirty="0" smtClean="0">
                <a:latin typeface="+mj-lt"/>
              </a:rPr>
              <a:t>ilgili </a:t>
            </a:r>
            <a:r>
              <a:rPr lang="tr-TR" sz="1600" dirty="0">
                <a:latin typeface="+mj-lt"/>
              </a:rPr>
              <a:t>birimlere yönlen</a:t>
            </a:r>
            <a:r>
              <a:rPr lang="en-US" sz="1600" dirty="0">
                <a:latin typeface="+mj-lt"/>
              </a:rPr>
              <a:t>diril</a:t>
            </a:r>
            <a:r>
              <a:rPr lang="tr-TR" sz="1600" dirty="0">
                <a:latin typeface="+mj-lt"/>
              </a:rPr>
              <a:t>meleri sağlanmıştır.</a:t>
            </a:r>
          </a:p>
          <a:p>
            <a:pPr>
              <a:buFont typeface="Wingdings 2" pitchFamily="18" charset="2"/>
              <a:buNone/>
              <a:defRPr/>
            </a:pPr>
            <a:r>
              <a:rPr lang="tr-TR" sz="1600" b="1" dirty="0">
                <a:latin typeface="+mj-lt"/>
              </a:rPr>
              <a:t>5.2 Öğrencilerin İhtiyaç Duyduğu (transkript, kimlik, kimlik zayi vb.) Belgelerin Hazırlanması</a:t>
            </a:r>
            <a:endParaRPr lang="tr-TR" sz="1600" dirty="0">
              <a:latin typeface="+mj-lt"/>
            </a:endParaRPr>
          </a:p>
          <a:p>
            <a:pPr>
              <a:buFont typeface="Wingdings 2" pitchFamily="18" charset="2"/>
              <a:buNone/>
              <a:defRPr/>
            </a:pPr>
            <a:r>
              <a:rPr lang="en-US" sz="1600" dirty="0">
                <a:latin typeface="+mj-lt"/>
              </a:rPr>
              <a:t>	</a:t>
            </a:r>
            <a:r>
              <a:rPr lang="tr-TR" sz="1600" dirty="0">
                <a:latin typeface="+mj-lt"/>
              </a:rPr>
              <a:t>Öğrencilerin ihtiyaç duyduğu transkript</a:t>
            </a:r>
            <a:r>
              <a:rPr lang="en-US" sz="1600" dirty="0">
                <a:latin typeface="+mj-lt"/>
              </a:rPr>
              <a:t> ve </a:t>
            </a:r>
            <a:r>
              <a:rPr lang="en-US" sz="1600" dirty="0" err="1">
                <a:latin typeface="+mj-lt"/>
              </a:rPr>
              <a:t>öğrenci</a:t>
            </a:r>
            <a:r>
              <a:rPr lang="en-US" sz="1600" dirty="0">
                <a:latin typeface="+mj-lt"/>
              </a:rPr>
              <a:t> </a:t>
            </a:r>
            <a:r>
              <a:rPr lang="en-US" sz="1600" dirty="0" err="1">
                <a:latin typeface="+mj-lt"/>
              </a:rPr>
              <a:t>belgesi</a:t>
            </a:r>
            <a:r>
              <a:rPr lang="en-US" sz="1600" dirty="0">
                <a:latin typeface="+mj-lt"/>
              </a:rPr>
              <a:t> </a:t>
            </a:r>
            <a:r>
              <a:rPr lang="en-US" sz="1600" dirty="0" err="1">
                <a:latin typeface="+mj-lt"/>
              </a:rPr>
              <a:t>akademik</a:t>
            </a:r>
            <a:r>
              <a:rPr lang="en-US" sz="1600" dirty="0">
                <a:latin typeface="+mj-lt"/>
              </a:rPr>
              <a:t> </a:t>
            </a:r>
            <a:r>
              <a:rPr lang="en-US" sz="1600" dirty="0" err="1">
                <a:latin typeface="+mj-lt"/>
              </a:rPr>
              <a:t>birimler</a:t>
            </a:r>
            <a:r>
              <a:rPr lang="en-US" sz="1600" dirty="0">
                <a:latin typeface="+mj-lt"/>
              </a:rPr>
              <a:t> </a:t>
            </a:r>
            <a:r>
              <a:rPr lang="en-US" sz="1600" dirty="0" err="1">
                <a:latin typeface="+mj-lt"/>
              </a:rPr>
              <a:t>tarafından</a:t>
            </a:r>
            <a:r>
              <a:rPr lang="en-US" sz="1600" dirty="0" smtClean="0">
                <a:latin typeface="+mj-lt"/>
              </a:rPr>
              <a:t>; </a:t>
            </a:r>
            <a:r>
              <a:rPr lang="en-US" sz="1600" dirty="0" err="1">
                <a:latin typeface="+mj-lt"/>
              </a:rPr>
              <a:t>öğrenci</a:t>
            </a:r>
            <a:r>
              <a:rPr lang="en-US" sz="1600" dirty="0">
                <a:latin typeface="+mj-lt"/>
              </a:rPr>
              <a:t> </a:t>
            </a:r>
            <a:r>
              <a:rPr lang="tr-TR" sz="1600" dirty="0">
                <a:latin typeface="+mj-lt"/>
              </a:rPr>
              <a:t>kimlik</a:t>
            </a:r>
            <a:r>
              <a:rPr lang="en-US" sz="1600" dirty="0">
                <a:latin typeface="+mj-lt"/>
              </a:rPr>
              <a:t> </a:t>
            </a:r>
            <a:r>
              <a:rPr lang="en-US" sz="1600" dirty="0" err="1">
                <a:latin typeface="+mj-lt"/>
              </a:rPr>
              <a:t>kartı</a:t>
            </a:r>
            <a:r>
              <a:rPr lang="en-US" sz="1600" dirty="0">
                <a:latin typeface="+mj-lt"/>
              </a:rPr>
              <a:t> </a:t>
            </a:r>
            <a:r>
              <a:rPr lang="en-US" sz="1600" dirty="0" err="1">
                <a:latin typeface="+mj-lt"/>
              </a:rPr>
              <a:t>ise</a:t>
            </a:r>
            <a:r>
              <a:rPr lang="en-US" sz="1600" dirty="0">
                <a:latin typeface="+mj-lt"/>
              </a:rPr>
              <a:t> </a:t>
            </a:r>
            <a:r>
              <a:rPr lang="en-US" sz="1600" dirty="0" err="1">
                <a:latin typeface="+mj-lt"/>
              </a:rPr>
              <a:t>Daire</a:t>
            </a:r>
            <a:r>
              <a:rPr lang="en-US" sz="1600" dirty="0">
                <a:latin typeface="+mj-lt"/>
              </a:rPr>
              <a:t> </a:t>
            </a:r>
            <a:r>
              <a:rPr lang="en-US" sz="1600" dirty="0" err="1">
                <a:latin typeface="+mj-lt"/>
              </a:rPr>
              <a:t>Başkanlığımız</a:t>
            </a:r>
            <a:r>
              <a:rPr lang="en-US" sz="1600" dirty="0">
                <a:latin typeface="+mj-lt"/>
              </a:rPr>
              <a:t> </a:t>
            </a:r>
            <a:r>
              <a:rPr lang="en-US" sz="1600" dirty="0" err="1">
                <a:latin typeface="+mj-lt"/>
              </a:rPr>
              <a:t>tarafından</a:t>
            </a:r>
            <a:r>
              <a:rPr lang="tr-TR" sz="1600" dirty="0">
                <a:latin typeface="+mj-lt"/>
              </a:rPr>
              <a:t> en kısa sürede hazırlanarak </a:t>
            </a:r>
            <a:r>
              <a:rPr lang="en-US" sz="1600" dirty="0" err="1">
                <a:latin typeface="+mj-lt"/>
              </a:rPr>
              <a:t>birimlere</a:t>
            </a:r>
            <a:r>
              <a:rPr lang="en-US" sz="1600" dirty="0">
                <a:latin typeface="+mj-lt"/>
              </a:rPr>
              <a:t> </a:t>
            </a:r>
            <a:r>
              <a:rPr lang="en-US" sz="1600" dirty="0" err="1" smtClean="0">
                <a:latin typeface="+mj-lt"/>
              </a:rPr>
              <a:t>teslim</a:t>
            </a:r>
            <a:r>
              <a:rPr lang="en-US" sz="1600" dirty="0" smtClean="0">
                <a:latin typeface="+mj-lt"/>
              </a:rPr>
              <a:t> </a:t>
            </a:r>
            <a:r>
              <a:rPr lang="en-US" sz="1600" dirty="0" err="1">
                <a:latin typeface="+mj-lt"/>
              </a:rPr>
              <a:t>edilmiştir</a:t>
            </a:r>
            <a:r>
              <a:rPr lang="en-US" sz="1600" dirty="0">
                <a:latin typeface="+mj-lt"/>
              </a:rPr>
              <a:t>.</a:t>
            </a:r>
          </a:p>
          <a:p>
            <a:pPr>
              <a:buFont typeface="Wingdings 2" pitchFamily="18" charset="2"/>
              <a:buNone/>
              <a:defRPr/>
            </a:pPr>
            <a:r>
              <a:rPr lang="en-US" sz="1600" dirty="0">
                <a:latin typeface="+mj-lt"/>
              </a:rPr>
              <a:t>	</a:t>
            </a:r>
            <a:r>
              <a:rPr lang="en-US" sz="1600" dirty="0" err="1">
                <a:latin typeface="+mj-lt"/>
              </a:rPr>
              <a:t>Üniversitimizi</a:t>
            </a:r>
            <a:r>
              <a:rPr lang="en-US" sz="1600" dirty="0">
                <a:latin typeface="+mj-lt"/>
              </a:rPr>
              <a:t> </a:t>
            </a:r>
            <a:r>
              <a:rPr lang="en-US" sz="1600" dirty="0" err="1">
                <a:latin typeface="+mj-lt"/>
              </a:rPr>
              <a:t>yeni</a:t>
            </a:r>
            <a:r>
              <a:rPr lang="en-US" sz="1600" dirty="0">
                <a:latin typeface="+mj-lt"/>
              </a:rPr>
              <a:t> </a:t>
            </a:r>
            <a:r>
              <a:rPr lang="en-US" sz="1600" dirty="0" err="1">
                <a:latin typeface="+mj-lt"/>
              </a:rPr>
              <a:t>kayıt</a:t>
            </a:r>
            <a:r>
              <a:rPr lang="en-US" sz="1600" dirty="0">
                <a:latin typeface="+mj-lt"/>
              </a:rPr>
              <a:t> </a:t>
            </a:r>
            <a:r>
              <a:rPr lang="en-US" sz="1600" dirty="0" err="1">
                <a:latin typeface="+mj-lt"/>
              </a:rPr>
              <a:t>yapan</a:t>
            </a:r>
            <a:r>
              <a:rPr lang="en-US" sz="1600" dirty="0">
                <a:latin typeface="+mj-lt"/>
              </a:rPr>
              <a:t> ve </a:t>
            </a:r>
            <a:r>
              <a:rPr lang="en-US" sz="1600" dirty="0" err="1">
                <a:latin typeface="+mj-lt"/>
              </a:rPr>
              <a:t>ara</a:t>
            </a:r>
            <a:r>
              <a:rPr lang="en-US" sz="1600" dirty="0">
                <a:latin typeface="+mj-lt"/>
              </a:rPr>
              <a:t> </a:t>
            </a:r>
            <a:r>
              <a:rPr lang="en-US" sz="1600" dirty="0" err="1">
                <a:latin typeface="+mj-lt"/>
              </a:rPr>
              <a:t>sınıf</a:t>
            </a:r>
            <a:r>
              <a:rPr lang="en-US" sz="1600" dirty="0">
                <a:latin typeface="+mj-lt"/>
              </a:rPr>
              <a:t> </a:t>
            </a:r>
            <a:r>
              <a:rPr lang="en-US" sz="1600" dirty="0" err="1">
                <a:latin typeface="+mj-lt"/>
              </a:rPr>
              <a:t>öğrencilerin</a:t>
            </a:r>
            <a:r>
              <a:rPr lang="en-US" sz="1600" dirty="0">
                <a:latin typeface="+mj-lt"/>
              </a:rPr>
              <a:t> </a:t>
            </a:r>
            <a:r>
              <a:rPr lang="en-US" sz="1600" dirty="0" err="1">
                <a:latin typeface="+mj-lt"/>
              </a:rPr>
              <a:t>kimlik</a:t>
            </a:r>
            <a:r>
              <a:rPr lang="en-US" sz="1600" dirty="0">
                <a:latin typeface="+mj-lt"/>
              </a:rPr>
              <a:t> </a:t>
            </a:r>
            <a:r>
              <a:rPr lang="en-US" sz="1600" dirty="0" err="1">
                <a:latin typeface="+mj-lt"/>
              </a:rPr>
              <a:t>kartları</a:t>
            </a:r>
            <a:r>
              <a:rPr lang="en-US" sz="1600" dirty="0">
                <a:latin typeface="+mj-lt"/>
              </a:rPr>
              <a:t> </a:t>
            </a:r>
            <a:r>
              <a:rPr lang="en-US" sz="1600" dirty="0" err="1">
                <a:latin typeface="+mj-lt"/>
              </a:rPr>
              <a:t>Daire</a:t>
            </a:r>
            <a:r>
              <a:rPr lang="en-US" sz="1600" dirty="0">
                <a:latin typeface="+mj-lt"/>
              </a:rPr>
              <a:t> </a:t>
            </a:r>
            <a:r>
              <a:rPr lang="en-US" sz="1600" dirty="0" err="1" smtClean="0">
                <a:latin typeface="+mj-lt"/>
              </a:rPr>
              <a:t>Başkanlığımızca</a:t>
            </a:r>
            <a:r>
              <a:rPr lang="en-US" sz="1600" dirty="0" smtClean="0">
                <a:latin typeface="+mj-lt"/>
              </a:rPr>
              <a:t> </a:t>
            </a:r>
            <a:r>
              <a:rPr lang="en-US" sz="1600" dirty="0" err="1">
                <a:latin typeface="+mj-lt"/>
              </a:rPr>
              <a:t>hazırlanmaktadır</a:t>
            </a:r>
            <a:r>
              <a:rPr lang="en-US" sz="1600" dirty="0">
                <a:latin typeface="+mj-lt"/>
              </a:rPr>
              <a:t>.</a:t>
            </a:r>
          </a:p>
          <a:p>
            <a:pPr>
              <a:buFont typeface="Wingdings 2" pitchFamily="18" charset="2"/>
              <a:buNone/>
              <a:defRPr/>
            </a:pPr>
            <a:endParaRPr lang="tr-TR" sz="160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19</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20031924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p:cNvSpPr>
            <a:spLocks noGrp="1"/>
          </p:cNvSpPr>
          <p:nvPr>
            <p:ph idx="1"/>
          </p:nvPr>
        </p:nvSpPr>
        <p:spPr>
          <a:xfrm>
            <a:off x="1726223" y="295729"/>
            <a:ext cx="8229600" cy="6215062"/>
          </a:xfrm>
        </p:spPr>
        <p:txBody>
          <a:bodyPr>
            <a:normAutofit fontScale="85000" lnSpcReduction="20000"/>
          </a:bodyPr>
          <a:lstStyle/>
          <a:p>
            <a:pPr>
              <a:buFont typeface="Wingdings 2" pitchFamily="18" charset="2"/>
              <a:buNone/>
              <a:defRPr/>
            </a:pPr>
            <a:r>
              <a:rPr lang="tr-TR" sz="1400" b="1" dirty="0">
                <a:latin typeface="+mj-lt"/>
              </a:rPr>
              <a:t>6.NOT ve DERS KAYITLANMA İŞLEMLERİ</a:t>
            </a:r>
            <a:endParaRPr lang="tr-TR" sz="1400" dirty="0">
              <a:latin typeface="+mj-lt"/>
            </a:endParaRPr>
          </a:p>
          <a:p>
            <a:pPr>
              <a:buFont typeface="Wingdings 2" pitchFamily="18" charset="2"/>
              <a:buNone/>
              <a:defRPr/>
            </a:pPr>
            <a:r>
              <a:rPr lang="tr-TR" sz="1400" b="1" dirty="0">
                <a:latin typeface="+mj-lt"/>
              </a:rPr>
              <a:t>6.1 Not Düzetme ile İlgili İşlemler</a:t>
            </a:r>
            <a:endParaRPr lang="tr-TR" sz="1400" dirty="0">
              <a:latin typeface="+mj-lt"/>
            </a:endParaRPr>
          </a:p>
          <a:p>
            <a:pPr>
              <a:buFont typeface="Wingdings 2" pitchFamily="18" charset="2"/>
              <a:buNone/>
              <a:defRPr/>
            </a:pPr>
            <a:r>
              <a:rPr lang="en-US" sz="1400" dirty="0">
                <a:latin typeface="+mj-lt"/>
              </a:rPr>
              <a:t>	</a:t>
            </a:r>
            <a:r>
              <a:rPr lang="tr-TR" sz="1400" dirty="0">
                <a:latin typeface="+mj-lt"/>
              </a:rPr>
              <a:t>201</a:t>
            </a:r>
            <a:r>
              <a:rPr lang="en-US" sz="1400" dirty="0">
                <a:latin typeface="+mj-lt"/>
              </a:rPr>
              <a:t>2</a:t>
            </a:r>
            <a:r>
              <a:rPr lang="tr-TR" sz="1400" dirty="0">
                <a:latin typeface="+mj-lt"/>
              </a:rPr>
              <a:t>-201</a:t>
            </a:r>
            <a:r>
              <a:rPr lang="en-US" sz="1400" dirty="0">
                <a:latin typeface="+mj-lt"/>
              </a:rPr>
              <a:t>3</a:t>
            </a:r>
            <a:r>
              <a:rPr lang="tr-TR" sz="1400" dirty="0">
                <a:latin typeface="+mj-lt"/>
              </a:rPr>
              <a:t> EğitimÖğretim yılında öğretim görevlilerince işlenen notlar ile ilgili Fakülte ve</a:t>
            </a:r>
            <a:endParaRPr lang="en-US" sz="1400" dirty="0">
              <a:latin typeface="+mj-lt"/>
            </a:endParaRPr>
          </a:p>
          <a:p>
            <a:pPr>
              <a:buFont typeface="Wingdings 2" pitchFamily="18" charset="2"/>
              <a:buNone/>
              <a:defRPr/>
            </a:pPr>
            <a:r>
              <a:rPr lang="tr-TR" sz="1400" dirty="0">
                <a:latin typeface="+mj-lt"/>
              </a:rPr>
              <a:t> Yüksekokullardan not düzeltilmesi ile ilgili gelen yazılar doğrultusunda istenilen notlar yeniden</a:t>
            </a:r>
            <a:endParaRPr lang="en-US" sz="1400" dirty="0">
              <a:latin typeface="+mj-lt"/>
            </a:endParaRPr>
          </a:p>
          <a:p>
            <a:pPr>
              <a:buFont typeface="Wingdings 2" pitchFamily="18" charset="2"/>
              <a:buNone/>
              <a:defRPr/>
            </a:pPr>
            <a:r>
              <a:rPr lang="tr-TR" sz="1400" dirty="0">
                <a:latin typeface="+mj-lt"/>
              </a:rPr>
              <a:t> Daire Başkanlığımızda ilgili personel tarafından işlenmiştir. 201</a:t>
            </a:r>
            <a:r>
              <a:rPr lang="en-US" sz="1400" dirty="0">
                <a:latin typeface="+mj-lt"/>
              </a:rPr>
              <a:t>3</a:t>
            </a:r>
            <a:r>
              <a:rPr lang="tr-TR" sz="1400" dirty="0">
                <a:latin typeface="+mj-lt"/>
              </a:rPr>
              <a:t>/201</a:t>
            </a:r>
            <a:r>
              <a:rPr lang="en-US" sz="1400" dirty="0">
                <a:latin typeface="+mj-lt"/>
              </a:rPr>
              <a:t>4</a:t>
            </a:r>
            <a:r>
              <a:rPr lang="tr-TR" sz="1400" dirty="0">
                <a:latin typeface="+mj-lt"/>
              </a:rPr>
              <a:t> Eğitim-Öğretim yılında</a:t>
            </a:r>
            <a:endParaRPr lang="en-US" sz="1400" dirty="0">
              <a:latin typeface="+mj-lt"/>
            </a:endParaRPr>
          </a:p>
          <a:p>
            <a:pPr>
              <a:buFont typeface="Wingdings 2" pitchFamily="18" charset="2"/>
              <a:buNone/>
              <a:defRPr/>
            </a:pPr>
            <a:r>
              <a:rPr lang="tr-TR" sz="1400" dirty="0">
                <a:latin typeface="+mj-lt"/>
              </a:rPr>
              <a:t> okumakta olan tüm öğrencilerin sistem üzerinden sınıflarının belirlenebilmesi ve Sınıf/Bölüm/Fakülte/</a:t>
            </a:r>
            <a:endParaRPr lang="en-US" sz="1400" dirty="0">
              <a:latin typeface="+mj-lt"/>
            </a:endParaRPr>
          </a:p>
          <a:p>
            <a:pPr>
              <a:buFont typeface="Wingdings 2" pitchFamily="18" charset="2"/>
              <a:buNone/>
              <a:defRPr/>
            </a:pPr>
            <a:r>
              <a:rPr lang="tr-TR" sz="1400" dirty="0">
                <a:latin typeface="+mj-lt"/>
              </a:rPr>
              <a:t> Üniversite sıralamalarının yapılabilmesi için notların sisteme aktarılması sağlanmıştır.</a:t>
            </a:r>
          </a:p>
          <a:p>
            <a:pPr>
              <a:buFont typeface="Wingdings 2" pitchFamily="18" charset="2"/>
              <a:buNone/>
              <a:defRPr/>
            </a:pPr>
            <a:r>
              <a:rPr lang="tr-TR" sz="1400" b="1" dirty="0">
                <a:latin typeface="+mj-lt"/>
              </a:rPr>
              <a:t>6.2 Ders Değişikliği İle İlgili İşlemler </a:t>
            </a:r>
            <a:endParaRPr lang="tr-TR" sz="1400" dirty="0">
              <a:latin typeface="+mj-lt"/>
            </a:endParaRPr>
          </a:p>
          <a:p>
            <a:pPr>
              <a:buFont typeface="Wingdings 2" pitchFamily="18" charset="2"/>
              <a:buNone/>
              <a:defRPr/>
            </a:pPr>
            <a:r>
              <a:rPr lang="en-US" sz="1400" dirty="0">
                <a:latin typeface="+mj-lt"/>
              </a:rPr>
              <a:t>	</a:t>
            </a:r>
            <a:r>
              <a:rPr lang="tr-TR" sz="1400" dirty="0">
                <a:latin typeface="+mj-lt"/>
              </a:rPr>
              <a:t>201</a:t>
            </a:r>
            <a:r>
              <a:rPr lang="en-US" sz="1400" dirty="0">
                <a:latin typeface="+mj-lt"/>
              </a:rPr>
              <a:t>3</a:t>
            </a:r>
            <a:r>
              <a:rPr lang="tr-TR" sz="1400" dirty="0">
                <a:latin typeface="+mj-lt"/>
              </a:rPr>
              <a:t>-201</a:t>
            </a:r>
            <a:r>
              <a:rPr lang="en-US" sz="1400" dirty="0">
                <a:latin typeface="+mj-lt"/>
              </a:rPr>
              <a:t>4</a:t>
            </a:r>
            <a:r>
              <a:rPr lang="tr-TR" sz="1400" dirty="0">
                <a:latin typeface="+mj-lt"/>
              </a:rPr>
              <a:t> Eğitim-Öğretim yılında öğrencilerin, yeni eğitim planlarına uygun ders atamaları yapılarak,</a:t>
            </a:r>
            <a:endParaRPr lang="en-US" sz="1400" dirty="0">
              <a:latin typeface="+mj-lt"/>
            </a:endParaRPr>
          </a:p>
          <a:p>
            <a:pPr>
              <a:buFont typeface="Wingdings 2" pitchFamily="18" charset="2"/>
              <a:buNone/>
              <a:defRPr/>
            </a:pPr>
            <a:r>
              <a:rPr lang="tr-TR" sz="1400" dirty="0">
                <a:latin typeface="+mj-lt"/>
              </a:rPr>
              <a:t> öğrencilere web üzerinden kayıt yenileme işlemlerinin yapılması sağlanmıştır. Çeşitli nedenlerden dolayı ders</a:t>
            </a:r>
            <a:endParaRPr lang="en-US" sz="1400" dirty="0">
              <a:latin typeface="+mj-lt"/>
            </a:endParaRPr>
          </a:p>
          <a:p>
            <a:pPr>
              <a:buFont typeface="Wingdings 2" pitchFamily="18" charset="2"/>
              <a:buNone/>
              <a:defRPr/>
            </a:pPr>
            <a:r>
              <a:rPr lang="tr-TR" sz="1400" dirty="0">
                <a:latin typeface="+mj-lt"/>
              </a:rPr>
              <a:t> değişikliği yapan öğrencilerin dilekçeleri ile ilgili Fakülte/Yüksekokullardan gelen yazışmalar doğrultusunda ders</a:t>
            </a:r>
            <a:endParaRPr lang="en-US" sz="1400" dirty="0">
              <a:latin typeface="+mj-lt"/>
            </a:endParaRPr>
          </a:p>
          <a:p>
            <a:pPr>
              <a:buFont typeface="Wingdings 2" pitchFamily="18" charset="2"/>
              <a:buNone/>
              <a:defRPr/>
            </a:pPr>
            <a:r>
              <a:rPr lang="tr-TR" sz="1400" dirty="0">
                <a:latin typeface="+mj-lt"/>
              </a:rPr>
              <a:t> değişiklikleri yapılmıştır</a:t>
            </a:r>
          </a:p>
          <a:p>
            <a:pPr>
              <a:buFont typeface="Wingdings 2" pitchFamily="18" charset="2"/>
              <a:buNone/>
              <a:defRPr/>
            </a:pPr>
            <a:r>
              <a:rPr lang="tr-TR" sz="1400" b="1" dirty="0">
                <a:latin typeface="+mj-lt"/>
              </a:rPr>
              <a:t>6.3 Yatay ve Dikey Geçişle Üniversitemize Kayıtlanan Öğrencilere Ait İşlemler</a:t>
            </a:r>
            <a:endParaRPr lang="tr-TR" sz="1400" dirty="0">
              <a:latin typeface="+mj-lt"/>
            </a:endParaRPr>
          </a:p>
          <a:p>
            <a:pPr>
              <a:buFont typeface="Wingdings 2" pitchFamily="18" charset="2"/>
              <a:buNone/>
              <a:defRPr/>
            </a:pPr>
            <a:r>
              <a:rPr lang="en-US" sz="1400" dirty="0">
                <a:latin typeface="+mj-lt"/>
              </a:rPr>
              <a:t>	</a:t>
            </a:r>
            <a:r>
              <a:rPr lang="tr-TR" sz="1400" dirty="0">
                <a:latin typeface="+mj-lt"/>
              </a:rPr>
              <a:t>201</a:t>
            </a:r>
            <a:r>
              <a:rPr lang="en-US" sz="1400" dirty="0">
                <a:latin typeface="+mj-lt"/>
              </a:rPr>
              <a:t>3</a:t>
            </a:r>
            <a:r>
              <a:rPr lang="tr-TR" sz="1400" dirty="0">
                <a:latin typeface="+mj-lt"/>
              </a:rPr>
              <a:t>-201</a:t>
            </a:r>
            <a:r>
              <a:rPr lang="en-US" sz="1400" dirty="0">
                <a:latin typeface="+mj-lt"/>
              </a:rPr>
              <a:t>4</a:t>
            </a:r>
            <a:r>
              <a:rPr lang="tr-TR" sz="1400" dirty="0">
                <a:latin typeface="+mj-lt"/>
              </a:rPr>
              <a:t> Eğitim-Öğretim yılında Üniversitemiz Fakülte/Yüksekokullarına Yatay ve Dikey Geçiş ile</a:t>
            </a:r>
            <a:endParaRPr lang="en-US" sz="1400" dirty="0">
              <a:latin typeface="+mj-lt"/>
            </a:endParaRPr>
          </a:p>
          <a:p>
            <a:pPr>
              <a:buFont typeface="Wingdings 2" pitchFamily="18" charset="2"/>
              <a:buNone/>
              <a:defRPr/>
            </a:pPr>
            <a:r>
              <a:rPr lang="en-US" sz="1400" dirty="0">
                <a:latin typeface="+mj-lt"/>
              </a:rPr>
              <a:t> </a:t>
            </a:r>
            <a:r>
              <a:rPr lang="tr-TR" sz="1400" dirty="0">
                <a:latin typeface="+mj-lt"/>
              </a:rPr>
              <a:t>kayıtlanan öğrencilerin öğrenim ile ilgili dosyaları hazırlanmıştır. Daha önce öğrenim gördükleri Fakülte ve</a:t>
            </a:r>
            <a:endParaRPr lang="en-US" sz="1400" dirty="0">
              <a:latin typeface="+mj-lt"/>
            </a:endParaRPr>
          </a:p>
          <a:p>
            <a:pPr>
              <a:buFont typeface="Wingdings 2" pitchFamily="18" charset="2"/>
              <a:buNone/>
              <a:defRPr/>
            </a:pPr>
            <a:r>
              <a:rPr lang="tr-TR" sz="1400" dirty="0">
                <a:latin typeface="+mj-lt"/>
              </a:rPr>
              <a:t> Yüksekokullardan almış oldukları notlar ilgili öğrenciler üzerine işlenmiş ve Üniversitemizde almaları gereken</a:t>
            </a:r>
            <a:endParaRPr lang="en-US" sz="1400" dirty="0">
              <a:latin typeface="+mj-lt"/>
            </a:endParaRPr>
          </a:p>
          <a:p>
            <a:pPr>
              <a:buFont typeface="Wingdings 2" pitchFamily="18" charset="2"/>
              <a:buNone/>
              <a:defRPr/>
            </a:pPr>
            <a:r>
              <a:rPr lang="tr-TR" sz="1400" dirty="0">
                <a:latin typeface="+mj-lt"/>
              </a:rPr>
              <a:t> ders atamaları yapılmıştır.</a:t>
            </a:r>
          </a:p>
          <a:p>
            <a:pPr>
              <a:buFont typeface="Wingdings 2" pitchFamily="18" charset="2"/>
              <a:buNone/>
              <a:defRPr/>
            </a:pPr>
            <a:r>
              <a:rPr lang="tr-TR" sz="1400" b="1" dirty="0">
                <a:latin typeface="+mj-lt"/>
              </a:rPr>
              <a:t>6.</a:t>
            </a:r>
            <a:r>
              <a:rPr lang="en-US" sz="1400" b="1" dirty="0">
                <a:latin typeface="+mj-lt"/>
              </a:rPr>
              <a:t>4</a:t>
            </a:r>
            <a:r>
              <a:rPr lang="tr-TR" sz="1400" b="1" dirty="0">
                <a:latin typeface="+mj-lt"/>
              </a:rPr>
              <a:t> 5806 </a:t>
            </a:r>
            <a:r>
              <a:rPr lang="en-US" sz="1400" b="1" dirty="0">
                <a:latin typeface="+mj-lt"/>
              </a:rPr>
              <a:t>/6111/6353 </a:t>
            </a:r>
            <a:r>
              <a:rPr lang="tr-TR" sz="1400" b="1" dirty="0">
                <a:latin typeface="+mj-lt"/>
              </a:rPr>
              <a:t>Sayılı Af Kanunun</a:t>
            </a:r>
            <a:r>
              <a:rPr lang="en-US" sz="1400" b="1" dirty="0" err="1">
                <a:latin typeface="+mj-lt"/>
              </a:rPr>
              <a:t>ların</a:t>
            </a:r>
            <a:r>
              <a:rPr lang="tr-TR" sz="1400" b="1" dirty="0">
                <a:latin typeface="+mj-lt"/>
              </a:rPr>
              <a:t>dan Faydalanan Öğrenciler İle İlgili İşlemleri</a:t>
            </a:r>
            <a:endParaRPr lang="tr-TR" sz="1400" dirty="0">
              <a:latin typeface="+mj-lt"/>
            </a:endParaRPr>
          </a:p>
          <a:p>
            <a:pPr>
              <a:buFont typeface="Wingdings 2" pitchFamily="18" charset="2"/>
              <a:buNone/>
              <a:defRPr/>
            </a:pPr>
            <a:r>
              <a:rPr lang="tr-TR" sz="1400" dirty="0">
                <a:latin typeface="+mj-lt"/>
              </a:rPr>
              <a:t>Resmi Gazetede yayınlanan 5806</a:t>
            </a:r>
            <a:r>
              <a:rPr lang="en-US" sz="1400" dirty="0">
                <a:latin typeface="+mj-lt"/>
              </a:rPr>
              <a:t>/6111/6353</a:t>
            </a:r>
            <a:r>
              <a:rPr lang="tr-TR" sz="1400" dirty="0">
                <a:latin typeface="+mj-lt"/>
              </a:rPr>
              <a:t> sayılı </a:t>
            </a:r>
            <a:r>
              <a:rPr lang="en-US" sz="1400" dirty="0" err="1">
                <a:latin typeface="+mj-lt"/>
              </a:rPr>
              <a:t>af</a:t>
            </a:r>
            <a:r>
              <a:rPr lang="en-US" sz="1400" dirty="0">
                <a:latin typeface="+mj-lt"/>
              </a:rPr>
              <a:t> </a:t>
            </a:r>
            <a:r>
              <a:rPr lang="tr-TR" sz="1400" dirty="0">
                <a:latin typeface="+mj-lt"/>
              </a:rPr>
              <a:t>kanun</a:t>
            </a:r>
            <a:r>
              <a:rPr lang="en-US" sz="1400" dirty="0">
                <a:latin typeface="+mj-lt"/>
              </a:rPr>
              <a:t>un </a:t>
            </a:r>
            <a:r>
              <a:rPr lang="en-US" sz="1400" dirty="0" err="1">
                <a:latin typeface="+mj-lt"/>
              </a:rPr>
              <a:t>uygulanması</a:t>
            </a:r>
            <a:r>
              <a:rPr lang="en-US" sz="1400" dirty="0">
                <a:latin typeface="+mj-lt"/>
              </a:rPr>
              <a:t> </a:t>
            </a:r>
            <a:r>
              <a:rPr lang="en-US" sz="1400" dirty="0" err="1">
                <a:latin typeface="+mj-lt"/>
              </a:rPr>
              <a:t>ile</a:t>
            </a:r>
            <a:r>
              <a:rPr lang="en-US" sz="1400" dirty="0">
                <a:latin typeface="+mj-lt"/>
              </a:rPr>
              <a:t> </a:t>
            </a:r>
            <a:r>
              <a:rPr lang="en-US" sz="1400" dirty="0" err="1">
                <a:latin typeface="+mj-lt"/>
              </a:rPr>
              <a:t>ilgili</a:t>
            </a:r>
            <a:r>
              <a:rPr lang="en-US" sz="1400" dirty="0">
                <a:latin typeface="+mj-lt"/>
              </a:rPr>
              <a:t> </a:t>
            </a:r>
            <a:r>
              <a:rPr lang="en-US" sz="1400" dirty="0" err="1">
                <a:latin typeface="+mj-lt"/>
              </a:rPr>
              <a:t>duyuru</a:t>
            </a:r>
            <a:r>
              <a:rPr lang="en-US" sz="1400" dirty="0">
                <a:latin typeface="+mj-lt"/>
              </a:rPr>
              <a:t> </a:t>
            </a:r>
            <a:r>
              <a:rPr lang="en-US" sz="1400" dirty="0" err="1">
                <a:latin typeface="+mj-lt"/>
              </a:rPr>
              <a:t>ve</a:t>
            </a:r>
            <a:r>
              <a:rPr lang="en-US" sz="1400" dirty="0">
                <a:latin typeface="+mj-lt"/>
              </a:rPr>
              <a:t> </a:t>
            </a:r>
            <a:r>
              <a:rPr lang="en-US" sz="1400" dirty="0" err="1">
                <a:latin typeface="+mj-lt"/>
              </a:rPr>
              <a:t>ilgili</a:t>
            </a:r>
            <a:r>
              <a:rPr lang="en-US" sz="1400" dirty="0">
                <a:latin typeface="+mj-lt"/>
              </a:rPr>
              <a:t> </a:t>
            </a:r>
            <a:r>
              <a:rPr lang="en-US" sz="1400" dirty="0" err="1">
                <a:latin typeface="+mj-lt"/>
              </a:rPr>
              <a:t>birimleri</a:t>
            </a:r>
            <a:endParaRPr lang="en-US" sz="1400" dirty="0">
              <a:latin typeface="+mj-lt"/>
            </a:endParaRPr>
          </a:p>
          <a:p>
            <a:pPr>
              <a:buFont typeface="Wingdings 2" pitchFamily="18" charset="2"/>
              <a:buNone/>
              <a:defRPr/>
            </a:pPr>
            <a:r>
              <a:rPr lang="en-US" sz="1400" dirty="0" err="1">
                <a:latin typeface="+mj-lt"/>
              </a:rPr>
              <a:t>resmi</a:t>
            </a:r>
            <a:r>
              <a:rPr lang="en-US" sz="1400" dirty="0">
                <a:latin typeface="+mj-lt"/>
              </a:rPr>
              <a:t> </a:t>
            </a:r>
            <a:r>
              <a:rPr lang="en-US" sz="1400" dirty="0" err="1">
                <a:latin typeface="+mj-lt"/>
              </a:rPr>
              <a:t>yazışmalar</a:t>
            </a:r>
            <a:r>
              <a:rPr lang="en-US" sz="1400" dirty="0">
                <a:latin typeface="+mj-lt"/>
              </a:rPr>
              <a:t> </a:t>
            </a:r>
            <a:r>
              <a:rPr lang="en-US" sz="1400" dirty="0" err="1">
                <a:latin typeface="+mj-lt"/>
              </a:rPr>
              <a:t>yapılmıştır</a:t>
            </a:r>
            <a:r>
              <a:rPr lang="en-US" sz="1400" dirty="0">
                <a:latin typeface="+mj-lt"/>
              </a:rPr>
              <a:t>. </a:t>
            </a:r>
            <a:r>
              <a:rPr lang="en-US" sz="1400" dirty="0" err="1">
                <a:latin typeface="+mj-lt"/>
              </a:rPr>
              <a:t>Belirlenen</a:t>
            </a:r>
            <a:r>
              <a:rPr lang="en-US" sz="1400" dirty="0">
                <a:latin typeface="+mj-lt"/>
              </a:rPr>
              <a:t> </a:t>
            </a:r>
            <a:r>
              <a:rPr lang="en-US" sz="1400" dirty="0" err="1">
                <a:latin typeface="+mj-lt"/>
              </a:rPr>
              <a:t>af</a:t>
            </a:r>
            <a:r>
              <a:rPr lang="en-US" sz="1400" dirty="0">
                <a:latin typeface="+mj-lt"/>
              </a:rPr>
              <a:t> e</a:t>
            </a:r>
            <a:r>
              <a:rPr lang="tr-TR" sz="1400" dirty="0" err="1">
                <a:latin typeface="+mj-lt"/>
              </a:rPr>
              <a:t>saslar</a:t>
            </a:r>
            <a:r>
              <a:rPr lang="en-US" sz="1400" dirty="0">
                <a:latin typeface="+mj-lt"/>
              </a:rPr>
              <a:t>ı </a:t>
            </a:r>
            <a:r>
              <a:rPr lang="en-US" sz="1400" dirty="0" err="1">
                <a:latin typeface="+mj-lt"/>
              </a:rPr>
              <a:t>çerçevesinde</a:t>
            </a:r>
            <a:r>
              <a:rPr lang="en-US" sz="1400" dirty="0">
                <a:latin typeface="+mj-lt"/>
              </a:rPr>
              <a:t> </a:t>
            </a:r>
            <a:r>
              <a:rPr lang="tr-TR" sz="1400" dirty="0">
                <a:latin typeface="+mj-lt"/>
              </a:rPr>
              <a:t>Fakülte/Yüksekokullardan gelen</a:t>
            </a:r>
            <a:endParaRPr lang="en-US" sz="1400" dirty="0">
              <a:latin typeface="+mj-lt"/>
            </a:endParaRPr>
          </a:p>
          <a:p>
            <a:pPr>
              <a:buFont typeface="Wingdings 2" pitchFamily="18" charset="2"/>
              <a:buNone/>
              <a:defRPr/>
            </a:pPr>
            <a:r>
              <a:rPr lang="tr-TR" sz="1400" dirty="0">
                <a:latin typeface="+mj-lt"/>
              </a:rPr>
              <a:t>yazılar ve Yönetim Kurulu Kararları gereğince öğrencilerinin durumları incelenerek otomasyon sistemine</a:t>
            </a:r>
            <a:endParaRPr lang="en-US" sz="1400" dirty="0">
              <a:latin typeface="+mj-lt"/>
            </a:endParaRPr>
          </a:p>
          <a:p>
            <a:pPr>
              <a:buFont typeface="Wingdings 2" pitchFamily="18" charset="2"/>
              <a:buNone/>
              <a:defRPr/>
            </a:pPr>
            <a:r>
              <a:rPr lang="tr-TR" sz="1400" dirty="0">
                <a:latin typeface="+mj-lt"/>
              </a:rPr>
              <a:t>işlenmiştir.</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20</a:t>
            </a:fld>
            <a:endParaRPr lang="tr-TR"/>
          </a:p>
        </p:txBody>
      </p:sp>
      <p:sp>
        <p:nvSpPr>
          <p:cNvPr id="8"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391693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847528" y="1124745"/>
            <a:ext cx="8686800" cy="5857875"/>
          </a:xfrm>
        </p:spPr>
        <p:txBody>
          <a:bodyPr>
            <a:normAutofit fontScale="77500" lnSpcReduction="20000"/>
          </a:bodyPr>
          <a:lstStyle/>
          <a:p>
            <a:pPr>
              <a:buFont typeface="Wingdings 2" pitchFamily="18" charset="2"/>
              <a:buNone/>
              <a:defRPr/>
            </a:pPr>
            <a:r>
              <a:rPr lang="tr-TR" sz="1800" b="1" dirty="0">
                <a:latin typeface="+mj-lt"/>
              </a:rPr>
              <a:t>7.MEZUNİYET ve KAYIT SİLME İŞLEMLERİ</a:t>
            </a:r>
            <a:endParaRPr lang="tr-TR" sz="1800" dirty="0">
              <a:latin typeface="+mj-lt"/>
            </a:endParaRPr>
          </a:p>
          <a:p>
            <a:pPr>
              <a:buFont typeface="Wingdings 2" pitchFamily="18" charset="2"/>
              <a:buNone/>
              <a:defRPr/>
            </a:pPr>
            <a:r>
              <a:rPr lang="tr-TR" sz="1600" b="1" dirty="0">
                <a:latin typeface="+mj-lt"/>
              </a:rPr>
              <a:t>7.1 Mezun Olan Öğrencilere Ait İşlemler </a:t>
            </a:r>
            <a:endParaRPr lang="tr-TR" sz="1600" dirty="0">
              <a:latin typeface="+mj-lt"/>
            </a:endParaRPr>
          </a:p>
          <a:p>
            <a:pPr>
              <a:buFont typeface="Wingdings 2" pitchFamily="18" charset="2"/>
              <a:buNone/>
              <a:defRPr/>
            </a:pPr>
            <a:r>
              <a:rPr lang="en-US" sz="1600" dirty="0">
                <a:latin typeface="+mj-lt"/>
              </a:rPr>
              <a:t>	</a:t>
            </a:r>
            <a:r>
              <a:rPr lang="tr-TR" sz="1600" dirty="0">
                <a:latin typeface="+mj-lt"/>
              </a:rPr>
              <a:t>Üniversitemizden mezun olan öğrenciler ile ilgili Fakülte/Yüksekokullardan gelen mezuniyet kararları</a:t>
            </a:r>
            <a:endParaRPr lang="en-US" sz="1600" dirty="0">
              <a:latin typeface="+mj-lt"/>
            </a:endParaRPr>
          </a:p>
          <a:p>
            <a:pPr>
              <a:buFont typeface="Wingdings 2" pitchFamily="18" charset="2"/>
              <a:buNone/>
              <a:defRPr/>
            </a:pPr>
            <a:r>
              <a:rPr lang="tr-TR" sz="1600" dirty="0">
                <a:latin typeface="+mj-lt"/>
              </a:rPr>
              <a:t> Öğrenci Otomasyon Sistemi ve öğrenci dosyalarına işlenmiştir. Yabancı uyruklu öğrencilerin durumları</a:t>
            </a:r>
            <a:endParaRPr lang="en-US" sz="1600" dirty="0">
              <a:latin typeface="+mj-lt"/>
            </a:endParaRPr>
          </a:p>
          <a:p>
            <a:pPr>
              <a:buFont typeface="Wingdings 2" pitchFamily="18" charset="2"/>
              <a:buNone/>
              <a:defRPr/>
            </a:pPr>
            <a:r>
              <a:rPr lang="tr-TR" sz="1600" dirty="0">
                <a:latin typeface="+mj-lt"/>
              </a:rPr>
              <a:t> YÖK Başkanlığına, Milli Eğitim Bakanlığına, Siirt Emniyet Müdürlüğüne, Kredi ve Yurtlar Kurumu Genel</a:t>
            </a:r>
            <a:endParaRPr lang="en-US" sz="1600" dirty="0">
              <a:latin typeface="+mj-lt"/>
            </a:endParaRPr>
          </a:p>
          <a:p>
            <a:pPr>
              <a:buFont typeface="Wingdings 2" pitchFamily="18" charset="2"/>
              <a:buNone/>
              <a:defRPr/>
            </a:pPr>
            <a:r>
              <a:rPr lang="tr-TR" sz="1600" dirty="0">
                <a:latin typeface="+mj-lt"/>
              </a:rPr>
              <a:t> Müdürlüğüne, Kredi ve Yurtlar Kurumu Siirt Yurt Müdürlüğüne, T.C. vatandaşı erkek öğrencilerin</a:t>
            </a:r>
            <a:endParaRPr lang="en-US" sz="1600" dirty="0">
              <a:latin typeface="+mj-lt"/>
            </a:endParaRPr>
          </a:p>
          <a:p>
            <a:pPr>
              <a:buFont typeface="Wingdings 2" pitchFamily="18" charset="2"/>
              <a:buNone/>
              <a:defRPr/>
            </a:pPr>
            <a:r>
              <a:rPr lang="tr-TR" sz="1600" dirty="0">
                <a:latin typeface="+mj-lt"/>
              </a:rPr>
              <a:t> durumu bağlı oldukları Askerlik Şubelerine, harç/öğrenim kredisi alan öğrencilerin durumları Kredi ve</a:t>
            </a:r>
            <a:endParaRPr lang="en-US" sz="1600" dirty="0">
              <a:latin typeface="+mj-lt"/>
            </a:endParaRPr>
          </a:p>
          <a:p>
            <a:pPr>
              <a:buFont typeface="Wingdings 2" pitchFamily="18" charset="2"/>
              <a:buNone/>
              <a:defRPr/>
            </a:pPr>
            <a:r>
              <a:rPr lang="tr-TR" sz="1600" dirty="0">
                <a:latin typeface="+mj-lt"/>
              </a:rPr>
              <a:t> Yurtlar Kurumu Genel Müdürlüğüne bildirilmiştir.</a:t>
            </a:r>
          </a:p>
          <a:p>
            <a:pPr>
              <a:buFont typeface="Wingdings 2" pitchFamily="18" charset="2"/>
              <a:buNone/>
              <a:defRPr/>
            </a:pPr>
            <a:r>
              <a:rPr lang="tr-TR" sz="1600" b="1" dirty="0">
                <a:latin typeface="+mj-lt"/>
              </a:rPr>
              <a:t>7.2 Fakülte/Yüksekokul</a:t>
            </a:r>
            <a:r>
              <a:rPr lang="en-US" sz="1600" b="1" dirty="0">
                <a:latin typeface="+mj-lt"/>
              </a:rPr>
              <a:t> </a:t>
            </a:r>
            <a:r>
              <a:rPr lang="tr-TR" sz="1600" b="1" dirty="0">
                <a:latin typeface="+mj-lt"/>
              </a:rPr>
              <a:t>Yönetim Kurulu Kararı ile Kaydı Silinen Öğrencilere Ait İşlemler </a:t>
            </a:r>
            <a:endParaRPr lang="tr-TR" sz="1600" dirty="0">
              <a:latin typeface="+mj-lt"/>
            </a:endParaRPr>
          </a:p>
          <a:p>
            <a:pPr>
              <a:buFont typeface="Wingdings 2" pitchFamily="18" charset="2"/>
              <a:buNone/>
              <a:defRPr/>
            </a:pPr>
            <a:r>
              <a:rPr lang="en-US" sz="1600" dirty="0">
                <a:latin typeface="+mj-lt"/>
              </a:rPr>
              <a:t>	</a:t>
            </a:r>
            <a:r>
              <a:rPr lang="tr-TR" sz="1600" dirty="0">
                <a:latin typeface="+mj-lt"/>
              </a:rPr>
              <a:t>Üniversitemiz Fakülte ve Yüksekokullarınca çeşitli nedenlerden dolayı kaydı silinen öğrencilerle ilgili</a:t>
            </a:r>
            <a:endParaRPr lang="en-US" sz="1600" dirty="0">
              <a:latin typeface="+mj-lt"/>
            </a:endParaRPr>
          </a:p>
          <a:p>
            <a:pPr>
              <a:buFont typeface="Wingdings 2" pitchFamily="18" charset="2"/>
              <a:buNone/>
              <a:defRPr/>
            </a:pPr>
            <a:r>
              <a:rPr lang="tr-TR" sz="1600" dirty="0">
                <a:latin typeface="+mj-lt"/>
              </a:rPr>
              <a:t> Yönetim Kurulu Kararları, öğrenci otomasyon sistemi ve öğrenci dosyalarına işlenmiş</a:t>
            </a:r>
            <a:r>
              <a:rPr lang="en-US" sz="1600" dirty="0">
                <a:latin typeface="+mj-lt"/>
              </a:rPr>
              <a:t> </a:t>
            </a:r>
            <a:r>
              <a:rPr lang="en-US" sz="1600" dirty="0" err="1">
                <a:latin typeface="+mj-lt"/>
              </a:rPr>
              <a:t>olup</a:t>
            </a:r>
            <a:r>
              <a:rPr lang="en-US" sz="1600" dirty="0">
                <a:latin typeface="+mj-lt"/>
              </a:rPr>
              <a:t> KYK ve YÖK’e</a:t>
            </a:r>
          </a:p>
          <a:p>
            <a:pPr>
              <a:buFont typeface="Wingdings 2" pitchFamily="18" charset="2"/>
              <a:buNone/>
              <a:defRPr/>
            </a:pPr>
            <a:r>
              <a:rPr lang="en-US" sz="1600" dirty="0">
                <a:latin typeface="+mj-lt"/>
              </a:rPr>
              <a:t> bildirilmesi gereken öğrenciler bildirilmiştir.</a:t>
            </a:r>
            <a:endParaRPr lang="tr-TR" sz="1600" dirty="0">
              <a:latin typeface="+mj-lt"/>
            </a:endParaRPr>
          </a:p>
          <a:p>
            <a:pPr>
              <a:buFont typeface="Wingdings 2" pitchFamily="18" charset="2"/>
              <a:buNone/>
              <a:defRPr/>
            </a:pPr>
            <a:r>
              <a:rPr lang="tr-TR" sz="1600" b="1" dirty="0">
                <a:latin typeface="+mj-lt"/>
              </a:rPr>
              <a:t>7.3 Kendi İsteği İle Kaydını Sildiren Öğrenciler Ait İşlemler </a:t>
            </a:r>
            <a:endParaRPr lang="tr-TR" sz="1600" dirty="0">
              <a:latin typeface="+mj-lt"/>
            </a:endParaRPr>
          </a:p>
          <a:p>
            <a:pPr>
              <a:buFont typeface="Wingdings 2" pitchFamily="18" charset="2"/>
              <a:buNone/>
              <a:defRPr/>
            </a:pPr>
            <a:r>
              <a:rPr lang="en-US" sz="1600" dirty="0">
                <a:latin typeface="+mj-lt"/>
              </a:rPr>
              <a:t>	</a:t>
            </a:r>
            <a:r>
              <a:rPr lang="tr-TR" sz="1600" dirty="0">
                <a:latin typeface="+mj-lt"/>
              </a:rPr>
              <a:t>Kendi isteği ile kaydı silinen öğrencilerin durumları öğrenim gördükleri Fakülte/Yüksekokullara</a:t>
            </a:r>
            <a:endParaRPr lang="en-US" sz="1600" dirty="0">
              <a:latin typeface="+mj-lt"/>
            </a:endParaRPr>
          </a:p>
          <a:p>
            <a:pPr>
              <a:buFont typeface="Wingdings 2" pitchFamily="18" charset="2"/>
              <a:buNone/>
              <a:defRPr/>
            </a:pPr>
            <a:r>
              <a:rPr lang="tr-TR" sz="1600" dirty="0">
                <a:latin typeface="+mj-lt"/>
              </a:rPr>
              <a:t> bildirilmiş olup; Yönetim Kurulu Kararı ile kaydı silinen öğrenciler için</a:t>
            </a:r>
            <a:r>
              <a:rPr lang="en-US" sz="1600" dirty="0">
                <a:latin typeface="+mj-lt"/>
              </a:rPr>
              <a:t> </a:t>
            </a:r>
            <a:r>
              <a:rPr lang="tr-TR" sz="1600" dirty="0">
                <a:latin typeface="+mj-lt"/>
              </a:rPr>
              <a:t>yapılan işlemlerin aynısı kendi</a:t>
            </a:r>
            <a:endParaRPr lang="en-US" sz="1600" dirty="0">
              <a:latin typeface="+mj-lt"/>
            </a:endParaRPr>
          </a:p>
          <a:p>
            <a:pPr>
              <a:buFont typeface="Wingdings 2" pitchFamily="18" charset="2"/>
              <a:buNone/>
              <a:defRPr/>
            </a:pPr>
            <a:r>
              <a:rPr lang="tr-TR" sz="1600" dirty="0">
                <a:latin typeface="+mj-lt"/>
              </a:rPr>
              <a:t> isteği ile kaydı silinen öğrenciler içinde yapılmıştır. Durumlarını gösteren belge talebinde bulunan</a:t>
            </a:r>
            <a:endParaRPr lang="en-US" sz="1600" dirty="0">
              <a:latin typeface="+mj-lt"/>
            </a:endParaRPr>
          </a:p>
          <a:p>
            <a:pPr>
              <a:buFont typeface="Wingdings 2" pitchFamily="18" charset="2"/>
              <a:buNone/>
              <a:defRPr/>
            </a:pPr>
            <a:r>
              <a:rPr lang="tr-TR" sz="1600" dirty="0">
                <a:latin typeface="+mj-lt"/>
              </a:rPr>
              <a:t> öğrencilere ilgili makama verilmek üzere belge hazırlanmış ve öğrencilere verilmiştir. İsteyen</a:t>
            </a:r>
            <a:endParaRPr lang="en-US" sz="1600" dirty="0">
              <a:latin typeface="+mj-lt"/>
            </a:endParaRPr>
          </a:p>
          <a:p>
            <a:pPr>
              <a:buFont typeface="Wingdings 2" pitchFamily="18" charset="2"/>
              <a:buNone/>
              <a:defRPr/>
            </a:pPr>
            <a:r>
              <a:rPr lang="tr-TR" sz="1600" dirty="0">
                <a:latin typeface="+mj-lt"/>
              </a:rPr>
              <a:t> öğrencilere Lise Diplomaları imza karşılığında teslim edilmektedir. </a:t>
            </a:r>
          </a:p>
          <a:p>
            <a:pPr>
              <a:buFont typeface="Wingdings 2" pitchFamily="18" charset="2"/>
              <a:buNone/>
              <a:defRPr/>
            </a:pPr>
            <a:endParaRPr lang="tr-TR" sz="160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21</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0594790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278878" y="157591"/>
            <a:ext cx="8572500" cy="6286500"/>
          </a:xfrm>
        </p:spPr>
        <p:txBody>
          <a:bodyPr>
            <a:normAutofit/>
          </a:bodyPr>
          <a:lstStyle/>
          <a:p>
            <a:pPr>
              <a:buFont typeface="Wingdings 2" pitchFamily="18" charset="2"/>
              <a:buNone/>
              <a:defRPr/>
            </a:pPr>
            <a:r>
              <a:rPr lang="en-US" sz="1400" b="1" dirty="0">
                <a:latin typeface="+mj-lt"/>
              </a:rPr>
              <a:t>8</a:t>
            </a:r>
            <a:r>
              <a:rPr lang="tr-TR" sz="1400" b="1" dirty="0">
                <a:latin typeface="+mj-lt"/>
              </a:rPr>
              <a:t>.İSTATİSTİK İŞLEMLERİ</a:t>
            </a:r>
            <a:endParaRPr lang="tr-TR" sz="1400" dirty="0">
              <a:latin typeface="+mj-lt"/>
            </a:endParaRPr>
          </a:p>
          <a:p>
            <a:pPr>
              <a:buFont typeface="Wingdings 2" pitchFamily="18" charset="2"/>
              <a:buNone/>
              <a:defRPr/>
            </a:pPr>
            <a:r>
              <a:rPr lang="en-US" sz="1400" b="1" dirty="0">
                <a:latin typeface="+mj-lt"/>
              </a:rPr>
              <a:t>8</a:t>
            </a:r>
            <a:r>
              <a:rPr lang="tr-TR" sz="1400" b="1" dirty="0">
                <a:latin typeface="+mj-lt"/>
              </a:rPr>
              <a:t>.1 Üniversitemiz Fakülte/Yüksekokul/Enstitü Bazında Tüm Öğrencilere Ait Bilgilerle İlgili İstatistik İşlemleri</a:t>
            </a:r>
            <a:endParaRPr lang="tr-TR" sz="1400" dirty="0">
              <a:latin typeface="+mj-lt"/>
            </a:endParaRPr>
          </a:p>
          <a:p>
            <a:pPr>
              <a:buFont typeface="Wingdings 2" pitchFamily="18" charset="2"/>
              <a:buNone/>
              <a:defRPr/>
            </a:pPr>
            <a:r>
              <a:rPr lang="en-US" sz="1400" dirty="0">
                <a:latin typeface="+mj-lt"/>
              </a:rPr>
              <a:t>	</a:t>
            </a:r>
            <a:r>
              <a:rPr lang="tr-TR" sz="1400" dirty="0">
                <a:latin typeface="+mj-lt"/>
              </a:rPr>
              <a:t>Yılda bir kereye mahsus olmak üzere ÖSYM tarafından istenen bilgiler; Üniversitemize 201</a:t>
            </a:r>
            <a:r>
              <a:rPr lang="en-US" sz="1400" dirty="0">
                <a:latin typeface="+mj-lt"/>
              </a:rPr>
              <a:t>3</a:t>
            </a:r>
            <a:r>
              <a:rPr lang="tr-TR" sz="1400" dirty="0">
                <a:latin typeface="+mj-lt"/>
              </a:rPr>
              <a:t>-201</a:t>
            </a:r>
            <a:r>
              <a:rPr lang="en-US" sz="1400" dirty="0">
                <a:latin typeface="+mj-lt"/>
              </a:rPr>
              <a:t>4</a:t>
            </a:r>
            <a:r>
              <a:rPr lang="tr-TR" sz="1400" dirty="0">
                <a:latin typeface="+mj-lt"/>
              </a:rPr>
              <a:t> </a:t>
            </a:r>
            <a:r>
              <a:rPr lang="tr-TR" sz="1400" dirty="0" smtClean="0">
                <a:latin typeface="+mj-lt"/>
              </a:rPr>
              <a:t>Eğitim-Öğretim yılında yeni kayıtlanan öğrenciler ile ara sınıf öğrencilerinin sayıları,  cinsiyet, sınıf ve yaş gruplarına göre Türk ve  </a:t>
            </a:r>
            <a:r>
              <a:rPr lang="tr-TR" sz="1400" dirty="0">
                <a:latin typeface="+mj-lt"/>
              </a:rPr>
              <a:t>Yabancı Uyruklu olarak ayrı ayrı hazırlanmakta ve kaydı silinen, mezun olan öğrencilerin istatistik bilgileri de </a:t>
            </a:r>
            <a:r>
              <a:rPr lang="tr-TR" sz="1400" dirty="0" smtClean="0">
                <a:latin typeface="+mj-lt"/>
              </a:rPr>
              <a:t>formlar üzerinde </a:t>
            </a:r>
            <a:r>
              <a:rPr lang="tr-TR" sz="1400" dirty="0">
                <a:latin typeface="+mj-lt"/>
              </a:rPr>
              <a:t>oluşturularak ÖSYMne gönderilmiştir.   Ayrıca,  yıl içerisinde mevcut öğrenci sayıları ile ilgili kurum içi </a:t>
            </a:r>
            <a:r>
              <a:rPr lang="tr-TR" sz="1400" dirty="0" smtClean="0">
                <a:latin typeface="+mj-lt"/>
              </a:rPr>
              <a:t>ve </a:t>
            </a:r>
            <a:r>
              <a:rPr lang="tr-TR" sz="1400" dirty="0">
                <a:latin typeface="+mj-lt"/>
              </a:rPr>
              <a:t>kurum dışı yazışmalara cevap verilmiştir.</a:t>
            </a:r>
            <a:endParaRPr lang="en-US" sz="1400" dirty="0">
              <a:latin typeface="+mj-lt"/>
            </a:endParaRPr>
          </a:p>
          <a:p>
            <a:pPr>
              <a:buFont typeface="Wingdings 2" pitchFamily="18" charset="2"/>
              <a:buNone/>
              <a:defRPr/>
            </a:pPr>
            <a:r>
              <a:rPr lang="en-US" sz="1600" b="1" dirty="0">
                <a:latin typeface="+mj-lt"/>
              </a:rPr>
              <a:t>9</a:t>
            </a:r>
            <a:r>
              <a:rPr lang="tr-TR" sz="1600" b="1" dirty="0">
                <a:latin typeface="+mj-lt"/>
              </a:rPr>
              <a:t>.LİSANSÜSTÜ/DOKTORA İŞLEMLERİ</a:t>
            </a:r>
            <a:endParaRPr lang="tr-TR" sz="1600" dirty="0">
              <a:latin typeface="+mj-lt"/>
            </a:endParaRPr>
          </a:p>
          <a:p>
            <a:pPr>
              <a:buFont typeface="Wingdings 2" pitchFamily="18" charset="2"/>
              <a:buNone/>
              <a:defRPr/>
            </a:pPr>
            <a:r>
              <a:rPr lang="en-US" sz="1400" b="1" dirty="0">
                <a:latin typeface="+mj-lt"/>
              </a:rPr>
              <a:t>9</a:t>
            </a:r>
            <a:r>
              <a:rPr lang="tr-TR" sz="1400" b="1" dirty="0">
                <a:latin typeface="+mj-lt"/>
              </a:rPr>
              <a:t>.1 Enstitülerin</a:t>
            </a:r>
            <a:r>
              <a:rPr lang="en-US" sz="1400" b="1" dirty="0">
                <a:latin typeface="+mj-lt"/>
              </a:rPr>
              <a:t> </a:t>
            </a:r>
            <a:r>
              <a:rPr lang="tr-TR" sz="1400" b="1" dirty="0">
                <a:latin typeface="+mj-lt"/>
              </a:rPr>
              <a:t>Tezli-Tezsiz Yüksek lisans ve Doktora Programları ile İlgili İşlemler</a:t>
            </a:r>
            <a:endParaRPr lang="tr-TR" sz="1400" dirty="0">
              <a:latin typeface="+mj-lt"/>
            </a:endParaRPr>
          </a:p>
          <a:p>
            <a:pPr>
              <a:buFont typeface="Wingdings 2" pitchFamily="18" charset="2"/>
              <a:buNone/>
              <a:defRPr/>
            </a:pPr>
            <a:r>
              <a:rPr lang="en-US" sz="1400" dirty="0">
                <a:latin typeface="+mj-lt"/>
              </a:rPr>
              <a:t>	</a:t>
            </a:r>
            <a:r>
              <a:rPr lang="tr-TR" sz="1400" dirty="0">
                <a:latin typeface="+mj-lt"/>
              </a:rPr>
              <a:t>Üniversitemiz Enstitülerinde yeni açılacak Yüksek Lisans ve Doktora programları ile ilgili teklifler </a:t>
            </a:r>
            <a:r>
              <a:rPr lang="tr-TR" sz="1400" dirty="0" smtClean="0">
                <a:latin typeface="+mj-lt"/>
              </a:rPr>
              <a:t>Üniversitemiz </a:t>
            </a:r>
            <a:r>
              <a:rPr lang="tr-TR" sz="1400" dirty="0">
                <a:latin typeface="+mj-lt"/>
              </a:rPr>
              <a:t>Senatosuna sunulmuş ve Senato onayı aldıktan sonra Yükseköğretim Kurulundan izin alma üzere izin yazıları YÖK</a:t>
            </a:r>
            <a:r>
              <a:rPr lang="tr-TR" sz="1400" dirty="0" smtClean="0">
                <a:latin typeface="+mj-lt"/>
              </a:rPr>
              <a:t> </a:t>
            </a:r>
            <a:r>
              <a:rPr lang="tr-TR" sz="1400" dirty="0">
                <a:latin typeface="+mj-lt"/>
              </a:rPr>
              <a:t>yazılmıştır. YÖKten gelen izin yazısı ilgili Enstitüye gönderilmiştir.</a:t>
            </a:r>
          </a:p>
          <a:p>
            <a:pPr>
              <a:buFont typeface="Wingdings 2" pitchFamily="18" charset="2"/>
              <a:buNone/>
              <a:defRPr/>
            </a:pPr>
            <a:r>
              <a:rPr lang="en-US" sz="1400" b="1" dirty="0">
                <a:latin typeface="+mj-lt"/>
              </a:rPr>
              <a:t>9</a:t>
            </a:r>
            <a:r>
              <a:rPr lang="tr-TR" sz="1400" b="1" dirty="0">
                <a:latin typeface="+mj-lt"/>
              </a:rPr>
              <a:t>.</a:t>
            </a:r>
            <a:r>
              <a:rPr lang="en-US" sz="1400" b="1" dirty="0">
                <a:latin typeface="+mj-lt"/>
              </a:rPr>
              <a:t>2</a:t>
            </a:r>
            <a:r>
              <a:rPr lang="tr-TR" sz="1400" b="1" dirty="0">
                <a:latin typeface="+mj-lt"/>
              </a:rPr>
              <a:t> Lisansüstü Öğrenci Alımına İlişkin İşlemler </a:t>
            </a:r>
            <a:endParaRPr lang="tr-TR" sz="1400" dirty="0">
              <a:latin typeface="+mj-lt"/>
            </a:endParaRPr>
          </a:p>
          <a:p>
            <a:pPr>
              <a:buFont typeface="Wingdings 2" pitchFamily="18" charset="2"/>
              <a:buNone/>
              <a:defRPr/>
            </a:pPr>
            <a:r>
              <a:rPr lang="en-US" sz="1400" dirty="0">
                <a:latin typeface="+mj-lt"/>
              </a:rPr>
              <a:t>	</a:t>
            </a:r>
            <a:r>
              <a:rPr lang="tr-TR" sz="1400" dirty="0">
                <a:latin typeface="+mj-lt"/>
              </a:rPr>
              <a:t>Üniversitemiz Enstitülerine alınacak öğrenci Kontenjanları Üniversitemiz Senatosuna sunulmuş olup, </a:t>
            </a:r>
            <a:r>
              <a:rPr lang="tr-TR" sz="1400" dirty="0" smtClean="0">
                <a:latin typeface="+mj-lt"/>
              </a:rPr>
              <a:t>Senatoda </a:t>
            </a:r>
            <a:r>
              <a:rPr lang="tr-TR" sz="1400" dirty="0">
                <a:latin typeface="+mj-lt"/>
              </a:rPr>
              <a:t>kabul edildikten sonra </a:t>
            </a:r>
            <a:r>
              <a:rPr lang="en-US" sz="1400" dirty="0" err="1">
                <a:latin typeface="+mj-lt"/>
              </a:rPr>
              <a:t>YÖK’e</a:t>
            </a:r>
            <a:r>
              <a:rPr lang="en-US" sz="1400" dirty="0">
                <a:latin typeface="+mj-lt"/>
              </a:rPr>
              <a:t> </a:t>
            </a:r>
            <a:r>
              <a:rPr lang="en-US" sz="1400" dirty="0" err="1">
                <a:latin typeface="+mj-lt"/>
              </a:rPr>
              <a:t>gerekli</a:t>
            </a:r>
            <a:r>
              <a:rPr lang="en-US" sz="1400" dirty="0">
                <a:latin typeface="+mj-lt"/>
              </a:rPr>
              <a:t> </a:t>
            </a:r>
            <a:r>
              <a:rPr lang="en-US" sz="1400" dirty="0" err="1">
                <a:latin typeface="+mj-lt"/>
              </a:rPr>
              <a:t>yazışmalar</a:t>
            </a:r>
            <a:r>
              <a:rPr lang="en-US" sz="1400" dirty="0">
                <a:latin typeface="+mj-lt"/>
              </a:rPr>
              <a:t> </a:t>
            </a:r>
            <a:r>
              <a:rPr lang="en-US" sz="1400" dirty="0" err="1">
                <a:latin typeface="+mj-lt"/>
              </a:rPr>
              <a:t>yapılmıştır</a:t>
            </a:r>
            <a:r>
              <a:rPr lang="en-US" sz="1400" dirty="0">
                <a:latin typeface="+mj-lt"/>
              </a:rPr>
              <a:t>.</a:t>
            </a:r>
            <a:endParaRPr lang="tr-TR" sz="1400" dirty="0">
              <a:latin typeface="+mj-lt"/>
            </a:endParaRPr>
          </a:p>
          <a:p>
            <a:pPr>
              <a:buFont typeface="Wingdings 2" pitchFamily="18" charset="2"/>
              <a:buNone/>
              <a:defRPr/>
            </a:pPr>
            <a:r>
              <a:rPr lang="en-US" sz="1400" b="1" dirty="0">
                <a:latin typeface="+mj-lt"/>
              </a:rPr>
              <a:t>9</a:t>
            </a:r>
            <a:r>
              <a:rPr lang="tr-TR" sz="1400" b="1" dirty="0">
                <a:latin typeface="+mj-lt"/>
              </a:rPr>
              <a:t>.</a:t>
            </a:r>
            <a:r>
              <a:rPr lang="en-US" sz="1400" b="1" dirty="0">
                <a:latin typeface="+mj-lt"/>
              </a:rPr>
              <a:t>3</a:t>
            </a:r>
            <a:r>
              <a:rPr lang="tr-TR" sz="1400" b="1" dirty="0">
                <a:latin typeface="+mj-lt"/>
              </a:rPr>
              <a:t> Lisansüstü Öğrencilerinin Kimlik İşlemleri</a:t>
            </a:r>
            <a:endParaRPr lang="tr-TR" sz="1400" dirty="0">
              <a:latin typeface="+mj-lt"/>
            </a:endParaRPr>
          </a:p>
          <a:p>
            <a:pPr>
              <a:buFont typeface="Wingdings 2" pitchFamily="18" charset="2"/>
              <a:buNone/>
              <a:defRPr/>
            </a:pPr>
            <a:r>
              <a:rPr lang="en-US" sz="1400" dirty="0">
                <a:latin typeface="+mj-lt"/>
              </a:rPr>
              <a:t>	</a:t>
            </a:r>
            <a:r>
              <a:rPr lang="tr-TR" sz="1400" dirty="0">
                <a:latin typeface="+mj-lt"/>
              </a:rPr>
              <a:t>Üniversitemiz Enstitülerine kayıtlanan Yüksek Lisans öğrencilerinin kimlik müracaatları Daire</a:t>
            </a:r>
            <a:endParaRPr lang="en-US" sz="1400" dirty="0">
              <a:latin typeface="+mj-lt"/>
            </a:endParaRPr>
          </a:p>
          <a:p>
            <a:pPr>
              <a:buFont typeface="Wingdings 2" pitchFamily="18" charset="2"/>
              <a:buNone/>
              <a:defRPr/>
            </a:pPr>
            <a:r>
              <a:rPr lang="tr-TR" sz="1400" dirty="0">
                <a:latin typeface="+mj-lt"/>
              </a:rPr>
              <a:t> Başkanlığımızca kabul edildikten sonra kimlik bilgileri ilgili firmaya gönderilerek Öğrenci Kimliklerinin </a:t>
            </a:r>
            <a:r>
              <a:rPr lang="tr-TR" sz="1400" dirty="0" smtClean="0">
                <a:latin typeface="+mj-lt"/>
              </a:rPr>
              <a:t>basımları </a:t>
            </a:r>
            <a:r>
              <a:rPr lang="tr-TR" sz="1400" dirty="0">
                <a:latin typeface="+mj-lt"/>
              </a:rPr>
              <a:t>sağlanmış ve dağıtılmak üzere ilgili Enstitüye gönderilmiştir.</a:t>
            </a:r>
          </a:p>
          <a:p>
            <a:pPr>
              <a:buFont typeface="Wingdings 2" pitchFamily="18" charset="2"/>
              <a:buNone/>
              <a:defRPr/>
            </a:pPr>
            <a:endParaRPr lang="tr-TR" sz="1600" dirty="0"/>
          </a:p>
          <a:p>
            <a:pPr>
              <a:buFont typeface="Wingdings 2" pitchFamily="18" charset="2"/>
              <a:buNone/>
              <a:defRPr/>
            </a:pPr>
            <a:endParaRPr lang="tr-TR" sz="1600" dirty="0"/>
          </a:p>
        </p:txBody>
      </p:sp>
      <p:sp>
        <p:nvSpPr>
          <p:cNvPr id="6" name="5 Slayt Numarası Yer Tutucusu"/>
          <p:cNvSpPr>
            <a:spLocks noGrp="1"/>
          </p:cNvSpPr>
          <p:nvPr>
            <p:ph type="sldNum" sz="quarter" idx="12"/>
          </p:nvPr>
        </p:nvSpPr>
        <p:spPr/>
        <p:txBody>
          <a:bodyPr/>
          <a:lstStyle/>
          <a:p>
            <a:fld id="{B1DEFA8C-F947-479F-BE07-76B6B3F80BF1}" type="slidenum">
              <a:rPr lang="tr-TR" smtClean="0"/>
              <a:pPr/>
              <a:t>22</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9726517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1684160" y="826042"/>
            <a:ext cx="7776864" cy="5924618"/>
          </a:xfrm>
        </p:spPr>
        <p:txBody>
          <a:bodyPr>
            <a:normAutofit fontScale="77500" lnSpcReduction="20000"/>
          </a:bodyPr>
          <a:lstStyle/>
          <a:p>
            <a:pPr>
              <a:buFont typeface="Wingdings 2" pitchFamily="18" charset="2"/>
              <a:buNone/>
              <a:defRPr/>
            </a:pPr>
            <a:r>
              <a:rPr lang="tr-TR" sz="1250" b="1" dirty="0">
                <a:latin typeface="+mj-lt"/>
              </a:rPr>
              <a:t>1</a:t>
            </a:r>
            <a:r>
              <a:rPr lang="en-US" sz="1250" b="1" dirty="0">
                <a:latin typeface="+mj-lt"/>
              </a:rPr>
              <a:t>0</a:t>
            </a:r>
            <a:r>
              <a:rPr lang="tr-TR" sz="1250" b="1" dirty="0">
                <a:latin typeface="+mj-lt"/>
              </a:rPr>
              <a:t>.GENEL ve İDARİ HİZMETLER</a:t>
            </a:r>
            <a:endParaRPr lang="tr-TR" sz="1250" dirty="0">
              <a:latin typeface="+mj-lt"/>
            </a:endParaRPr>
          </a:p>
          <a:p>
            <a:pPr>
              <a:buFont typeface="Wingdings 2" pitchFamily="18" charset="2"/>
              <a:buNone/>
              <a:defRPr/>
            </a:pPr>
            <a:r>
              <a:rPr lang="tr-TR" sz="1250" b="1" dirty="0">
                <a:latin typeface="+mj-lt"/>
              </a:rPr>
              <a:t>1</a:t>
            </a:r>
            <a:r>
              <a:rPr lang="en-US" sz="1250" b="1" dirty="0">
                <a:latin typeface="+mj-lt"/>
              </a:rPr>
              <a:t>0</a:t>
            </a:r>
            <a:r>
              <a:rPr lang="tr-TR" sz="1250" b="1" dirty="0">
                <a:latin typeface="+mj-lt"/>
              </a:rPr>
              <a:t>.1 Ayniyat İşlemlerinin Takibi ve Gerekli Yazışmaların Yapılması </a:t>
            </a:r>
            <a:endParaRPr lang="tr-TR" sz="1250" dirty="0">
              <a:latin typeface="+mj-lt"/>
            </a:endParaRPr>
          </a:p>
          <a:p>
            <a:pPr>
              <a:buFont typeface="Wingdings 2" pitchFamily="18" charset="2"/>
              <a:buNone/>
              <a:defRPr/>
            </a:pPr>
            <a:r>
              <a:rPr lang="en-US" sz="1250" dirty="0">
                <a:latin typeface="+mj-lt"/>
              </a:rPr>
              <a:t>	</a:t>
            </a:r>
            <a:r>
              <a:rPr lang="tr-TR" sz="1250" dirty="0">
                <a:latin typeface="+mj-lt"/>
              </a:rPr>
              <a:t>Daire Başkanlığımızda ihtiyaç duyulan malzeme, araç-gereçler tespit edilmiş ve alınması için gerekli yazışmalar</a:t>
            </a:r>
            <a:endParaRPr lang="en-US" sz="1250" dirty="0">
              <a:latin typeface="+mj-lt"/>
            </a:endParaRPr>
          </a:p>
          <a:p>
            <a:pPr>
              <a:buFont typeface="Wingdings 2" pitchFamily="18" charset="2"/>
              <a:buNone/>
              <a:defRPr/>
            </a:pPr>
            <a:r>
              <a:rPr lang="tr-TR" sz="1250" dirty="0">
                <a:latin typeface="+mj-lt"/>
              </a:rPr>
              <a:t> yapılmıştır.Daire Başkanlığımızda bulunan demirbaş malzemelerle ilgili gerekli işlemlerde yürütülmektedir.</a:t>
            </a:r>
          </a:p>
          <a:p>
            <a:pPr>
              <a:buFont typeface="Wingdings 2" pitchFamily="18" charset="2"/>
              <a:buNone/>
              <a:defRPr/>
            </a:pPr>
            <a:r>
              <a:rPr lang="tr-TR" sz="1250" b="1" dirty="0">
                <a:latin typeface="+mj-lt"/>
              </a:rPr>
              <a:t>1</a:t>
            </a:r>
            <a:r>
              <a:rPr lang="en-US" sz="1250" b="1" dirty="0">
                <a:latin typeface="+mj-lt"/>
              </a:rPr>
              <a:t>0</a:t>
            </a:r>
            <a:r>
              <a:rPr lang="tr-TR" sz="1250" b="1" dirty="0">
                <a:latin typeface="+mj-lt"/>
              </a:rPr>
              <a:t>.2 Evrak Kayıt İşlemleri</a:t>
            </a:r>
            <a:endParaRPr lang="tr-TR" sz="1250" dirty="0">
              <a:latin typeface="+mj-lt"/>
            </a:endParaRPr>
          </a:p>
          <a:p>
            <a:pPr>
              <a:buFont typeface="Wingdings 2" pitchFamily="18" charset="2"/>
              <a:buNone/>
              <a:defRPr/>
            </a:pPr>
            <a:r>
              <a:rPr lang="en-US" sz="1250" dirty="0">
                <a:latin typeface="+mj-lt"/>
              </a:rPr>
              <a:t>	</a:t>
            </a:r>
            <a:r>
              <a:rPr lang="tr-TR" sz="1250" dirty="0">
                <a:latin typeface="+mj-lt"/>
              </a:rPr>
              <a:t>Daire Başkanlığımıza tüm birimlerden gelen yada tüm birimlere gönderilen belge ve yazışmalar </a:t>
            </a:r>
            <a:r>
              <a:rPr lang="en-US" sz="1250" dirty="0" err="1">
                <a:latin typeface="+mj-lt"/>
              </a:rPr>
              <a:t>evrak</a:t>
            </a:r>
            <a:r>
              <a:rPr lang="en-US" sz="1250" dirty="0">
                <a:latin typeface="+mj-lt"/>
              </a:rPr>
              <a:t> </a:t>
            </a:r>
            <a:r>
              <a:rPr lang="en-US" sz="1250" dirty="0" err="1">
                <a:latin typeface="+mj-lt"/>
              </a:rPr>
              <a:t>kayıt</a:t>
            </a:r>
            <a:r>
              <a:rPr lang="en-US" sz="1250" dirty="0">
                <a:latin typeface="+mj-lt"/>
              </a:rPr>
              <a:t> </a:t>
            </a:r>
            <a:r>
              <a:rPr lang="en-US" sz="1250" dirty="0" err="1">
                <a:latin typeface="+mj-lt"/>
              </a:rPr>
              <a:t>birimi</a:t>
            </a:r>
            <a:r>
              <a:rPr lang="en-US" sz="1250" dirty="0">
                <a:latin typeface="+mj-lt"/>
              </a:rPr>
              <a:t> </a:t>
            </a:r>
            <a:r>
              <a:rPr lang="en-US" sz="1250" dirty="0" err="1">
                <a:latin typeface="+mj-lt"/>
              </a:rPr>
              <a:t>tarafından</a:t>
            </a:r>
            <a:r>
              <a:rPr lang="en-US" sz="1250" dirty="0">
                <a:latin typeface="+mj-lt"/>
              </a:rPr>
              <a:t> </a:t>
            </a:r>
            <a:r>
              <a:rPr lang="tr-TR" sz="1250" dirty="0">
                <a:latin typeface="+mj-lt"/>
              </a:rPr>
              <a:t>ilgili birimlere gönderilmesi sağlanmıştır.</a:t>
            </a:r>
          </a:p>
          <a:p>
            <a:pPr>
              <a:buFont typeface="Wingdings 2" pitchFamily="18" charset="2"/>
              <a:buNone/>
              <a:defRPr/>
            </a:pPr>
            <a:r>
              <a:rPr lang="tr-TR" sz="1250" b="1" dirty="0">
                <a:latin typeface="+mj-lt"/>
              </a:rPr>
              <a:t>1</a:t>
            </a:r>
            <a:r>
              <a:rPr lang="en-US" sz="1250" b="1" dirty="0">
                <a:latin typeface="+mj-lt"/>
              </a:rPr>
              <a:t>0</a:t>
            </a:r>
            <a:r>
              <a:rPr lang="tr-TR" sz="1250" b="1" dirty="0">
                <a:latin typeface="+mj-lt"/>
              </a:rPr>
              <a:t>.3 Arşiv Hizmetleri</a:t>
            </a:r>
            <a:endParaRPr lang="tr-TR" sz="1250" dirty="0">
              <a:latin typeface="+mj-lt"/>
            </a:endParaRPr>
          </a:p>
          <a:p>
            <a:pPr>
              <a:buFont typeface="Wingdings 2" pitchFamily="18" charset="2"/>
              <a:buNone/>
              <a:defRPr/>
            </a:pPr>
            <a:r>
              <a:rPr lang="en-US" sz="1250" dirty="0">
                <a:latin typeface="+mj-lt"/>
              </a:rPr>
              <a:t>	</a:t>
            </a:r>
            <a:r>
              <a:rPr lang="tr-TR" sz="1250" dirty="0">
                <a:latin typeface="+mj-lt"/>
              </a:rPr>
              <a:t>Daire Başkanlığımızda yapılan tüm yazışmalar arşivlenerek ilgili yerlere kaldırılmıştır. Üniversitemiz</a:t>
            </a:r>
            <a:r>
              <a:rPr lang="en-US" sz="1250" dirty="0">
                <a:latin typeface="+mj-lt"/>
              </a:rPr>
              <a:t> </a:t>
            </a:r>
          </a:p>
          <a:p>
            <a:pPr>
              <a:buFont typeface="Wingdings 2" pitchFamily="18" charset="2"/>
              <a:buNone/>
              <a:defRPr/>
            </a:pPr>
            <a:r>
              <a:rPr lang="tr-TR" sz="1250" dirty="0">
                <a:latin typeface="+mj-lt"/>
              </a:rPr>
              <a:t>Fakülte/Yüksekokullarında kayıtlı tüm öğrencilerin bilgileri</a:t>
            </a:r>
            <a:r>
              <a:rPr lang="en-US" sz="1250" dirty="0">
                <a:latin typeface="+mj-lt"/>
              </a:rPr>
              <a:t> </a:t>
            </a:r>
            <a:r>
              <a:rPr lang="en-US" sz="1250" dirty="0" err="1">
                <a:latin typeface="+mj-lt"/>
              </a:rPr>
              <a:t>akademik</a:t>
            </a:r>
            <a:r>
              <a:rPr lang="en-US" sz="1250" dirty="0">
                <a:latin typeface="+mj-lt"/>
              </a:rPr>
              <a:t> </a:t>
            </a:r>
            <a:r>
              <a:rPr lang="en-US" sz="1250" dirty="0" err="1">
                <a:latin typeface="+mj-lt"/>
              </a:rPr>
              <a:t>birimler</a:t>
            </a:r>
            <a:r>
              <a:rPr lang="en-US" sz="1250" dirty="0">
                <a:latin typeface="+mj-lt"/>
              </a:rPr>
              <a:t> </a:t>
            </a:r>
            <a:r>
              <a:rPr lang="en-US" sz="1250" dirty="0" err="1">
                <a:latin typeface="+mj-lt"/>
              </a:rPr>
              <a:t>tarafından</a:t>
            </a:r>
            <a:r>
              <a:rPr lang="tr-TR" sz="1250" dirty="0">
                <a:latin typeface="+mj-lt"/>
              </a:rPr>
              <a:t> her öğrenci için ayrı olmak </a:t>
            </a:r>
            <a:endParaRPr lang="en-US" sz="1250" dirty="0">
              <a:latin typeface="+mj-lt"/>
            </a:endParaRPr>
          </a:p>
          <a:p>
            <a:pPr>
              <a:buFont typeface="Wingdings 2" pitchFamily="18" charset="2"/>
              <a:buNone/>
              <a:defRPr/>
            </a:pPr>
            <a:r>
              <a:rPr lang="tr-TR" sz="1250" dirty="0">
                <a:latin typeface="+mj-lt"/>
              </a:rPr>
              <a:t>üzere dosyalanarak ait olduğu arşive kaldırılmıştır.</a:t>
            </a:r>
          </a:p>
          <a:p>
            <a:pPr>
              <a:buFont typeface="Wingdings 2" pitchFamily="18" charset="2"/>
              <a:buNone/>
              <a:defRPr/>
            </a:pPr>
            <a:r>
              <a:rPr lang="tr-TR" sz="1250" b="1" dirty="0">
                <a:latin typeface="+mj-lt"/>
              </a:rPr>
              <a:t>1</a:t>
            </a:r>
            <a:r>
              <a:rPr lang="en-US" sz="1250" b="1" dirty="0">
                <a:latin typeface="+mj-lt"/>
              </a:rPr>
              <a:t>0</a:t>
            </a:r>
            <a:r>
              <a:rPr lang="tr-TR" sz="1250" b="1" dirty="0">
                <a:latin typeface="+mj-lt"/>
              </a:rPr>
              <a:t>.4 Daire Başkanlığımız Bünyesinde Yeni Yapılan İşlemler</a:t>
            </a:r>
            <a:endParaRPr lang="tr-TR" sz="1250" dirty="0">
              <a:latin typeface="+mj-lt"/>
            </a:endParaRPr>
          </a:p>
          <a:p>
            <a:pPr>
              <a:buFont typeface="Wingdings 2" pitchFamily="18" charset="2"/>
              <a:buNone/>
              <a:defRPr/>
            </a:pPr>
            <a:r>
              <a:rPr lang="en-US" sz="1250" dirty="0">
                <a:latin typeface="+mj-lt"/>
              </a:rPr>
              <a:t>	</a:t>
            </a:r>
            <a:r>
              <a:rPr lang="tr-TR" sz="1250" dirty="0">
                <a:latin typeface="+mj-lt"/>
              </a:rPr>
              <a:t>İhtiyaç duyulan demirbaşlar  temin edilmiştir.</a:t>
            </a:r>
          </a:p>
          <a:p>
            <a:pPr>
              <a:buFont typeface="Wingdings 2" pitchFamily="18" charset="2"/>
              <a:buNone/>
              <a:defRPr/>
            </a:pPr>
            <a:r>
              <a:rPr lang="tr-TR" sz="1250" b="1" dirty="0">
                <a:latin typeface="+mj-lt"/>
              </a:rPr>
              <a:t>1</a:t>
            </a:r>
            <a:r>
              <a:rPr lang="en-US" sz="1250" b="1" dirty="0">
                <a:latin typeface="+mj-lt"/>
              </a:rPr>
              <a:t>0</a:t>
            </a:r>
            <a:r>
              <a:rPr lang="tr-TR" sz="1250" b="1" dirty="0">
                <a:latin typeface="+mj-lt"/>
              </a:rPr>
              <a:t>.5 Web Sayfası ile İlgili İşlemler </a:t>
            </a:r>
            <a:endParaRPr lang="tr-TR" sz="1250" dirty="0">
              <a:latin typeface="+mj-lt"/>
            </a:endParaRPr>
          </a:p>
          <a:p>
            <a:pPr>
              <a:buFont typeface="Wingdings 2" pitchFamily="18" charset="2"/>
              <a:buNone/>
              <a:defRPr/>
            </a:pPr>
            <a:r>
              <a:rPr lang="en-US" sz="1250" dirty="0">
                <a:latin typeface="+mj-lt"/>
              </a:rPr>
              <a:t>	</a:t>
            </a:r>
            <a:r>
              <a:rPr lang="tr-TR" sz="1250" dirty="0">
                <a:latin typeface="+mj-lt"/>
              </a:rPr>
              <a:t>Daire Başkanlığımızın web Sayfası, günümüz ihtiyaçlarına cevap verebilecek şekilde yeniden hazırlanarak</a:t>
            </a:r>
            <a:endParaRPr lang="en-US" sz="1250" dirty="0">
              <a:latin typeface="+mj-lt"/>
            </a:endParaRPr>
          </a:p>
          <a:p>
            <a:pPr>
              <a:buFont typeface="Wingdings 2" pitchFamily="18" charset="2"/>
              <a:buNone/>
              <a:defRPr/>
            </a:pPr>
            <a:r>
              <a:rPr lang="en-US" sz="1250" dirty="0">
                <a:latin typeface="+mj-lt"/>
              </a:rPr>
              <a:t> </a:t>
            </a:r>
            <a:r>
              <a:rPr lang="tr-TR" sz="1250" dirty="0">
                <a:latin typeface="+mj-lt"/>
              </a:rPr>
              <a:t>hizmete verilmiştir. Web(http://oidb.siirt.edu.tr )</a:t>
            </a:r>
            <a:r>
              <a:rPr lang="en-US" sz="1250" dirty="0">
                <a:latin typeface="+mj-lt"/>
              </a:rPr>
              <a:t> </a:t>
            </a:r>
            <a:r>
              <a:rPr lang="tr-TR" sz="1250" dirty="0">
                <a:latin typeface="+mj-lt"/>
              </a:rPr>
              <a:t>Sayfasında yer alan tüm bilgiler yeniden güncellenerek daha</a:t>
            </a:r>
            <a:endParaRPr lang="en-US" sz="1250" dirty="0">
              <a:latin typeface="+mj-lt"/>
            </a:endParaRPr>
          </a:p>
          <a:p>
            <a:pPr>
              <a:buFont typeface="Wingdings 2" pitchFamily="18" charset="2"/>
              <a:buNone/>
              <a:defRPr/>
            </a:pPr>
            <a:r>
              <a:rPr lang="tr-TR" sz="1250" dirty="0">
                <a:latin typeface="+mj-lt"/>
              </a:rPr>
              <a:t> yararlı hale getirilmiştir.</a:t>
            </a:r>
          </a:p>
          <a:p>
            <a:pPr>
              <a:buFont typeface="Wingdings 2" pitchFamily="18" charset="2"/>
              <a:buNone/>
              <a:defRPr/>
            </a:pPr>
            <a:r>
              <a:rPr lang="tr-TR" sz="1250" b="1" dirty="0">
                <a:latin typeface="+mj-lt"/>
              </a:rPr>
              <a:t>1</a:t>
            </a:r>
            <a:r>
              <a:rPr lang="en-US" sz="1250" b="1" dirty="0">
                <a:latin typeface="+mj-lt"/>
              </a:rPr>
              <a:t>0</a:t>
            </a:r>
            <a:r>
              <a:rPr lang="tr-TR" sz="1250" b="1" dirty="0">
                <a:latin typeface="+mj-lt"/>
              </a:rPr>
              <a:t>.6 Bilgisayar Donanım/Yazılım ile İlgili İşlemler </a:t>
            </a:r>
            <a:endParaRPr lang="tr-TR" sz="1250" dirty="0">
              <a:latin typeface="+mj-lt"/>
            </a:endParaRPr>
          </a:p>
          <a:p>
            <a:pPr>
              <a:buFont typeface="Wingdings 2" pitchFamily="18" charset="2"/>
              <a:buNone/>
              <a:defRPr/>
            </a:pPr>
            <a:r>
              <a:rPr lang="en-US" sz="1250" dirty="0">
                <a:latin typeface="+mj-lt"/>
              </a:rPr>
              <a:t>	</a:t>
            </a:r>
            <a:r>
              <a:rPr lang="tr-TR" sz="1250" dirty="0">
                <a:latin typeface="+mj-lt"/>
              </a:rPr>
              <a:t>Üniversitemizde kullanılmakta olan öğrenci otomasyon sisteminin kapasitesinin yetersiz kalması, çalışmalarda</a:t>
            </a:r>
            <a:endParaRPr lang="en-US" sz="1250" dirty="0">
              <a:latin typeface="+mj-lt"/>
            </a:endParaRPr>
          </a:p>
          <a:p>
            <a:pPr>
              <a:buFont typeface="Wingdings 2" pitchFamily="18" charset="2"/>
              <a:buNone/>
              <a:defRPr/>
            </a:pPr>
            <a:r>
              <a:rPr lang="tr-TR" sz="1250" dirty="0">
                <a:latin typeface="+mj-lt"/>
              </a:rPr>
              <a:t> zaman zaman kesintilere uğraması nedeniyle, günümüz teknolojilerine uygun kapasite ve hızda yeni bir bilgisayar</a:t>
            </a:r>
            <a:endParaRPr lang="en-US" sz="1250" dirty="0">
              <a:latin typeface="+mj-lt"/>
            </a:endParaRPr>
          </a:p>
          <a:p>
            <a:pPr>
              <a:buFont typeface="Wingdings 2" pitchFamily="18" charset="2"/>
              <a:buNone/>
              <a:defRPr/>
            </a:pPr>
            <a:r>
              <a:rPr lang="tr-TR" sz="1250" dirty="0">
                <a:latin typeface="+mj-lt"/>
              </a:rPr>
              <a:t> sistemi (web Server) satın alınmıştır.</a:t>
            </a:r>
          </a:p>
          <a:p>
            <a:pPr>
              <a:buFont typeface="Wingdings 2" pitchFamily="18" charset="2"/>
              <a:buNone/>
              <a:defRPr/>
            </a:pPr>
            <a:r>
              <a:rPr lang="en-US" sz="1250" dirty="0">
                <a:latin typeface="+mj-lt"/>
              </a:rPr>
              <a:t>	</a:t>
            </a:r>
            <a:r>
              <a:rPr lang="tr-TR" sz="1250" dirty="0">
                <a:latin typeface="+mj-lt"/>
              </a:rPr>
              <a:t>Daire Başkanlığımız personelince kullanılan</a:t>
            </a:r>
            <a:r>
              <a:rPr lang="en-US" sz="1250" dirty="0">
                <a:latin typeface="+mj-lt"/>
              </a:rPr>
              <a:t> </a:t>
            </a:r>
            <a:r>
              <a:rPr lang="tr-TR" sz="1250" dirty="0">
                <a:latin typeface="+mj-lt"/>
              </a:rPr>
              <a:t>PC</a:t>
            </a:r>
            <a:r>
              <a:rPr lang="en-US" sz="1250" dirty="0">
                <a:latin typeface="+mj-lt"/>
              </a:rPr>
              <a:t> </a:t>
            </a:r>
            <a:r>
              <a:rPr lang="tr-TR" sz="1250" dirty="0">
                <a:latin typeface="+mj-lt"/>
              </a:rPr>
              <a:t>lerin ihtiyaç duyulan donanım güncellemeleri yapılmış ayrıca,</a:t>
            </a:r>
            <a:endParaRPr lang="en-US" sz="1250" dirty="0">
              <a:latin typeface="+mj-lt"/>
            </a:endParaRPr>
          </a:p>
          <a:p>
            <a:pPr>
              <a:buFont typeface="Wingdings 2" pitchFamily="18" charset="2"/>
              <a:buNone/>
              <a:defRPr/>
            </a:pPr>
            <a:r>
              <a:rPr lang="tr-TR" sz="1250" dirty="0">
                <a:latin typeface="+mj-lt"/>
              </a:rPr>
              <a:t> tüm cihazların</a:t>
            </a:r>
            <a:r>
              <a:rPr lang="en-US" sz="1250" dirty="0">
                <a:latin typeface="+mj-lt"/>
              </a:rPr>
              <a:t> </a:t>
            </a:r>
            <a:r>
              <a:rPr lang="tr-TR" sz="1250" dirty="0">
                <a:latin typeface="+mj-lt"/>
              </a:rPr>
              <a:t>monitörleri LCD tipi cihazlarla değiştirilmiştir.</a:t>
            </a:r>
          </a:p>
          <a:p>
            <a:pPr>
              <a:defRPr/>
            </a:pPr>
            <a:endParaRPr lang="tr-TR" sz="1250" dirty="0">
              <a:latin typeface="+mj-lt"/>
            </a:endParaRPr>
          </a:p>
        </p:txBody>
      </p:sp>
      <p:sp>
        <p:nvSpPr>
          <p:cNvPr id="6" name="5 Slayt Numarası Yer Tutucusu"/>
          <p:cNvSpPr>
            <a:spLocks noGrp="1"/>
          </p:cNvSpPr>
          <p:nvPr>
            <p:ph type="sldNum" sz="quarter" idx="12"/>
          </p:nvPr>
        </p:nvSpPr>
        <p:spPr/>
        <p:txBody>
          <a:bodyPr/>
          <a:lstStyle/>
          <a:p>
            <a:fld id="{B1DEFA8C-F947-479F-BE07-76B6B3F80BF1}" type="slidenum">
              <a:rPr lang="tr-TR" smtClean="0"/>
              <a:pPr/>
              <a:t>23</a:t>
            </a:fld>
            <a:endParaRPr lang="tr-TR"/>
          </a:p>
        </p:txBody>
      </p:sp>
      <p:sp>
        <p:nvSpPr>
          <p:cNvPr id="7" name="Dikdörtgen 1"/>
          <p:cNvSpPr/>
          <p:nvPr/>
        </p:nvSpPr>
        <p:spPr>
          <a:xfrm>
            <a:off x="4041314" y="6381328"/>
            <a:ext cx="3047629"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864838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Dikdörtgen 1"/>
          <p:cNvSpPr/>
          <p:nvPr/>
        </p:nvSpPr>
        <p:spPr>
          <a:xfrm>
            <a:off x="547122" y="171331"/>
            <a:ext cx="2797818" cy="923330"/>
          </a:xfrm>
          <a:prstGeom prst="rect">
            <a:avLst/>
          </a:prstGeom>
          <a:noFill/>
        </p:spPr>
        <p:txBody>
          <a:bodyPr wrap="none" lIns="91440" tIns="45720" rIns="91440" bIns="45720">
            <a:spAutoFit/>
          </a:bodyPr>
          <a:lstStyle/>
          <a:p>
            <a:pPr algn="ctr"/>
            <a:r>
              <a:rPr lang="tr-TR" sz="5400" b="0" cap="none" spc="0" dirty="0" smtClean="0">
                <a:ln w="0"/>
                <a:solidFill>
                  <a:schemeClr val="tx1"/>
                </a:solidFill>
                <a:effectLst>
                  <a:outerShdw blurRad="38100" dist="19050" dir="2700000" algn="tl" rotWithShape="0">
                    <a:schemeClr val="dk1">
                      <a:alpha val="40000"/>
                    </a:schemeClr>
                  </a:outerShdw>
                </a:effectLst>
              </a:rPr>
              <a:t>Fiziki Yapı</a:t>
            </a:r>
            <a:endParaRPr lang="tr-TR" sz="5400" b="0" cap="none" spc="0" dirty="0">
              <a:ln w="0"/>
              <a:solidFill>
                <a:schemeClr val="tx1"/>
              </a:solidFill>
              <a:effectLst>
                <a:outerShdw blurRad="38100" dist="19050" dir="2700000" algn="tl" rotWithShape="0">
                  <a:schemeClr val="dk1">
                    <a:alpha val="40000"/>
                  </a:schemeClr>
                </a:outerShdw>
              </a:effectLst>
            </a:endParaRPr>
          </a:p>
        </p:txBody>
      </p:sp>
      <p:sp>
        <p:nvSpPr>
          <p:cNvPr id="3" name="Metin kutusu 2"/>
          <p:cNvSpPr txBox="1"/>
          <p:nvPr/>
        </p:nvSpPr>
        <p:spPr>
          <a:xfrm>
            <a:off x="263768" y="1380392"/>
            <a:ext cx="11131063" cy="646331"/>
          </a:xfrm>
          <a:prstGeom prst="rect">
            <a:avLst/>
          </a:prstGeom>
          <a:noFill/>
        </p:spPr>
        <p:txBody>
          <a:bodyPr wrap="square" rtlCol="0">
            <a:spAutoFit/>
          </a:bodyPr>
          <a:lstStyle/>
          <a:p>
            <a:r>
              <a:rPr lang="tr-TR" dirty="0" smtClean="0">
                <a:latin typeface="Times New Roman" panose="02020603050405020304" pitchFamily="18" charset="0"/>
                <a:cs typeface="Times New Roman" panose="02020603050405020304" pitchFamily="18" charset="0"/>
              </a:rPr>
              <a:t>Daire Başkanlığımız Rektörlük B Blok ta 7 hizmet odasıyla Öğrencilerimiz, Akademik ve İdari Personellerimize hizmet vermektedir.</a:t>
            </a:r>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3843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Dikdörtgen 1"/>
          <p:cNvSpPr/>
          <p:nvPr/>
        </p:nvSpPr>
        <p:spPr>
          <a:xfrm>
            <a:off x="413238" y="184538"/>
            <a:ext cx="2536272" cy="923330"/>
          </a:xfrm>
          <a:prstGeom prst="rect">
            <a:avLst/>
          </a:prstGeom>
          <a:noFill/>
        </p:spPr>
        <p:txBody>
          <a:bodyPr wrap="none" lIns="91440" tIns="45720" rIns="91440" bIns="45720">
            <a:spAutoFit/>
          </a:bodyPr>
          <a:lstStyle/>
          <a:p>
            <a:pPr algn="ctr"/>
            <a:r>
              <a:rPr lang="tr-TR" sz="5400" b="0" cap="none" spc="0" dirty="0" smtClean="0">
                <a:ln w="0"/>
                <a:solidFill>
                  <a:schemeClr val="tx1"/>
                </a:solidFill>
                <a:effectLst>
                  <a:outerShdw blurRad="38100" dist="19050" dir="2700000" algn="tl" rotWithShape="0">
                    <a:schemeClr val="dk1">
                      <a:alpha val="40000"/>
                    </a:schemeClr>
                  </a:outerShdw>
                </a:effectLst>
              </a:rPr>
              <a:t>Ekipman</a:t>
            </a:r>
            <a:endParaRPr lang="tr-TR" sz="5400" b="0" cap="none" spc="0" dirty="0">
              <a:ln w="0"/>
              <a:solidFill>
                <a:schemeClr val="tx1"/>
              </a:solidFill>
              <a:effectLst>
                <a:outerShdw blurRad="38100" dist="19050" dir="2700000" algn="tl" rotWithShape="0">
                  <a:schemeClr val="dk1">
                    <a:alpha val="40000"/>
                  </a:schemeClr>
                </a:outerShdw>
              </a:effectLst>
            </a:endParaRPr>
          </a:p>
        </p:txBody>
      </p:sp>
      <p:sp>
        <p:nvSpPr>
          <p:cNvPr id="3" name="Metin kutusu 2"/>
          <p:cNvSpPr txBox="1"/>
          <p:nvPr/>
        </p:nvSpPr>
        <p:spPr>
          <a:xfrm>
            <a:off x="413238" y="1266092"/>
            <a:ext cx="10410093" cy="707886"/>
          </a:xfrm>
          <a:prstGeom prst="rect">
            <a:avLst/>
          </a:prstGeom>
          <a:noFill/>
        </p:spPr>
        <p:txBody>
          <a:bodyPr wrap="square" rtlCol="0">
            <a:spAutoFit/>
          </a:bodyPr>
          <a:lstStyle/>
          <a:p>
            <a:r>
              <a:rPr lang="tr-TR" sz="2000" dirty="0" smtClean="0">
                <a:latin typeface="Times New Roman" panose="02020603050405020304" pitchFamily="18" charset="0"/>
                <a:cs typeface="Times New Roman" panose="02020603050405020304" pitchFamily="18" charset="0"/>
              </a:rPr>
              <a:t>Daire Başkanlığımıza ait 10 adet masa üstü bilgisayar, 10 adet çalışma masası, 1 Adet büyük boy renkli yazıcı, 2 adet tarayıcı, 9 adet masa üstü yazıcı ve 13 adet dosya dolabı vardır.</a:t>
            </a:r>
            <a:endParaRPr lang="tr-TR"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665590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Dikdörtgen 1"/>
          <p:cNvSpPr/>
          <p:nvPr/>
        </p:nvSpPr>
        <p:spPr>
          <a:xfrm>
            <a:off x="388776" y="101044"/>
            <a:ext cx="3536546" cy="923330"/>
          </a:xfrm>
          <a:prstGeom prst="rect">
            <a:avLst/>
          </a:prstGeom>
          <a:noFill/>
        </p:spPr>
        <p:txBody>
          <a:bodyPr wrap="none" lIns="91440" tIns="45720" rIns="91440" bIns="45720">
            <a:spAutoFit/>
          </a:bodyPr>
          <a:lstStyle/>
          <a:p>
            <a:pPr algn="ctr"/>
            <a:r>
              <a:rPr lang="tr-TR" sz="5400" b="0" cap="none" spc="0" dirty="0" smtClean="0">
                <a:ln w="0"/>
                <a:solidFill>
                  <a:schemeClr val="tx1"/>
                </a:solidFill>
                <a:effectLst>
                  <a:outerShdw blurRad="38100" dist="19050" dir="2700000" algn="tl" rotWithShape="0">
                    <a:schemeClr val="dk1">
                      <a:alpha val="40000"/>
                    </a:schemeClr>
                  </a:outerShdw>
                </a:effectLst>
              </a:rPr>
              <a:t>Mali Durum</a:t>
            </a:r>
            <a:endParaRPr lang="tr-TR" sz="5400" b="0" cap="none" spc="0" dirty="0">
              <a:ln w="0"/>
              <a:solidFill>
                <a:schemeClr val="tx1"/>
              </a:solidFill>
              <a:effectLst>
                <a:outerShdw blurRad="38100" dist="19050" dir="2700000" algn="tl" rotWithShape="0">
                  <a:schemeClr val="dk1">
                    <a:alpha val="40000"/>
                  </a:schemeClr>
                </a:outerShdw>
              </a:effectLst>
            </a:endParaRPr>
          </a:p>
        </p:txBody>
      </p:sp>
      <p:graphicFrame>
        <p:nvGraphicFramePr>
          <p:cNvPr id="3" name="Tablo 2"/>
          <p:cNvGraphicFramePr>
            <a:graphicFrameLocks noGrp="1"/>
          </p:cNvGraphicFramePr>
          <p:nvPr>
            <p:extLst>
              <p:ext uri="{D42A27DB-BD31-4B8C-83A1-F6EECF244321}">
                <p14:modId xmlns:p14="http://schemas.microsoft.com/office/powerpoint/2010/main" val="1783240989"/>
              </p:ext>
            </p:extLst>
          </p:nvPr>
        </p:nvGraphicFramePr>
        <p:xfrm>
          <a:off x="801444" y="1034442"/>
          <a:ext cx="10628556" cy="4073888"/>
        </p:xfrm>
        <a:graphic>
          <a:graphicData uri="http://schemas.openxmlformats.org/drawingml/2006/table">
            <a:tbl>
              <a:tblPr>
                <a:tableStyleId>{5C22544A-7EE6-4342-B048-85BDC9FD1C3A}</a:tableStyleId>
              </a:tblPr>
              <a:tblGrid>
                <a:gridCol w="653465">
                  <a:extLst>
                    <a:ext uri="{9D8B030D-6E8A-4147-A177-3AD203B41FA5}">
                      <a16:colId xmlns:a16="http://schemas.microsoft.com/office/drawing/2014/main" val="3293961856"/>
                    </a:ext>
                  </a:extLst>
                </a:gridCol>
                <a:gridCol w="2174965">
                  <a:extLst>
                    <a:ext uri="{9D8B030D-6E8A-4147-A177-3AD203B41FA5}">
                      <a16:colId xmlns:a16="http://schemas.microsoft.com/office/drawing/2014/main" val="2421725253"/>
                    </a:ext>
                  </a:extLst>
                </a:gridCol>
                <a:gridCol w="2350523">
                  <a:extLst>
                    <a:ext uri="{9D8B030D-6E8A-4147-A177-3AD203B41FA5}">
                      <a16:colId xmlns:a16="http://schemas.microsoft.com/office/drawing/2014/main" val="1145419490"/>
                    </a:ext>
                  </a:extLst>
                </a:gridCol>
                <a:gridCol w="468154">
                  <a:extLst>
                    <a:ext uri="{9D8B030D-6E8A-4147-A177-3AD203B41FA5}">
                      <a16:colId xmlns:a16="http://schemas.microsoft.com/office/drawing/2014/main" val="4116765337"/>
                    </a:ext>
                  </a:extLst>
                </a:gridCol>
                <a:gridCol w="870474">
                  <a:extLst>
                    <a:ext uri="{9D8B030D-6E8A-4147-A177-3AD203B41FA5}">
                      <a16:colId xmlns:a16="http://schemas.microsoft.com/office/drawing/2014/main" val="71823196"/>
                    </a:ext>
                  </a:extLst>
                </a:gridCol>
                <a:gridCol w="899733">
                  <a:extLst>
                    <a:ext uri="{9D8B030D-6E8A-4147-A177-3AD203B41FA5}">
                      <a16:colId xmlns:a16="http://schemas.microsoft.com/office/drawing/2014/main" val="3442972629"/>
                    </a:ext>
                  </a:extLst>
                </a:gridCol>
                <a:gridCol w="526673">
                  <a:extLst>
                    <a:ext uri="{9D8B030D-6E8A-4147-A177-3AD203B41FA5}">
                      <a16:colId xmlns:a16="http://schemas.microsoft.com/office/drawing/2014/main" val="378956546"/>
                    </a:ext>
                  </a:extLst>
                </a:gridCol>
                <a:gridCol w="760750">
                  <a:extLst>
                    <a:ext uri="{9D8B030D-6E8A-4147-A177-3AD203B41FA5}">
                      <a16:colId xmlns:a16="http://schemas.microsoft.com/office/drawing/2014/main" val="753496917"/>
                    </a:ext>
                  </a:extLst>
                </a:gridCol>
                <a:gridCol w="731490">
                  <a:extLst>
                    <a:ext uri="{9D8B030D-6E8A-4147-A177-3AD203B41FA5}">
                      <a16:colId xmlns:a16="http://schemas.microsoft.com/office/drawing/2014/main" val="1786611237"/>
                    </a:ext>
                  </a:extLst>
                </a:gridCol>
                <a:gridCol w="1192329">
                  <a:extLst>
                    <a:ext uri="{9D8B030D-6E8A-4147-A177-3AD203B41FA5}">
                      <a16:colId xmlns:a16="http://schemas.microsoft.com/office/drawing/2014/main" val="1103253320"/>
                    </a:ext>
                  </a:extLst>
                </a:gridCol>
              </a:tblGrid>
              <a:tr h="509236">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No</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59531" marR="6615" marT="6615" marB="0"/>
                </a:tc>
                <a:tc>
                  <a:txBody>
                    <a:bodyPr/>
                    <a:lstStyle/>
                    <a:p>
                      <a:pPr algn="ctr" fontAlgn="t"/>
                      <a:r>
                        <a:rPr lang="tr-TR" sz="1000" u="none" strike="noStrike">
                          <a:effectLst/>
                          <a:latin typeface="Times New Roman" panose="02020603050405020304" pitchFamily="18" charset="0"/>
                          <a:cs typeface="Times New Roman" panose="02020603050405020304" pitchFamily="18" charset="0"/>
                        </a:rPr>
                        <a:t>Tertip</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Harcama Birimi</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595313"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Bütçe Yılı</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59531"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Alınan Tutar</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59531"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Harcanan Tutar</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119063"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Avans Tutar</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59531"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Kalan Tutar</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59531"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Kalan Tutar Durumu</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Devreden Avans Ödenek Toplamı</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119063" marR="6615" marT="6615" marB="0"/>
                </a:tc>
                <a:extLst>
                  <a:ext uri="{0D108BD9-81ED-4DB2-BD59-A6C34878D82A}">
                    <a16:rowId xmlns:a16="http://schemas.microsoft.com/office/drawing/2014/main" val="4206042549"/>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13716381</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98.900.9037.13411.473.9.02.02.01 </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KESENEKLER</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₺267.000,00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₺236.943,07</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₺30.056,93</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₺267.000,00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241750561"/>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13716380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98.900.9037.13411.473.9.02.03.05</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HİZMET</a:t>
                      </a:r>
                      <a:r>
                        <a:rPr lang="tr-TR" sz="1000" b="0" i="0" u="none" strike="noStrike" baseline="0" dirty="0" smtClean="0">
                          <a:solidFill>
                            <a:srgbClr val="000000"/>
                          </a:solidFill>
                          <a:effectLst/>
                          <a:latin typeface="Times New Roman" panose="02020603050405020304" pitchFamily="18" charset="0"/>
                          <a:cs typeface="Times New Roman" panose="02020603050405020304" pitchFamily="18" charset="0"/>
                        </a:rPr>
                        <a:t> ALIMI</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₺23.000,00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₺23.000,00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₺23.000,00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555167129"/>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13716379</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98.900.9037.13411.473.9.02.03.02</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TÜKETİM ALIMI </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₺16.000,00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₺16.000,00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₺16.000,00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1578652919"/>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13716378</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98.900.9037.13411.473.9.02.03.07</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DEMİRBAŞ</a:t>
                      </a:r>
                      <a:r>
                        <a:rPr lang="tr-TR" sz="1000" b="0" i="0" u="none" strike="noStrike" baseline="0" dirty="0" smtClean="0">
                          <a:solidFill>
                            <a:srgbClr val="000000"/>
                          </a:solidFill>
                          <a:effectLst/>
                          <a:latin typeface="Times New Roman" panose="02020603050405020304" pitchFamily="18" charset="0"/>
                          <a:cs typeface="Times New Roman" panose="02020603050405020304" pitchFamily="18" charset="0"/>
                        </a:rPr>
                        <a:t> ALIMI</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₺37.000,00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₺37.000,00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₺37.000,00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2765366198"/>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13716377</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98.900.9037.13411.473.9.02.03.03.20</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SÜREKLİ GÖREV YOLLUĞU</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₺43.000,00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₺43.000,00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₺43.000,00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629660118"/>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13716376</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98.900.9006.4624.473.9.02.03.03.10</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GEÇİCİ</a:t>
                      </a:r>
                      <a:r>
                        <a:rPr lang="tr-TR" sz="1000" b="0" i="0" u="none" strike="noStrike" baseline="0" dirty="0" smtClean="0">
                          <a:solidFill>
                            <a:srgbClr val="000000"/>
                          </a:solidFill>
                          <a:effectLst/>
                          <a:latin typeface="Times New Roman" panose="02020603050405020304" pitchFamily="18" charset="0"/>
                          <a:cs typeface="Times New Roman" panose="02020603050405020304" pitchFamily="18" charset="0"/>
                        </a:rPr>
                        <a:t> GÖREV YOLLUĞU</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₺14.000,00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₺14.000,00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₺14.000,00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749260352"/>
                  </a:ext>
                </a:extLst>
              </a:tr>
              <a:tr h="509236">
                <a:tc>
                  <a:txBody>
                    <a:bodyPr/>
                    <a:lstStyle/>
                    <a:p>
                      <a:pPr algn="ctr" fontAlgn="t"/>
                      <a:r>
                        <a:rPr lang="tr-TR" sz="1000" u="none" strike="noStrike">
                          <a:effectLst/>
                          <a:latin typeface="Times New Roman" panose="02020603050405020304" pitchFamily="18" charset="0"/>
                          <a:cs typeface="Times New Roman" panose="02020603050405020304" pitchFamily="18" charset="0"/>
                        </a:rPr>
                        <a:t>13716375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smtClean="0">
                          <a:effectLst/>
                          <a:latin typeface="Times New Roman" panose="02020603050405020304" pitchFamily="18" charset="0"/>
                          <a:cs typeface="Times New Roman" panose="02020603050405020304" pitchFamily="18" charset="0"/>
                        </a:rPr>
                        <a:t>98.900.9037.13411.473.9.02.01.01</a:t>
                      </a:r>
                    </a:p>
                    <a:p>
                      <a:pPr algn="l" fontAlgn="t"/>
                      <a:endParaRPr lang="tr-TR" sz="1000" b="0" i="0" u="none" strike="noStrike" dirty="0" smtClean="0">
                        <a:solidFill>
                          <a:srgbClr val="000000"/>
                        </a:solidFill>
                        <a:effectLst/>
                        <a:latin typeface="Times New Roman" panose="02020603050405020304" pitchFamily="18" charset="0"/>
                        <a:cs typeface="Times New Roman" panose="02020603050405020304" pitchFamily="18" charset="0"/>
                      </a:endParaRPr>
                    </a:p>
                    <a:p>
                      <a:pPr algn="l" fontAlgn="t"/>
                      <a:r>
                        <a:rPr lang="tr-TR" sz="1000" b="0" i="0" u="none" strike="noStrike" dirty="0" smtClean="0">
                          <a:solidFill>
                            <a:srgbClr val="000000"/>
                          </a:solidFill>
                          <a:effectLst/>
                          <a:latin typeface="Times New Roman" panose="02020603050405020304" pitchFamily="18" charset="0"/>
                          <a:cs typeface="Times New Roman" panose="02020603050405020304" pitchFamily="18" charset="0"/>
                        </a:rPr>
                        <a:t>MAAŞ </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SİİRT ÜNİVERSİTESİ ÖĞRENCİ İŞLERİ DAİRESİ BAŞKANLIĞI(7700383654)</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2025</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₺2.551.000,00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₺1.996.912,98</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₺0,00</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₺554.087,02</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a:effectLst/>
                          <a:latin typeface="Times New Roman" panose="02020603050405020304" pitchFamily="18" charset="0"/>
                          <a:cs typeface="Times New Roman" panose="02020603050405020304" pitchFamily="18" charset="0"/>
                        </a:rPr>
                        <a:t>Ödenek Artıda</a:t>
                      </a:r>
                      <a:endParaRPr lang="tr-TR" sz="1000" b="0" i="0" u="none" strike="noStrike">
                        <a:solidFill>
                          <a:srgbClr val="000000"/>
                        </a:solidFill>
                        <a:effectLst/>
                        <a:latin typeface="Times New Roman" panose="02020603050405020304" pitchFamily="18" charset="0"/>
                        <a:cs typeface="Times New Roman" panose="02020603050405020304" pitchFamily="18" charset="0"/>
                      </a:endParaRPr>
                    </a:p>
                  </a:txBody>
                  <a:tcPr marL="6615" marR="6615" marT="6615" marB="0"/>
                </a:tc>
                <a:tc>
                  <a:txBody>
                    <a:bodyPr/>
                    <a:lstStyle/>
                    <a:p>
                      <a:pPr algn="l" fontAlgn="t"/>
                      <a:r>
                        <a:rPr lang="tr-TR" sz="1000" u="none" strike="noStrike" dirty="0">
                          <a:effectLst/>
                          <a:latin typeface="Times New Roman" panose="02020603050405020304" pitchFamily="18" charset="0"/>
                          <a:cs typeface="Times New Roman" panose="02020603050405020304" pitchFamily="18" charset="0"/>
                        </a:rPr>
                        <a:t>₺2.551.000,00</a:t>
                      </a:r>
                      <a:endParaRPr lang="tr-TR" sz="1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6615" marR="6615" marT="6615" marB="0"/>
                </a:tc>
                <a:extLst>
                  <a:ext uri="{0D108BD9-81ED-4DB2-BD59-A6C34878D82A}">
                    <a16:rowId xmlns:a16="http://schemas.microsoft.com/office/drawing/2014/main" val="780339076"/>
                  </a:ext>
                </a:extLst>
              </a:tr>
            </a:tbl>
          </a:graphicData>
        </a:graphic>
      </p:graphicFrame>
    </p:spTree>
    <p:extLst>
      <p:ext uri="{BB962C8B-B14F-4D97-AF65-F5344CB8AC3E}">
        <p14:creationId xmlns:p14="http://schemas.microsoft.com/office/powerpoint/2010/main" val="86029478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461665"/>
          </a:xfrm>
          <a:prstGeom prst="rect">
            <a:avLst/>
          </a:prstGeom>
          <a:noFill/>
        </p:spPr>
        <p:txBody>
          <a:bodyPr wrap="square" lIns="91440" tIns="45720" rIns="91440" bIns="45720">
            <a:spAutoFit/>
          </a:bodyPr>
          <a:lstStyle/>
          <a:p>
            <a:pPr algn="ctr"/>
            <a:r>
              <a:rPr lang="tr-TR" sz="12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12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12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1658685560"/>
              </p:ext>
            </p:extLst>
          </p:nvPr>
        </p:nvGraphicFramePr>
        <p:xfrm>
          <a:off x="940777" y="808891"/>
          <a:ext cx="9371364" cy="3719146"/>
        </p:xfrm>
        <a:graphic>
          <a:graphicData uri="http://schemas.openxmlformats.org/drawingml/2006/table">
            <a:tbl>
              <a:tblPr/>
              <a:tblGrid>
                <a:gridCol w="2242518">
                  <a:extLst>
                    <a:ext uri="{9D8B030D-6E8A-4147-A177-3AD203B41FA5}">
                      <a16:colId xmlns:a16="http://schemas.microsoft.com/office/drawing/2014/main" val="811785140"/>
                    </a:ext>
                  </a:extLst>
                </a:gridCol>
                <a:gridCol w="1746805">
                  <a:extLst>
                    <a:ext uri="{9D8B030D-6E8A-4147-A177-3AD203B41FA5}">
                      <a16:colId xmlns:a16="http://schemas.microsoft.com/office/drawing/2014/main" val="47831764"/>
                    </a:ext>
                  </a:extLst>
                </a:gridCol>
                <a:gridCol w="2402685">
                  <a:extLst>
                    <a:ext uri="{9D8B030D-6E8A-4147-A177-3AD203B41FA5}">
                      <a16:colId xmlns:a16="http://schemas.microsoft.com/office/drawing/2014/main" val="366765280"/>
                    </a:ext>
                  </a:extLst>
                </a:gridCol>
                <a:gridCol w="2979356">
                  <a:extLst>
                    <a:ext uri="{9D8B030D-6E8A-4147-A177-3AD203B41FA5}">
                      <a16:colId xmlns:a16="http://schemas.microsoft.com/office/drawing/2014/main" val="221443570"/>
                    </a:ext>
                  </a:extLst>
                </a:gridCol>
              </a:tblGrid>
              <a:tr h="264708">
                <a:tc>
                  <a:txBody>
                    <a:body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Ad Soyad</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C000"/>
                      </a:solidFill>
                      <a:prstDash val="solid"/>
                      <a:round/>
                      <a:headEnd type="none" w="med" len="med"/>
                      <a:tailEnd type="none" w="med" len="med"/>
                    </a:lnL>
                    <a:lnR>
                      <a:noFill/>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a:txBody>
                    <a:body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Görevi</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a:noFill/>
                    </a:lnL>
                    <a:lnR>
                      <a:noFill/>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a:txBody>
                    <a:body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Birim Sorumluluğu</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a:noFill/>
                    </a:lnL>
                    <a:lnR>
                      <a:noFill/>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tc>
                  <a:txBody>
                    <a:bodyPr/>
                    <a:lstStyle/>
                    <a:p>
                      <a:pPr>
                        <a:spcAft>
                          <a:spcPts val="0"/>
                        </a:spcAft>
                      </a:pPr>
                      <a:r>
                        <a:rPr lang="tr-TR" sz="1200" b="1">
                          <a:solidFill>
                            <a:srgbClr val="FFFFFF"/>
                          </a:solidFill>
                          <a:effectLst/>
                          <a:latin typeface="Times New Roman" panose="02020603050405020304" pitchFamily="18" charset="0"/>
                          <a:cs typeface="Times New Roman" panose="02020603050405020304" pitchFamily="18" charset="0"/>
                        </a:rPr>
                        <a:t>E-mail</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a:noFill/>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solidFill>
                      <a:srgbClr val="FFC000"/>
                    </a:solidFill>
                  </a:tcPr>
                </a:tc>
                <a:extLst>
                  <a:ext uri="{0D108BD9-81ED-4DB2-BD59-A6C34878D82A}">
                    <a16:rowId xmlns:a16="http://schemas.microsoft.com/office/drawing/2014/main" val="3060153520"/>
                  </a:ext>
                </a:extLst>
              </a:tr>
              <a:tr h="357356">
                <a:tc>
                  <a:txBody>
                    <a:bodyPr/>
                    <a:lstStyle/>
                    <a:p>
                      <a:pPr>
                        <a:spcAft>
                          <a:spcPts val="0"/>
                        </a:spcAft>
                      </a:pPr>
                      <a:r>
                        <a:rPr lang="tr-TR" sz="1600" b="1" dirty="0" err="1">
                          <a:solidFill>
                            <a:srgbClr val="000000"/>
                          </a:solidFill>
                          <a:effectLst/>
                          <a:latin typeface="Times New Roman" panose="02020603050405020304" pitchFamily="18" charset="0"/>
                          <a:cs typeface="Times New Roman" panose="02020603050405020304" pitchFamily="18" charset="0"/>
                        </a:rPr>
                        <a:t>Gülahmet</a:t>
                      </a:r>
                      <a:r>
                        <a:rPr lang="tr-TR" sz="1600" b="1" dirty="0">
                          <a:solidFill>
                            <a:srgbClr val="000000"/>
                          </a:solidFill>
                          <a:effectLst/>
                          <a:latin typeface="Times New Roman" panose="02020603050405020304" pitchFamily="18" charset="0"/>
                          <a:cs typeface="Times New Roman" panose="02020603050405020304" pitchFamily="18" charset="0"/>
                        </a:rPr>
                        <a:t> İPEK</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Daire Başkanı</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Birim Kalite Başkanı</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gulahmetipek@siirt.edu.tr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517384646"/>
                  </a:ext>
                </a:extLst>
              </a:tr>
              <a:tr h="476474">
                <a:tc>
                  <a:txBody>
                    <a:bodyPr/>
                    <a:lstStyle/>
                    <a:p>
                      <a:pPr>
                        <a:spcAft>
                          <a:spcPts val="0"/>
                        </a:spcAft>
                      </a:pPr>
                      <a:r>
                        <a:rPr lang="tr-TR" sz="1600" b="1" dirty="0">
                          <a:solidFill>
                            <a:srgbClr val="000000"/>
                          </a:solidFill>
                          <a:effectLst/>
                          <a:latin typeface="Times New Roman" panose="02020603050405020304" pitchFamily="18" charset="0"/>
                          <a:cs typeface="Times New Roman" panose="02020603050405020304" pitchFamily="18" charset="0"/>
                        </a:rPr>
                        <a:t>Erdal ÇİÇEK</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Şube Müdürü</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Birim Kalite Koordinatörü</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erdalcicek@siirt.edu.tr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22687280"/>
                  </a:ext>
                </a:extLst>
              </a:tr>
              <a:tr h="595593">
                <a:tc>
                  <a:txBody>
                    <a:bodyPr/>
                    <a:lstStyle/>
                    <a:p>
                      <a:pPr>
                        <a:spcAft>
                          <a:spcPts val="0"/>
                        </a:spcAft>
                      </a:pPr>
                      <a:r>
                        <a:rPr lang="tr-TR" sz="1600" b="1" dirty="0">
                          <a:solidFill>
                            <a:srgbClr val="000000"/>
                          </a:solidFill>
                          <a:effectLst/>
                          <a:latin typeface="Times New Roman" panose="02020603050405020304" pitchFamily="18" charset="0"/>
                          <a:cs typeface="Times New Roman" panose="02020603050405020304" pitchFamily="18" charset="0"/>
                        </a:rPr>
                        <a:t>Yavuz Selim İÇİN</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Şef</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Liderlik, Yönetim ve Kalite Sorumlusu</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yavuzselimicin@siirt.edu.tr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93269871"/>
                  </a:ext>
                </a:extLst>
              </a:tr>
              <a:tr h="595593">
                <a:tc>
                  <a:txBody>
                    <a:body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Serhat NAS</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Bilgisayar İşletmeni</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Liderlik, Yönetim ve Kalite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serhatnas@siirt.edu.tr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058432004"/>
                  </a:ext>
                </a:extLst>
              </a:tr>
              <a:tr h="476474">
                <a:tc>
                  <a:txBody>
                    <a:body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Turan SARIYER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Bilgisayar İşletmeni</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Eğitim Öğretim Sorumlusu</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turansariyer@siirt.edu.tr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6337842"/>
                  </a:ext>
                </a:extLst>
              </a:tr>
              <a:tr h="476474">
                <a:tc>
                  <a:txBody>
                    <a:body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Murat BURAN</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Bilgisayar İşletmeni</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Ar-Ge Sorumlusu</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murat.buran@siirt.edu.tr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328326551"/>
                  </a:ext>
                </a:extLst>
              </a:tr>
              <a:tr h="476474">
                <a:tc>
                  <a:txBody>
                    <a:bodyPr/>
                    <a:lstStyle/>
                    <a:p>
                      <a:pPr>
                        <a:spcAft>
                          <a:spcPts val="0"/>
                        </a:spcAft>
                      </a:pPr>
                      <a:r>
                        <a:rPr lang="tr-TR" sz="1600" b="1">
                          <a:solidFill>
                            <a:srgbClr val="000000"/>
                          </a:solidFill>
                          <a:effectLst/>
                          <a:latin typeface="Times New Roman" panose="02020603050405020304" pitchFamily="18" charset="0"/>
                          <a:cs typeface="Times New Roman" panose="02020603050405020304" pitchFamily="18" charset="0"/>
                        </a:rPr>
                        <a:t>Abdullah DEMİR</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Bilgisayar İşletmeni</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a:solidFill>
                            <a:srgbClr val="000000"/>
                          </a:solidFill>
                          <a:effectLst/>
                          <a:latin typeface="Times New Roman" panose="02020603050405020304" pitchFamily="18" charset="0"/>
                          <a:cs typeface="Times New Roman" panose="02020603050405020304" pitchFamily="18" charset="0"/>
                        </a:rPr>
                        <a:t>Toplumsal Katkı Sorumlusu</a:t>
                      </a:r>
                      <a:endParaRPr lang="tr-TR" sz="160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tc>
                  <a:txBody>
                    <a:bodyPr/>
                    <a:lstStyle/>
                    <a:p>
                      <a:pPr>
                        <a:spcAft>
                          <a:spcPts val="0"/>
                        </a:spcAft>
                      </a:pPr>
                      <a:r>
                        <a:rPr lang="tr-TR" sz="1600" dirty="0">
                          <a:solidFill>
                            <a:srgbClr val="000000"/>
                          </a:solidFill>
                          <a:effectLst/>
                          <a:latin typeface="Times New Roman" panose="02020603050405020304" pitchFamily="18" charset="0"/>
                          <a:cs typeface="Times New Roman" panose="02020603050405020304" pitchFamily="18" charset="0"/>
                        </a:rPr>
                        <a:t>abdullah.demir@siirt.edu.tr</a:t>
                      </a:r>
                      <a:endParaRPr lang="tr-TR" sz="1600" dirty="0">
                        <a:effectLst/>
                        <a:latin typeface="Times New Roman" panose="02020603050405020304" pitchFamily="18" charset="0"/>
                        <a:cs typeface="Times New Roman" panose="02020603050405020304" pitchFamily="18" charset="0"/>
                      </a:endParaRPr>
                    </a:p>
                  </a:txBody>
                  <a:tcPr marL="17903" marR="17903" marT="0" marB="0" anchor="ctr">
                    <a:lnL w="12700" cap="flat" cmpd="sng" algn="ctr">
                      <a:solidFill>
                        <a:srgbClr val="FFD966"/>
                      </a:solidFill>
                      <a:prstDash val="solid"/>
                      <a:round/>
                      <a:headEnd type="none" w="med" len="med"/>
                      <a:tailEnd type="none" w="med" len="med"/>
                    </a:lnL>
                    <a:lnR w="12700" cap="flat" cmpd="sng" algn="ctr">
                      <a:solidFill>
                        <a:srgbClr val="FFD966"/>
                      </a:solidFill>
                      <a:prstDash val="solid"/>
                      <a:round/>
                      <a:headEnd type="none" w="med" len="med"/>
                      <a:tailEnd type="none" w="med" len="med"/>
                    </a:lnR>
                    <a:lnT w="12700" cap="flat" cmpd="sng" algn="ctr">
                      <a:solidFill>
                        <a:srgbClr val="FFD966"/>
                      </a:solidFill>
                      <a:prstDash val="solid"/>
                      <a:round/>
                      <a:headEnd type="none" w="med" len="med"/>
                      <a:tailEnd type="none" w="med" len="med"/>
                    </a:lnT>
                    <a:lnB w="12700" cap="flat" cmpd="sng" algn="ctr">
                      <a:solidFill>
                        <a:srgbClr val="FFD966"/>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85080119"/>
                  </a:ext>
                </a:extLst>
              </a:tr>
            </a:tbl>
          </a:graphicData>
        </a:graphic>
      </p:graphicFrame>
      <p:sp>
        <p:nvSpPr>
          <p:cNvPr id="6" name="Dikdörtgen 5"/>
          <p:cNvSpPr/>
          <p:nvPr/>
        </p:nvSpPr>
        <p:spPr>
          <a:xfrm>
            <a:off x="377662" y="108308"/>
            <a:ext cx="3701969" cy="461665"/>
          </a:xfrm>
          <a:prstGeom prst="rect">
            <a:avLst/>
          </a:prstGeom>
          <a:noFill/>
        </p:spPr>
        <p:txBody>
          <a:bodyPr wrap="square" lIns="91440" tIns="45720" rIns="91440" bIns="45720">
            <a:spAutoFit/>
          </a:bodyPr>
          <a:lstStyle/>
          <a:p>
            <a:r>
              <a:rPr lang="tr-TR" sz="2400" b="1" dirty="0">
                <a:latin typeface="Times New Roman" panose="02020603050405020304" pitchFamily="18" charset="0"/>
                <a:cs typeface="Times New Roman" panose="02020603050405020304" pitchFamily="18" charset="0"/>
              </a:rPr>
              <a:t>Birim Kalite Komisyonu</a:t>
            </a:r>
          </a:p>
        </p:txBody>
      </p:sp>
      <p:sp>
        <p:nvSpPr>
          <p:cNvPr id="7" name="Metin kutusu 6"/>
          <p:cNvSpPr txBox="1"/>
          <p:nvPr/>
        </p:nvSpPr>
        <p:spPr>
          <a:xfrm>
            <a:off x="457200" y="4985238"/>
            <a:ext cx="10330962" cy="646331"/>
          </a:xfrm>
          <a:prstGeom prst="rect">
            <a:avLst/>
          </a:prstGeom>
          <a:noFill/>
        </p:spPr>
        <p:txBody>
          <a:bodyPr wrap="square" rtlCol="0">
            <a:spAutoFit/>
          </a:bodyPr>
          <a:lstStyle/>
          <a:p>
            <a:r>
              <a:rPr lang="tr-TR" dirty="0" smtClean="0"/>
              <a:t>Daire Başkanlığımız tarafından kurulan komisyon, Üniversitemiz Kalite Faaliyetlerinde verilen görev ve sorumlulukları yerine getirmektedir.</a:t>
            </a:r>
            <a:endParaRPr lang="tr-TR" dirty="0"/>
          </a:p>
        </p:txBody>
      </p:sp>
    </p:spTree>
    <p:extLst>
      <p:ext uri="{BB962C8B-B14F-4D97-AF65-F5344CB8AC3E}">
        <p14:creationId xmlns:p14="http://schemas.microsoft.com/office/powerpoint/2010/main" val="350646191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2528008162"/>
              </p:ext>
            </p:extLst>
          </p:nvPr>
        </p:nvGraphicFramePr>
        <p:xfrm>
          <a:off x="856119" y="246185"/>
          <a:ext cx="9237449" cy="5073156"/>
        </p:xfrm>
        <a:graphic>
          <a:graphicData uri="http://schemas.openxmlformats.org/drawingml/2006/table">
            <a:tbl>
              <a:tblPr firstRow="1" bandRow="1"/>
              <a:tblGrid>
                <a:gridCol w="9237449">
                  <a:extLst>
                    <a:ext uri="{9D8B030D-6E8A-4147-A177-3AD203B41FA5}">
                      <a16:colId xmlns:a16="http://schemas.microsoft.com/office/drawing/2014/main" val="4078170577"/>
                    </a:ext>
                  </a:extLst>
                </a:gridCol>
              </a:tblGrid>
              <a:tr h="449920">
                <a:tc>
                  <a:txBody>
                    <a:bodyPr/>
                    <a:lstStyle/>
                    <a:p>
                      <a:pPr algn="l" rtl="0" fontAlgn="ctr"/>
                      <a:r>
                        <a:rPr lang="tr-TR" sz="1200" b="1" i="0" u="none" strike="noStrike" dirty="0">
                          <a:solidFill>
                            <a:srgbClr val="FF0000"/>
                          </a:solidFill>
                          <a:effectLst/>
                          <a:latin typeface="Times New Roman" panose="02020603050405020304" pitchFamily="18" charset="0"/>
                        </a:rPr>
                        <a:t>FAKÜLTELER</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902062807"/>
                  </a:ext>
                </a:extLst>
              </a:tr>
              <a:tr h="261807">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Fen-Edebiyat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397912180"/>
                  </a:ext>
                </a:extLst>
              </a:tr>
              <a:tr h="220132">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Eğitim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242770481"/>
                  </a:ext>
                </a:extLst>
              </a:tr>
              <a:tr h="363529">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Mühendislik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525113540"/>
                  </a:ext>
                </a:extLst>
              </a:tr>
              <a:tr h="363529">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İktisadi ve İdari Bilimler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036435042"/>
                  </a:ext>
                </a:extLst>
              </a:tr>
              <a:tr h="220132">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İlahiyat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532984360"/>
                  </a:ext>
                </a:extLst>
              </a:tr>
              <a:tr h="220132">
                <a:tc>
                  <a:txBody>
                    <a:bodyPr/>
                    <a:lstStyle/>
                    <a:p>
                      <a:pPr algn="l" rtl="0" fontAlgn="ctr"/>
                      <a:r>
                        <a:rPr lang="tr-TR" sz="1200" b="0" i="0" u="none" strike="noStrike" dirty="0" smtClean="0">
                          <a:solidFill>
                            <a:srgbClr val="000000"/>
                          </a:solidFill>
                          <a:effectLst/>
                          <a:latin typeface="Times New Roman" pitchFamily="18" charset="0"/>
                          <a:cs typeface="Times New Roman" pitchFamily="18" charset="0"/>
                        </a:rPr>
                        <a:t>Sağlık Bilimleri</a:t>
                      </a:r>
                      <a:r>
                        <a:rPr lang="tr-TR" sz="1200" b="0" i="0" u="none" strike="noStrike" baseline="0" dirty="0" smtClean="0">
                          <a:solidFill>
                            <a:srgbClr val="000000"/>
                          </a:solidFill>
                          <a:effectLst/>
                          <a:latin typeface="Times New Roman" pitchFamily="18" charset="0"/>
                          <a:cs typeface="Times New Roman" pitchFamily="18" charset="0"/>
                        </a:rPr>
                        <a:t> Fakültesi</a:t>
                      </a:r>
                      <a:endParaRPr lang="tr-TR" sz="1200" b="0" i="0" u="none" strike="noStrike" dirty="0" smtClean="0">
                        <a:solidFill>
                          <a:srgbClr val="000000"/>
                        </a:solidFill>
                        <a:effectLst/>
                        <a:latin typeface="Times New Roman" pitchFamily="18" charset="0"/>
                        <a:cs typeface="Times New Roman" pitchFamily="18" charset="0"/>
                      </a:endParaRP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852367764"/>
                  </a:ext>
                </a:extLst>
              </a:tr>
              <a:tr h="220132">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Ziraat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72013881"/>
                  </a:ext>
                </a:extLst>
              </a:tr>
              <a:tr h="220132">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Veteriner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872701081"/>
                  </a:ext>
                </a:extLst>
              </a:tr>
              <a:tr h="220132">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Güzel Sanatlar ve Tasarım Fakültesi </a:t>
                      </a:r>
                      <a:endParaRPr lang="tr-TR" sz="1400" b="0" i="0" u="none" strike="noStrike" dirty="0">
                        <a:solidFill>
                          <a:srgbClr val="000000"/>
                        </a:solidFill>
                        <a:effectLst/>
                        <a:latin typeface="Times New Roman" pitchFamily="18" charset="0"/>
                        <a:cs typeface="Times New Roman" pitchFamily="18" charset="0"/>
                      </a:endParaRP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394723538"/>
                  </a:ext>
                </a:extLst>
              </a:tr>
              <a:tr h="247453">
                <a:tc>
                  <a:txBody>
                    <a:bodyPr/>
                    <a:lstStyle/>
                    <a:p>
                      <a:pPr algn="l" rtl="0" fontAlgn="ctr"/>
                      <a:r>
                        <a:rPr lang="tr-TR" sz="1200" b="0" i="0" u="none" strike="noStrike" dirty="0">
                          <a:solidFill>
                            <a:srgbClr val="000000"/>
                          </a:solidFill>
                          <a:effectLst/>
                          <a:latin typeface="Times New Roman" pitchFamily="18" charset="0"/>
                          <a:cs typeface="Times New Roman" pitchFamily="18" charset="0"/>
                        </a:rPr>
                        <a:t>Tıp  Fakültesi</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9"/>
                  </a:ext>
                </a:extLst>
              </a:tr>
              <a:tr h="220132">
                <a:tc>
                  <a:txBody>
                    <a:bodyPr/>
                    <a:lstStyle/>
                    <a:p>
                      <a:pPr algn="r" rtl="0" fontAlgn="ctr"/>
                      <a:r>
                        <a:rPr lang="tr-TR" sz="1200" b="0" i="0" u="none" strike="noStrike" dirty="0">
                          <a:solidFill>
                            <a:srgbClr val="000000"/>
                          </a:solidFill>
                          <a:effectLst/>
                          <a:latin typeface="Times New Roman" panose="02020603050405020304" pitchFamily="18" charset="0"/>
                        </a:rPr>
                        <a:t>Toplam = </a:t>
                      </a:r>
                      <a:r>
                        <a:rPr lang="tr-TR" sz="1200" b="0" i="0" u="none" strike="noStrike" dirty="0" smtClean="0">
                          <a:solidFill>
                            <a:srgbClr val="000000"/>
                          </a:solidFill>
                          <a:effectLst/>
                          <a:latin typeface="Times New Roman" panose="02020603050405020304" pitchFamily="18" charset="0"/>
                        </a:rPr>
                        <a:t>10</a:t>
                      </a:r>
                      <a:endParaRPr lang="tr-TR" sz="1200" b="0" i="0" u="none" strike="noStrike" dirty="0">
                        <a:solidFill>
                          <a:srgbClr val="000000"/>
                        </a:solidFill>
                        <a:effectLst/>
                        <a:latin typeface="Times New Roman" panose="02020603050405020304" pitchFamily="18" charset="0"/>
                      </a:endParaRPr>
                    </a:p>
                  </a:txBody>
                  <a:tcPr marL="1729" marR="15565"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92123634"/>
                  </a:ext>
                </a:extLst>
              </a:tr>
              <a:tr h="480259">
                <a:tc>
                  <a:txBody>
                    <a:bodyPr/>
                    <a:lstStyle/>
                    <a:p>
                      <a:pPr algn="l" rtl="0" fontAlgn="ctr"/>
                      <a:r>
                        <a:rPr lang="tr-TR" sz="1200" b="0" i="0" u="none" strike="noStrike" dirty="0">
                          <a:solidFill>
                            <a:srgbClr val="FF0000"/>
                          </a:solidFill>
                          <a:effectLst/>
                          <a:latin typeface="Times New Roman" panose="02020603050405020304" pitchFamily="18" charset="0"/>
                        </a:rPr>
                        <a:t>YÜKSEKOKULLAR</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154212521"/>
                  </a:ext>
                </a:extLst>
              </a:tr>
              <a:tr h="415223">
                <a:tc>
                  <a:txBody>
                    <a:bodyPr/>
                    <a:lstStyle/>
                    <a:p>
                      <a:pPr algn="l" rtl="0" fontAlgn="ctr"/>
                      <a:r>
                        <a:rPr lang="tr-TR" sz="1200" b="0" i="0" u="none" strike="noStrike" dirty="0">
                          <a:solidFill>
                            <a:srgbClr val="000000"/>
                          </a:solidFill>
                          <a:effectLst/>
                          <a:latin typeface="Times New Roman" panose="02020603050405020304" pitchFamily="18" charset="0"/>
                        </a:rPr>
                        <a:t>Beden Eğitimi ve Spor Yüksekokulu</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860729466"/>
                  </a:ext>
                </a:extLst>
              </a:tr>
              <a:tr h="363529">
                <a:tc>
                  <a:txBody>
                    <a:bodyPr/>
                    <a:lstStyle/>
                    <a:p>
                      <a:pPr algn="l" rtl="0" fontAlgn="ctr"/>
                      <a:r>
                        <a:rPr lang="tr-TR" sz="1200" b="0" i="0" u="none" strike="noStrike" dirty="0">
                          <a:solidFill>
                            <a:srgbClr val="000000"/>
                          </a:solidFill>
                          <a:effectLst/>
                          <a:latin typeface="Times New Roman" panose="02020603050405020304" pitchFamily="18" charset="0"/>
                        </a:rPr>
                        <a:t>Turizm İşletmeciliği</a:t>
                      </a:r>
                      <a:r>
                        <a:rPr lang="tr-TR" sz="1200" b="0" i="0" u="none" strike="noStrike" baseline="0" dirty="0">
                          <a:solidFill>
                            <a:srgbClr val="000000"/>
                          </a:solidFill>
                          <a:effectLst/>
                          <a:latin typeface="Times New Roman" panose="02020603050405020304" pitchFamily="18" charset="0"/>
                        </a:rPr>
                        <a:t> </a:t>
                      </a:r>
                      <a:r>
                        <a:rPr lang="tr-TR" sz="1200" b="0" i="0" u="none" strike="noStrike" dirty="0">
                          <a:solidFill>
                            <a:srgbClr val="000000"/>
                          </a:solidFill>
                          <a:effectLst/>
                          <a:latin typeface="Times New Roman" panose="02020603050405020304" pitchFamily="18" charset="0"/>
                        </a:rPr>
                        <a:t>ve Otelcilik Yüksekokulu</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26255278"/>
                  </a:ext>
                </a:extLst>
              </a:tr>
              <a:tr h="311834">
                <a:tc>
                  <a:txBody>
                    <a:bodyPr/>
                    <a:lstStyle/>
                    <a:p>
                      <a:pPr algn="l" rtl="0" fontAlgn="ctr"/>
                      <a:r>
                        <a:rPr lang="tr-TR" sz="1200" b="0" i="0" u="none" strike="noStrike" dirty="0">
                          <a:solidFill>
                            <a:srgbClr val="000000"/>
                          </a:solidFill>
                          <a:effectLst/>
                          <a:latin typeface="Times New Roman" panose="02020603050405020304" pitchFamily="18" charset="0"/>
                        </a:rPr>
                        <a:t>Yabancı Diller Yüksekokulu</a:t>
                      </a:r>
                    </a:p>
                  </a:txBody>
                  <a:tcPr marL="1729" marR="1729"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522167836"/>
                  </a:ext>
                </a:extLst>
              </a:tr>
              <a:tr h="275149">
                <a:tc>
                  <a:txBody>
                    <a:bodyPr/>
                    <a:lstStyle/>
                    <a:p>
                      <a:pPr algn="r" rtl="0" fontAlgn="ctr"/>
                      <a:r>
                        <a:rPr lang="tr-TR" sz="1200" b="0" i="0" u="none" strike="noStrike" dirty="0">
                          <a:solidFill>
                            <a:srgbClr val="000000"/>
                          </a:solidFill>
                          <a:effectLst/>
                          <a:latin typeface="Times New Roman" panose="02020603050405020304" pitchFamily="18" charset="0"/>
                        </a:rPr>
                        <a:t>Toplam = </a:t>
                      </a:r>
                      <a:r>
                        <a:rPr lang="tr-TR" sz="1200" b="0" i="0" u="none" strike="noStrike" dirty="0" smtClean="0">
                          <a:solidFill>
                            <a:srgbClr val="000000"/>
                          </a:solidFill>
                          <a:effectLst/>
                          <a:latin typeface="Times New Roman" panose="02020603050405020304" pitchFamily="18" charset="0"/>
                        </a:rPr>
                        <a:t>3</a:t>
                      </a:r>
                      <a:endParaRPr lang="tr-TR" sz="1200" b="0" i="0" u="none" strike="noStrike" dirty="0">
                        <a:solidFill>
                          <a:srgbClr val="000000"/>
                        </a:solidFill>
                        <a:effectLst/>
                        <a:latin typeface="Times New Roman" panose="02020603050405020304" pitchFamily="18" charset="0"/>
                      </a:endParaRPr>
                    </a:p>
                  </a:txBody>
                  <a:tcPr marL="1729" marR="15565" marT="172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068083384"/>
                  </a:ext>
                </a:extLst>
              </a:tr>
            </a:tbl>
          </a:graphicData>
        </a:graphic>
      </p:graphicFrame>
    </p:spTree>
    <p:extLst>
      <p:ext uri="{BB962C8B-B14F-4D97-AF65-F5344CB8AC3E}">
        <p14:creationId xmlns:p14="http://schemas.microsoft.com/office/powerpoint/2010/main" val="4854717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304531155"/>
              </p:ext>
            </p:extLst>
          </p:nvPr>
        </p:nvGraphicFramePr>
        <p:xfrm>
          <a:off x="652627" y="808930"/>
          <a:ext cx="9511281" cy="5584735"/>
        </p:xfrm>
        <a:graphic>
          <a:graphicData uri="http://schemas.openxmlformats.org/drawingml/2006/table">
            <a:tbl>
              <a:tblPr firstRow="1" bandRow="1"/>
              <a:tblGrid>
                <a:gridCol w="9511281">
                  <a:extLst>
                    <a:ext uri="{9D8B030D-6E8A-4147-A177-3AD203B41FA5}">
                      <a16:colId xmlns:a16="http://schemas.microsoft.com/office/drawing/2014/main" val="268569497"/>
                    </a:ext>
                  </a:extLst>
                </a:gridCol>
              </a:tblGrid>
              <a:tr h="396529">
                <a:tc>
                  <a:txBody>
                    <a:bodyPr/>
                    <a:lstStyle/>
                    <a:p>
                      <a:pPr algn="l" rtl="0" fontAlgn="ctr"/>
                      <a:r>
                        <a:rPr lang="tr-TR" sz="1200" b="1" i="0" u="none" strike="noStrike" dirty="0">
                          <a:solidFill>
                            <a:srgbClr val="FF0000"/>
                          </a:solidFill>
                          <a:effectLst/>
                          <a:latin typeface="Times New Roman" panose="02020603050405020304" pitchFamily="18" charset="0"/>
                        </a:rPr>
                        <a:t>MESLEK YÜKSEKOKULLARI</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462437525"/>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Teknik Bilimler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866137545"/>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Sosyal Bilimler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20165662"/>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Sağlık Hizmetleri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651255093"/>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Eruh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268487220"/>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Kurtalan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55479194"/>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Tasarım Meslek Yüksekokulu</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6"/>
                  </a:ext>
                </a:extLst>
              </a:tr>
              <a:tr h="396529">
                <a:tc>
                  <a:txBody>
                    <a:bodyPr/>
                    <a:lstStyle/>
                    <a:p>
                      <a:pPr algn="r" rtl="0" fontAlgn="ctr"/>
                      <a:r>
                        <a:rPr lang="tr-TR" sz="1200" b="0" i="0" u="none" strike="noStrike" dirty="0">
                          <a:solidFill>
                            <a:srgbClr val="000000"/>
                          </a:solidFill>
                          <a:effectLst/>
                          <a:latin typeface="Times New Roman" panose="02020603050405020304" pitchFamily="18" charset="0"/>
                        </a:rPr>
                        <a:t>Toplam = 6</a:t>
                      </a:r>
                    </a:p>
                  </a:txBody>
                  <a:tcPr marL="6339" marR="57050"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675214545"/>
                  </a:ext>
                </a:extLst>
              </a:tr>
              <a:tr h="396529">
                <a:tc>
                  <a:txBody>
                    <a:bodyPr/>
                    <a:lstStyle/>
                    <a:p>
                      <a:pPr algn="l" rtl="0" fontAlgn="ctr"/>
                      <a:r>
                        <a:rPr lang="tr-TR" sz="1600" b="0" i="0" u="none" strike="noStrike" dirty="0">
                          <a:solidFill>
                            <a:srgbClr val="FF0000"/>
                          </a:solidFill>
                          <a:effectLst/>
                          <a:latin typeface="Times New Roman" panose="02020603050405020304" pitchFamily="18" charset="0"/>
                        </a:rPr>
                        <a:t>ENSTİTÜLER</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873062675"/>
                  </a:ext>
                </a:extLst>
              </a:tr>
              <a:tr h="429858">
                <a:tc>
                  <a:txBody>
                    <a:bodyPr/>
                    <a:lstStyle/>
                    <a:p>
                      <a:pPr algn="l" rtl="0" fontAlgn="ctr"/>
                      <a:r>
                        <a:rPr lang="tr-TR" sz="1100" b="0" i="0" u="none" strike="noStrike" dirty="0">
                          <a:solidFill>
                            <a:srgbClr val="000000"/>
                          </a:solidFill>
                          <a:effectLst/>
                          <a:latin typeface="Times New Roman" panose="02020603050405020304" pitchFamily="18" charset="0"/>
                        </a:rPr>
                        <a:t>Fen Bilimleri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79631219"/>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Sosyal Bilimler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116188660"/>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Sağlık Bilimleri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35724231"/>
                  </a:ext>
                </a:extLst>
              </a:tr>
              <a:tr h="396529">
                <a:tc>
                  <a:txBody>
                    <a:bodyPr/>
                    <a:lstStyle/>
                    <a:p>
                      <a:pPr algn="l" rtl="0" fontAlgn="ctr"/>
                      <a:r>
                        <a:rPr lang="tr-TR" sz="1100" b="0" i="0" u="none" strike="noStrike" dirty="0">
                          <a:solidFill>
                            <a:srgbClr val="000000"/>
                          </a:solidFill>
                          <a:effectLst/>
                          <a:latin typeface="Times New Roman" panose="02020603050405020304" pitchFamily="18" charset="0"/>
                        </a:rPr>
                        <a:t>Yaşayan Diller Enstitüsü</a:t>
                      </a:r>
                    </a:p>
                  </a:txBody>
                  <a:tcPr marL="6339" marR="6339"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251958003"/>
                  </a:ext>
                </a:extLst>
              </a:tr>
              <a:tr h="396529">
                <a:tc>
                  <a:txBody>
                    <a:bodyPr/>
                    <a:lstStyle/>
                    <a:p>
                      <a:pPr algn="r" rtl="0" fontAlgn="ctr"/>
                      <a:r>
                        <a:rPr lang="tr-TR" sz="1600" b="0" i="0" u="none" strike="noStrike" dirty="0">
                          <a:solidFill>
                            <a:srgbClr val="000000"/>
                          </a:solidFill>
                          <a:effectLst/>
                          <a:latin typeface="Times New Roman" panose="02020603050405020304" pitchFamily="18" charset="0"/>
                        </a:rPr>
                        <a:t>Toplam = 4</a:t>
                      </a:r>
                    </a:p>
                  </a:txBody>
                  <a:tcPr marL="6339" marR="57050" marT="6339"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664925565"/>
                  </a:ext>
                </a:extLst>
              </a:tr>
            </a:tbl>
          </a:graphicData>
        </a:graphic>
      </p:graphicFrame>
    </p:spTree>
    <p:extLst>
      <p:ext uri="{BB962C8B-B14F-4D97-AF65-F5344CB8AC3E}">
        <p14:creationId xmlns:p14="http://schemas.microsoft.com/office/powerpoint/2010/main" val="23490012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Tablo 2"/>
          <p:cNvGraphicFramePr>
            <a:graphicFrameLocks noGrp="1"/>
          </p:cNvGraphicFramePr>
          <p:nvPr>
            <p:extLst>
              <p:ext uri="{D42A27DB-BD31-4B8C-83A1-F6EECF244321}">
                <p14:modId xmlns:p14="http://schemas.microsoft.com/office/powerpoint/2010/main" val="1144451883"/>
              </p:ext>
            </p:extLst>
          </p:nvPr>
        </p:nvGraphicFramePr>
        <p:xfrm>
          <a:off x="511504" y="340559"/>
          <a:ext cx="9599649" cy="4969994"/>
        </p:xfrm>
        <a:graphic>
          <a:graphicData uri="http://schemas.openxmlformats.org/drawingml/2006/table">
            <a:tbl>
              <a:tblPr>
                <a:tableStyleId>{5C22544A-7EE6-4342-B048-85BDC9FD1C3A}</a:tableStyleId>
              </a:tblPr>
              <a:tblGrid>
                <a:gridCol w="4652703">
                  <a:extLst>
                    <a:ext uri="{9D8B030D-6E8A-4147-A177-3AD203B41FA5}">
                      <a16:colId xmlns:a16="http://schemas.microsoft.com/office/drawing/2014/main" val="61846230"/>
                    </a:ext>
                  </a:extLst>
                </a:gridCol>
                <a:gridCol w="4946946">
                  <a:extLst>
                    <a:ext uri="{9D8B030D-6E8A-4147-A177-3AD203B41FA5}">
                      <a16:colId xmlns:a16="http://schemas.microsoft.com/office/drawing/2014/main" val="1329719182"/>
                    </a:ext>
                  </a:extLst>
                </a:gridCol>
              </a:tblGrid>
              <a:tr h="675207">
                <a:tc>
                  <a:txBody>
                    <a:bodyPr/>
                    <a:lstStyle/>
                    <a:p>
                      <a:pPr algn="ctr" fontAlgn="b"/>
                      <a:r>
                        <a:rPr lang="tr-TR" sz="2800" u="none" strike="noStrike" dirty="0">
                          <a:effectLst/>
                          <a:latin typeface="Times New Roman" panose="02020603050405020304" pitchFamily="18" charset="0"/>
                          <a:cs typeface="Times New Roman" panose="02020603050405020304" pitchFamily="18" charset="0"/>
                        </a:rPr>
                        <a:t> </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2800" b="1" i="0" u="none" strike="noStrike" dirty="0" smtClean="0">
                          <a:solidFill>
                            <a:srgbClr val="000000"/>
                          </a:solidFill>
                          <a:effectLst/>
                          <a:latin typeface="Times New Roman" panose="02020603050405020304" pitchFamily="18" charset="0"/>
                          <a:cs typeface="Times New Roman" panose="02020603050405020304" pitchFamily="18" charset="0"/>
                        </a:rPr>
                        <a:t>2024</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325068017"/>
                  </a:ext>
                </a:extLst>
              </a:tr>
              <a:tr h="914817">
                <a:tc>
                  <a:txBody>
                    <a:bodyPr/>
                    <a:lstStyle/>
                    <a:p>
                      <a:pPr algn="l" fontAlgn="b"/>
                      <a:r>
                        <a:rPr lang="tr-TR" sz="2800" b="1" u="none" strike="noStrike" dirty="0">
                          <a:effectLst/>
                          <a:latin typeface="Times New Roman" panose="02020603050405020304" pitchFamily="18" charset="0"/>
                          <a:cs typeface="Times New Roman" panose="02020603050405020304" pitchFamily="18" charset="0"/>
                        </a:rPr>
                        <a:t>Ön Lisans</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2800" b="0" i="0" u="none" strike="noStrike" dirty="0" smtClean="0">
                          <a:solidFill>
                            <a:srgbClr val="000000"/>
                          </a:solidFill>
                          <a:effectLst/>
                          <a:latin typeface="Times New Roman" panose="02020603050405020304" pitchFamily="18" charset="0"/>
                          <a:cs typeface="Times New Roman" panose="02020603050405020304" pitchFamily="18" charset="0"/>
                        </a:rPr>
                        <a:t>32</a:t>
                      </a:r>
                      <a:endParaRPr lang="tr-TR"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650191469"/>
                  </a:ext>
                </a:extLst>
              </a:tr>
              <a:tr h="720713">
                <a:tc>
                  <a:txBody>
                    <a:bodyPr/>
                    <a:lstStyle/>
                    <a:p>
                      <a:pPr algn="l" fontAlgn="b"/>
                      <a:r>
                        <a:rPr lang="tr-TR" sz="2800" b="1" u="none" strike="noStrike" dirty="0">
                          <a:effectLst/>
                          <a:latin typeface="Times New Roman" panose="02020603050405020304" pitchFamily="18" charset="0"/>
                          <a:cs typeface="Times New Roman" panose="02020603050405020304" pitchFamily="18" charset="0"/>
                        </a:rPr>
                        <a:t>Lisans</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2800" b="0" i="0" u="none" strike="noStrike" dirty="0" smtClean="0">
                          <a:solidFill>
                            <a:srgbClr val="000000"/>
                          </a:solidFill>
                          <a:effectLst/>
                          <a:latin typeface="Times New Roman" panose="02020603050405020304" pitchFamily="18" charset="0"/>
                          <a:cs typeface="Times New Roman" panose="02020603050405020304" pitchFamily="18" charset="0"/>
                        </a:rPr>
                        <a:t>39</a:t>
                      </a:r>
                    </a:p>
                  </a:txBody>
                  <a:tcPr marL="9525" marR="9525" marT="9525" marB="0" anchor="b"/>
                </a:tc>
                <a:extLst>
                  <a:ext uri="{0D108BD9-81ED-4DB2-BD59-A6C34878D82A}">
                    <a16:rowId xmlns:a16="http://schemas.microsoft.com/office/drawing/2014/main" val="930179392"/>
                  </a:ext>
                </a:extLst>
              </a:tr>
              <a:tr h="748486">
                <a:tc>
                  <a:txBody>
                    <a:bodyPr/>
                    <a:lstStyle/>
                    <a:p>
                      <a:pPr algn="l" fontAlgn="b"/>
                      <a:r>
                        <a:rPr lang="tr-TR" sz="2800" b="1" u="none" strike="noStrike" dirty="0">
                          <a:effectLst/>
                          <a:latin typeface="Times New Roman" panose="02020603050405020304" pitchFamily="18" charset="0"/>
                          <a:cs typeface="Times New Roman" panose="02020603050405020304" pitchFamily="18" charset="0"/>
                        </a:rPr>
                        <a:t>Yüksek Lisans</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2800" b="0" i="0" u="none" strike="noStrike" dirty="0" smtClean="0">
                          <a:solidFill>
                            <a:srgbClr val="000000"/>
                          </a:solidFill>
                          <a:effectLst/>
                          <a:latin typeface="Times New Roman" panose="02020603050405020304" pitchFamily="18" charset="0"/>
                          <a:cs typeface="Times New Roman" panose="02020603050405020304" pitchFamily="18" charset="0"/>
                        </a:rPr>
                        <a:t>61</a:t>
                      </a:r>
                      <a:endParaRPr lang="tr-TR"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2837051623"/>
                  </a:ext>
                </a:extLst>
              </a:tr>
              <a:tr h="831650">
                <a:tc>
                  <a:txBody>
                    <a:bodyPr/>
                    <a:lstStyle/>
                    <a:p>
                      <a:pPr algn="l" fontAlgn="b"/>
                      <a:r>
                        <a:rPr lang="tr-TR" sz="2800" b="1" i="0" u="none" strike="noStrike" dirty="0">
                          <a:solidFill>
                            <a:srgbClr val="000000"/>
                          </a:solidFill>
                          <a:effectLst/>
                          <a:latin typeface="Times New Roman" panose="02020603050405020304" pitchFamily="18" charset="0"/>
                          <a:cs typeface="Times New Roman" panose="02020603050405020304" pitchFamily="18" charset="0"/>
                        </a:rPr>
                        <a:t>Doktora</a:t>
                      </a:r>
                    </a:p>
                  </a:txBody>
                  <a:tcPr marL="9525" marR="9525" marT="9525" marB="0" anchor="b"/>
                </a:tc>
                <a:tc>
                  <a:txBody>
                    <a:bodyPr/>
                    <a:lstStyle/>
                    <a:p>
                      <a:pPr algn="ctr" fontAlgn="b"/>
                      <a:r>
                        <a:rPr lang="tr-TR" sz="2800" b="0" i="0" u="none" strike="noStrike" dirty="0" smtClean="0">
                          <a:solidFill>
                            <a:srgbClr val="000000"/>
                          </a:solidFill>
                          <a:effectLst/>
                          <a:latin typeface="Times New Roman" panose="02020603050405020304" pitchFamily="18" charset="0"/>
                          <a:cs typeface="Times New Roman" panose="02020603050405020304" pitchFamily="18" charset="0"/>
                        </a:rPr>
                        <a:t>14</a:t>
                      </a:r>
                      <a:endParaRPr lang="tr-TR" sz="2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5"/>
                  </a:ext>
                </a:extLst>
              </a:tr>
              <a:tr h="1079121">
                <a:tc>
                  <a:txBody>
                    <a:bodyPr/>
                    <a:lstStyle/>
                    <a:p>
                      <a:pPr algn="l" fontAlgn="b"/>
                      <a:r>
                        <a:rPr lang="tr-TR" sz="2800" b="1" u="none" strike="noStrike" dirty="0">
                          <a:effectLst/>
                          <a:latin typeface="Times New Roman" panose="02020603050405020304" pitchFamily="18" charset="0"/>
                          <a:cs typeface="Times New Roman" panose="02020603050405020304" pitchFamily="18" charset="0"/>
                        </a:rPr>
                        <a:t>TOPLAM</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ctr" fontAlgn="b"/>
                      <a:r>
                        <a:rPr lang="tr-TR" sz="2800" b="1" i="0" u="none" strike="noStrike" dirty="0" smtClean="0">
                          <a:solidFill>
                            <a:srgbClr val="000000"/>
                          </a:solidFill>
                          <a:effectLst/>
                          <a:latin typeface="Times New Roman" panose="02020603050405020304" pitchFamily="18" charset="0"/>
                          <a:cs typeface="Times New Roman" panose="02020603050405020304" pitchFamily="18" charset="0"/>
                        </a:rPr>
                        <a:t>146</a:t>
                      </a:r>
                      <a:endParaRPr lang="tr-TR" sz="28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339026932"/>
                  </a:ext>
                </a:extLst>
              </a:tr>
            </a:tbl>
          </a:graphicData>
        </a:graphic>
      </p:graphicFrame>
    </p:spTree>
    <p:extLst>
      <p:ext uri="{BB962C8B-B14F-4D97-AF65-F5344CB8AC3E}">
        <p14:creationId xmlns:p14="http://schemas.microsoft.com/office/powerpoint/2010/main" val="33161673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3023307699"/>
              </p:ext>
            </p:extLst>
          </p:nvPr>
        </p:nvGraphicFramePr>
        <p:xfrm>
          <a:off x="435771" y="511844"/>
          <a:ext cx="9690008" cy="5985256"/>
        </p:xfrm>
        <a:graphic>
          <a:graphicData uri="http://schemas.openxmlformats.org/drawingml/2006/table">
            <a:tbl>
              <a:tblPr firstRow="1" bandRow="1"/>
              <a:tblGrid>
                <a:gridCol w="2422502">
                  <a:extLst>
                    <a:ext uri="{9D8B030D-6E8A-4147-A177-3AD203B41FA5}">
                      <a16:colId xmlns:a16="http://schemas.microsoft.com/office/drawing/2014/main" val="1862595851"/>
                    </a:ext>
                  </a:extLst>
                </a:gridCol>
                <a:gridCol w="2422502">
                  <a:extLst>
                    <a:ext uri="{9D8B030D-6E8A-4147-A177-3AD203B41FA5}">
                      <a16:colId xmlns:a16="http://schemas.microsoft.com/office/drawing/2014/main" val="2499950052"/>
                    </a:ext>
                  </a:extLst>
                </a:gridCol>
                <a:gridCol w="2422502">
                  <a:extLst>
                    <a:ext uri="{9D8B030D-6E8A-4147-A177-3AD203B41FA5}">
                      <a16:colId xmlns:a16="http://schemas.microsoft.com/office/drawing/2014/main" val="151962577"/>
                    </a:ext>
                  </a:extLst>
                </a:gridCol>
                <a:gridCol w="2422502">
                  <a:extLst>
                    <a:ext uri="{9D8B030D-6E8A-4147-A177-3AD203B41FA5}">
                      <a16:colId xmlns:a16="http://schemas.microsoft.com/office/drawing/2014/main" val="2707077340"/>
                    </a:ext>
                  </a:extLst>
                </a:gridCol>
              </a:tblGrid>
              <a:tr h="185758">
                <a:tc>
                  <a:txBody>
                    <a:bodyPr/>
                    <a:lstStyle/>
                    <a:p>
                      <a:pPr algn="l" rtl="0" fontAlgn="ctr"/>
                      <a:r>
                        <a:rPr lang="tr-TR" sz="1200" b="1" i="0" u="none" strike="noStrike" dirty="0">
                          <a:solidFill>
                            <a:schemeClr val="bg1"/>
                          </a:solidFill>
                          <a:effectLst/>
                          <a:latin typeface="Times New Roman" panose="02020603050405020304" pitchFamily="18" charset="0"/>
                        </a:rPr>
                        <a:t>AKADEMİK BİRİM ADI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200" b="1" i="0" u="none" strike="noStrike">
                          <a:solidFill>
                            <a:schemeClr val="bg1"/>
                          </a:solidFill>
                          <a:effectLst/>
                          <a:latin typeface="Times New Roman" panose="02020603050405020304" pitchFamily="18" charset="0"/>
                        </a:rPr>
                        <a:t>ERKEK</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200" b="1" i="0" u="none" strike="noStrike" dirty="0">
                          <a:solidFill>
                            <a:schemeClr val="bg1"/>
                          </a:solidFill>
                          <a:effectLst/>
                          <a:latin typeface="Times New Roman" panose="02020603050405020304" pitchFamily="18" charset="0"/>
                        </a:rPr>
                        <a:t>KIZ</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200" b="1" i="0" u="none" strike="noStrike" dirty="0">
                          <a:solidFill>
                            <a:schemeClr val="bg1"/>
                          </a:solidFill>
                          <a:effectLst/>
                          <a:latin typeface="Times New Roman" panose="02020603050405020304" pitchFamily="18" charset="0"/>
                        </a:rPr>
                        <a:t>TOPLAM</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35306747"/>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Eğitim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653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1186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1839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036223807"/>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Fen-Edebiyat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729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880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1609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83993970"/>
                  </a:ext>
                </a:extLst>
              </a:tr>
              <a:tr h="203800">
                <a:tc>
                  <a:txBody>
                    <a:bodyPr/>
                    <a:lstStyle/>
                    <a:p>
                      <a:pPr algn="l" rtl="0" fontAlgn="ctr"/>
                      <a:r>
                        <a:rPr lang="tr-TR" sz="1100" b="0" i="0" u="none" strike="noStrike" dirty="0">
                          <a:solidFill>
                            <a:srgbClr val="000000"/>
                          </a:solidFill>
                          <a:effectLst/>
                          <a:latin typeface="Times New Roman" panose="02020603050405020304" pitchFamily="18" charset="0"/>
                        </a:rPr>
                        <a:t>Mühendislik</a:t>
                      </a:r>
                      <a:r>
                        <a:rPr lang="tr-TR" sz="1100" b="0" i="0" u="none" strike="noStrike" baseline="0" dirty="0">
                          <a:solidFill>
                            <a:srgbClr val="000000"/>
                          </a:solidFill>
                          <a:effectLst/>
                          <a:latin typeface="Times New Roman" panose="02020603050405020304" pitchFamily="18" charset="0"/>
                        </a:rPr>
                        <a:t> </a:t>
                      </a:r>
                      <a:r>
                        <a:rPr lang="tr-TR" sz="1100" b="0" i="0" u="none" strike="noStrike" dirty="0">
                          <a:solidFill>
                            <a:srgbClr val="000000"/>
                          </a:solidFill>
                          <a:effectLst/>
                          <a:latin typeface="Times New Roman" panose="02020603050405020304" pitchFamily="18" charset="0"/>
                        </a:rPr>
                        <a:t>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262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379</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117848586"/>
                  </a:ext>
                </a:extLst>
              </a:tr>
              <a:tr h="368561">
                <a:tc>
                  <a:txBody>
                    <a:bodyPr/>
                    <a:lstStyle/>
                    <a:p>
                      <a:pPr algn="l" rtl="0" fontAlgn="ctr"/>
                      <a:r>
                        <a:rPr lang="tr-TR" sz="1100" b="0" i="0" u="none" strike="noStrike" dirty="0">
                          <a:solidFill>
                            <a:srgbClr val="000000"/>
                          </a:solidFill>
                          <a:effectLst/>
                          <a:latin typeface="Times New Roman" panose="02020603050405020304" pitchFamily="18" charset="0"/>
                        </a:rPr>
                        <a:t>Güzel Sanatlar ve Tasarım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212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193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405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4"/>
                  </a:ext>
                </a:extLst>
              </a:tr>
              <a:tr h="229321">
                <a:tc>
                  <a:txBody>
                    <a:bodyPr/>
                    <a:lstStyle/>
                    <a:p>
                      <a:pPr algn="l" rtl="0" fontAlgn="ctr"/>
                      <a:r>
                        <a:rPr lang="tr-TR" sz="1100" b="0" i="0" u="none" strike="noStrike" dirty="0">
                          <a:solidFill>
                            <a:srgbClr val="000000"/>
                          </a:solidFill>
                          <a:effectLst/>
                          <a:latin typeface="Times New Roman" panose="02020603050405020304" pitchFamily="18" charset="0"/>
                        </a:rPr>
                        <a:t>İktisadi ve İdari Bilimler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437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300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737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613596216"/>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İlahiyat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608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850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1458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468813922"/>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Ziraat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376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154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530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72722866"/>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Tıp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108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73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181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146382401"/>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Veteriner Fakültesi</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346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156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502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35827450"/>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Yabancı Diller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119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237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356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505811098"/>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Sağlık </a:t>
                      </a:r>
                      <a:r>
                        <a:rPr lang="tr-TR" sz="1100" b="0" i="0" u="none" strike="noStrike" dirty="0" smtClean="0">
                          <a:solidFill>
                            <a:srgbClr val="000000"/>
                          </a:solidFill>
                          <a:effectLst/>
                          <a:latin typeface="Times New Roman" panose="02020603050405020304" pitchFamily="18" charset="0"/>
                        </a:rPr>
                        <a:t>Bilimleri</a:t>
                      </a:r>
                      <a:r>
                        <a:rPr lang="tr-TR" sz="1100" b="0" i="0" u="none" strike="noStrike" baseline="0" dirty="0" smtClean="0">
                          <a:solidFill>
                            <a:srgbClr val="000000"/>
                          </a:solidFill>
                          <a:effectLst/>
                          <a:latin typeface="Times New Roman" panose="02020603050405020304" pitchFamily="18" charset="0"/>
                        </a:rPr>
                        <a:t> Fakültesi</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613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634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1247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7836294"/>
                  </a:ext>
                </a:extLst>
              </a:tr>
              <a:tr h="368561">
                <a:tc>
                  <a:txBody>
                    <a:bodyPr/>
                    <a:lstStyle/>
                    <a:p>
                      <a:pPr algn="l" rtl="0" fontAlgn="ctr"/>
                      <a:r>
                        <a:rPr lang="tr-TR" sz="1100" b="0" i="0" u="none" strike="noStrike" dirty="0">
                          <a:solidFill>
                            <a:srgbClr val="000000"/>
                          </a:solidFill>
                          <a:effectLst/>
                          <a:latin typeface="Times New Roman" panose="02020603050405020304" pitchFamily="18" charset="0"/>
                        </a:rPr>
                        <a:t>Beden Eğitimi ve Spor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674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304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978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93587046"/>
                  </a:ext>
                </a:extLst>
              </a:tr>
              <a:tr h="368561">
                <a:tc>
                  <a:txBody>
                    <a:bodyPr/>
                    <a:lstStyle/>
                    <a:p>
                      <a:pPr algn="l" rtl="0" fontAlgn="ctr"/>
                      <a:r>
                        <a:rPr lang="tr-TR" sz="1100" b="0" i="0" u="none" strike="noStrike" dirty="0">
                          <a:solidFill>
                            <a:srgbClr val="000000"/>
                          </a:solidFill>
                          <a:effectLst/>
                          <a:latin typeface="Times New Roman" panose="02020603050405020304" pitchFamily="18" charset="0"/>
                        </a:rPr>
                        <a:t>Turizm İşletmeciliği ve Otelcilik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157</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152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309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802254080"/>
                  </a:ext>
                </a:extLst>
              </a:tr>
              <a:tr h="368561">
                <a:tc>
                  <a:txBody>
                    <a:bodyPr/>
                    <a:lstStyle/>
                    <a:p>
                      <a:pPr algn="l" rtl="0" fontAlgn="ctr"/>
                      <a:r>
                        <a:rPr lang="tr-TR" sz="1100" b="0" i="0" u="none" strike="noStrike" dirty="0" smtClean="0">
                          <a:solidFill>
                            <a:srgbClr val="000000"/>
                          </a:solidFill>
                          <a:effectLst/>
                          <a:latin typeface="Times New Roman" panose="02020603050405020304" pitchFamily="18" charset="0"/>
                        </a:rPr>
                        <a:t>Tasarım Meslek Yüksekokulu</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292491905"/>
                  </a:ext>
                </a:extLst>
              </a:tr>
              <a:tr h="368561">
                <a:tc>
                  <a:txBody>
                    <a:bodyPr/>
                    <a:lstStyle/>
                    <a:p>
                      <a:pPr algn="l" rtl="0" fontAlgn="ctr"/>
                      <a:r>
                        <a:rPr lang="tr-TR" sz="1100" b="0" i="0" u="none" strike="noStrike" dirty="0">
                          <a:solidFill>
                            <a:srgbClr val="000000"/>
                          </a:solidFill>
                          <a:effectLst/>
                          <a:latin typeface="Times New Roman" panose="02020603050405020304" pitchFamily="18" charset="0"/>
                        </a:rPr>
                        <a:t>Teknik Bilimler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1078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324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1402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861093231"/>
                  </a:ext>
                </a:extLst>
              </a:tr>
              <a:tr h="368561">
                <a:tc>
                  <a:txBody>
                    <a:bodyPr/>
                    <a:lstStyle/>
                    <a:p>
                      <a:pPr algn="l" rtl="0" fontAlgn="ctr"/>
                      <a:r>
                        <a:rPr lang="tr-TR" sz="1100" b="0" i="0" u="none" strike="noStrike" dirty="0">
                          <a:solidFill>
                            <a:srgbClr val="000000"/>
                          </a:solidFill>
                          <a:effectLst/>
                          <a:latin typeface="Times New Roman" panose="02020603050405020304" pitchFamily="18" charset="0"/>
                        </a:rPr>
                        <a:t>Sosyal Bilimler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701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918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1619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151255291"/>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Eruh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128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245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373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418154720"/>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Kurtalan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284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268</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552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088270511"/>
                  </a:ext>
                </a:extLst>
              </a:tr>
              <a:tr h="368561">
                <a:tc>
                  <a:txBody>
                    <a:bodyPr/>
                    <a:lstStyle/>
                    <a:p>
                      <a:pPr algn="l" rtl="0" fontAlgn="ctr"/>
                      <a:r>
                        <a:rPr lang="tr-TR" sz="1100" b="0" i="0" u="none" strike="noStrike" dirty="0">
                          <a:solidFill>
                            <a:srgbClr val="000000"/>
                          </a:solidFill>
                          <a:effectLst/>
                          <a:latin typeface="Times New Roman" panose="02020603050405020304" pitchFamily="18" charset="0"/>
                        </a:rPr>
                        <a:t>Sağlık Hizmetleri Meslek Yüksekokulu</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966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1306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2272</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33138099"/>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Pedagojik Formasyon</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91</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385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476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902853402"/>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Fen Bilimleri Enstitüsü</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244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229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473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75859957"/>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Sosyal Bilimler Enstitüsü</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466</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363</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829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602821421"/>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Sağlık Bilimleri Enstitüsü</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60</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25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85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937494255"/>
                  </a:ext>
                </a:extLst>
              </a:tr>
              <a:tr h="185758">
                <a:tc>
                  <a:txBody>
                    <a:bodyPr/>
                    <a:lstStyle/>
                    <a:p>
                      <a:pPr algn="l" rtl="0" fontAlgn="ctr"/>
                      <a:r>
                        <a:rPr lang="tr-TR" sz="1100" b="0" i="0" u="none" strike="noStrike" dirty="0">
                          <a:solidFill>
                            <a:srgbClr val="000000"/>
                          </a:solidFill>
                          <a:effectLst/>
                          <a:latin typeface="Times New Roman" panose="02020603050405020304" pitchFamily="18" charset="0"/>
                        </a:rPr>
                        <a:t>Toplam</a:t>
                      </a: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9354</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9345</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tc>
                  <a:txBody>
                    <a:bodyPr/>
                    <a:lstStyle/>
                    <a:p>
                      <a:pPr algn="ctr" rtl="0" fontAlgn="ctr"/>
                      <a:r>
                        <a:rPr lang="tr-TR" sz="1100" b="0" i="0" u="none" strike="noStrike" dirty="0" smtClean="0">
                          <a:solidFill>
                            <a:srgbClr val="000000"/>
                          </a:solidFill>
                          <a:effectLst/>
                          <a:latin typeface="Times New Roman" panose="02020603050405020304" pitchFamily="18" charset="0"/>
                        </a:rPr>
                        <a:t>18699</a:t>
                      </a:r>
                      <a:endParaRPr lang="tr-TR" sz="1100" b="0" i="0" u="none" strike="noStrike" dirty="0">
                        <a:solidFill>
                          <a:srgbClr val="000000"/>
                        </a:solidFill>
                        <a:effectLst/>
                        <a:latin typeface="Times New Roman" panose="02020603050405020304" pitchFamily="18" charset="0"/>
                      </a:endParaRPr>
                    </a:p>
                  </a:txBody>
                  <a:tcPr marL="2958" marR="2958" marT="2958"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57931743"/>
                  </a:ext>
                </a:extLst>
              </a:tr>
            </a:tbl>
          </a:graphicData>
        </a:graphic>
      </p:graphicFrame>
      <p:sp>
        <p:nvSpPr>
          <p:cNvPr id="5" name="6 Başlık"/>
          <p:cNvSpPr>
            <a:spLocks noGrp="1"/>
          </p:cNvSpPr>
          <p:nvPr>
            <p:ph type="title"/>
          </p:nvPr>
        </p:nvSpPr>
        <p:spPr>
          <a:xfrm>
            <a:off x="-756592" y="107340"/>
            <a:ext cx="8301038" cy="549275"/>
          </a:xfrm>
        </p:spPr>
        <p:txBody>
          <a:bodyPr/>
          <a:lstStyle/>
          <a:p>
            <a:pPr algn="ctr"/>
            <a:r>
              <a:rPr lang="tr-TR" sz="2000" b="1" dirty="0" smtClean="0">
                <a:solidFill>
                  <a:schemeClr val="tx1"/>
                </a:solidFill>
                <a:latin typeface="Arial" charset="0"/>
                <a:cs typeface="Arial" charset="0"/>
              </a:rPr>
              <a:t>2024-25 </a:t>
            </a:r>
            <a:r>
              <a:rPr lang="tr-TR" sz="2000" b="1" dirty="0">
                <a:solidFill>
                  <a:schemeClr val="tx1"/>
                </a:solidFill>
                <a:latin typeface="Arial" charset="0"/>
                <a:cs typeface="Arial" charset="0"/>
              </a:rPr>
              <a:t>Eğitim-Öğretim Yılı Öğrenci Sayıları</a:t>
            </a:r>
          </a:p>
        </p:txBody>
      </p:sp>
    </p:spTree>
    <p:extLst>
      <p:ext uri="{BB962C8B-B14F-4D97-AF65-F5344CB8AC3E}">
        <p14:creationId xmlns:p14="http://schemas.microsoft.com/office/powerpoint/2010/main" val="423389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İçerik Yer Tutucusu 4"/>
          <p:cNvGraphicFramePr>
            <a:graphicFrameLocks/>
          </p:cNvGraphicFramePr>
          <p:nvPr>
            <p:extLst>
              <p:ext uri="{D42A27DB-BD31-4B8C-83A1-F6EECF244321}">
                <p14:modId xmlns:p14="http://schemas.microsoft.com/office/powerpoint/2010/main" val="2733610447"/>
              </p:ext>
            </p:extLst>
          </p:nvPr>
        </p:nvGraphicFramePr>
        <p:xfrm>
          <a:off x="1793631" y="194286"/>
          <a:ext cx="8229600" cy="4389437"/>
        </p:xfrm>
        <a:graphic>
          <a:graphicData uri="http://schemas.openxmlformats.org/drawingml/2006/chart">
            <c:chart xmlns:c="http://schemas.openxmlformats.org/drawingml/2006/chart" xmlns:r="http://schemas.openxmlformats.org/officeDocument/2006/relationships" r:id="rId2"/>
          </a:graphicData>
        </a:graphic>
      </p:graphicFrame>
      <p:sp>
        <p:nvSpPr>
          <p:cNvPr id="2" name="Metin kutusu 1"/>
          <p:cNvSpPr txBox="1"/>
          <p:nvPr/>
        </p:nvSpPr>
        <p:spPr>
          <a:xfrm>
            <a:off x="404446" y="4768361"/>
            <a:ext cx="11500339" cy="1200329"/>
          </a:xfrm>
          <a:prstGeom prst="rect">
            <a:avLst/>
          </a:prstGeom>
          <a:noFill/>
        </p:spPr>
        <p:txBody>
          <a:bodyPr wrap="square" rtlCol="0">
            <a:spAutoFit/>
          </a:bodyPr>
          <a:lstStyle/>
          <a:p>
            <a:r>
              <a:rPr lang="tr-TR" dirty="0" smtClean="0"/>
              <a:t>Üniversitemiz kurulduğu andan itibaren düzenli olarak öğrenci sayısında artış olduğu görülmektedir.  Ancak öğrenci sayımız artığına rağmen Daire Başkanlığımızda çalışan personel sayısında bir atış olmadığı aksi yönde personel sayısında bir azalma görülmektedir. İş ve işlemlerin daha verimli yürütülebilmesi için Daire Başkanlığımıza ihtiyaç duyulan personellerin görevlendirilmesi gerekmektedir.</a:t>
            </a:r>
            <a:endParaRPr lang="tr-TR" dirty="0"/>
          </a:p>
        </p:txBody>
      </p:sp>
    </p:spTree>
    <p:extLst>
      <p:ext uri="{BB962C8B-B14F-4D97-AF65-F5344CB8AC3E}">
        <p14:creationId xmlns:p14="http://schemas.microsoft.com/office/powerpoint/2010/main" val="41475537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afik 3"/>
          <p:cNvGraphicFramePr/>
          <p:nvPr>
            <p:extLst>
              <p:ext uri="{D42A27DB-BD31-4B8C-83A1-F6EECF244321}">
                <p14:modId xmlns:p14="http://schemas.microsoft.com/office/powerpoint/2010/main" val="1306553864"/>
              </p:ext>
            </p:extLst>
          </p:nvPr>
        </p:nvGraphicFramePr>
        <p:xfrm>
          <a:off x="791308" y="1362808"/>
          <a:ext cx="7651439" cy="4586472"/>
        </p:xfrm>
        <a:graphic>
          <a:graphicData uri="http://schemas.openxmlformats.org/drawingml/2006/chart">
            <c:chart xmlns:c="http://schemas.openxmlformats.org/drawingml/2006/chart" xmlns:r="http://schemas.openxmlformats.org/officeDocument/2006/relationships" r:id="rId2"/>
          </a:graphicData>
        </a:graphic>
      </p:graphicFrame>
      <p:sp>
        <p:nvSpPr>
          <p:cNvPr id="5" name="5 Metin kutusu"/>
          <p:cNvSpPr txBox="1"/>
          <p:nvPr/>
        </p:nvSpPr>
        <p:spPr>
          <a:xfrm>
            <a:off x="1547664" y="655697"/>
            <a:ext cx="4286280" cy="369332"/>
          </a:xfrm>
          <a:prstGeom prst="rect">
            <a:avLst/>
          </a:prstGeom>
          <a:noFill/>
        </p:spPr>
        <p:txBody>
          <a:bodyPr wrap="square" rtlCol="0">
            <a:spAutoFit/>
          </a:bodyPr>
          <a:lstStyle/>
          <a:p>
            <a:r>
              <a:rPr lang="tr-TR" b="1" dirty="0"/>
              <a:t>Öğrenci Sayıları Erkek/Kız</a:t>
            </a:r>
          </a:p>
        </p:txBody>
      </p:sp>
    </p:spTree>
    <p:extLst>
      <p:ext uri="{BB962C8B-B14F-4D97-AF65-F5344CB8AC3E}">
        <p14:creationId xmlns:p14="http://schemas.microsoft.com/office/powerpoint/2010/main" val="42687989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2"/>
          </p:nvPr>
        </p:nvSpPr>
        <p:spPr/>
        <p:txBody>
          <a:bodyPr/>
          <a:lstStyle/>
          <a:p>
            <a:fld id="{B1DEFA8C-F947-479F-BE07-76B6B3F80BF1}" type="slidenum">
              <a:rPr lang="tr-TR" smtClean="0"/>
              <a:pPr/>
              <a:t>34</a:t>
            </a:fld>
            <a:endParaRPr lang="tr-TR"/>
          </a:p>
        </p:txBody>
      </p:sp>
      <p:sp>
        <p:nvSpPr>
          <p:cNvPr id="14" name="TextBox 10">
            <a:extLst>
              <a:ext uri="{FF2B5EF4-FFF2-40B4-BE49-F238E27FC236}">
                <a16:creationId xmlns:a16="http://schemas.microsoft.com/office/drawing/2014/main" id="{DB8271AD-C42B-44FA-8430-50E65C30DAB7}"/>
              </a:ext>
            </a:extLst>
          </p:cNvPr>
          <p:cNvSpPr txBox="1"/>
          <p:nvPr/>
        </p:nvSpPr>
        <p:spPr>
          <a:xfrm>
            <a:off x="8161616" y="4760496"/>
            <a:ext cx="589857" cy="174500"/>
          </a:xfrm>
          <a:prstGeom prst="rect">
            <a:avLst/>
          </a:prstGeom>
          <a:noFill/>
        </p:spPr>
        <p:txBody>
          <a:bodyPr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Yurtdışı</a:t>
            </a:r>
          </a:p>
        </p:txBody>
      </p:sp>
      <p:sp>
        <p:nvSpPr>
          <p:cNvPr id="15" name="TextBox 12">
            <a:extLst>
              <a:ext uri="{FF2B5EF4-FFF2-40B4-BE49-F238E27FC236}">
                <a16:creationId xmlns:a16="http://schemas.microsoft.com/office/drawing/2014/main" id="{A407029D-ABFE-4B09-A2CF-B3F3F0115E15}"/>
              </a:ext>
            </a:extLst>
          </p:cNvPr>
          <p:cNvSpPr txBox="1"/>
          <p:nvPr/>
        </p:nvSpPr>
        <p:spPr>
          <a:xfrm>
            <a:off x="8143868" y="5284566"/>
            <a:ext cx="1555078" cy="232667"/>
          </a:xfrm>
          <a:prstGeom prst="rect">
            <a:avLst/>
          </a:prstGeom>
          <a:noFill/>
        </p:spPr>
        <p:txBody>
          <a:bodyPr wrap="none" lIns="0" tIns="0" rIns="0" bIns="0" rtlCol="0" anchor="t" anchorCtr="0">
            <a:noAutofit/>
          </a:bodyPr>
          <a:lstStyle/>
          <a:p>
            <a:pPr>
              <a:lnSpc>
                <a:spcPct val="94000"/>
              </a:lnSpc>
            </a:pPr>
            <a:r>
              <a:rPr lang="en-US" sz="1180" b="1" u="sng" dirty="0">
                <a:solidFill>
                  <a:srgbClr val="1F497D"/>
                </a:solidFill>
                <a:latin typeface="Tahoma" pitchFamily="18" charset="0"/>
                <a:cs typeface="Tahoma" pitchFamily="18" charset="0"/>
              </a:rPr>
              <a:t>Toplam Öğrenci Sayısı</a:t>
            </a:r>
          </a:p>
        </p:txBody>
      </p:sp>
      <p:sp>
        <p:nvSpPr>
          <p:cNvPr id="37" name="TextBox 34">
            <a:extLst>
              <a:ext uri="{FF2B5EF4-FFF2-40B4-BE49-F238E27FC236}">
                <a16:creationId xmlns:a16="http://schemas.microsoft.com/office/drawing/2014/main" id="{725AD717-1B66-4B3F-A673-C946B365B2F4}"/>
              </a:ext>
            </a:extLst>
          </p:cNvPr>
          <p:cNvSpPr txBox="1"/>
          <p:nvPr/>
        </p:nvSpPr>
        <p:spPr>
          <a:xfrm>
            <a:off x="5052000" y="5616001"/>
            <a:ext cx="375364" cy="116333"/>
          </a:xfrm>
          <a:prstGeom prst="rect">
            <a:avLst/>
          </a:prstGeom>
          <a:noFill/>
        </p:spPr>
        <p:txBody>
          <a:bodyPr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Kız: 0</a:t>
            </a:r>
          </a:p>
        </p:txBody>
      </p:sp>
      <p:sp>
        <p:nvSpPr>
          <p:cNvPr id="38" name="TextBox 35">
            <a:extLst>
              <a:ext uri="{FF2B5EF4-FFF2-40B4-BE49-F238E27FC236}">
                <a16:creationId xmlns:a16="http://schemas.microsoft.com/office/drawing/2014/main" id="{9F960D84-3677-4551-B39C-F434539319BA}"/>
              </a:ext>
            </a:extLst>
          </p:cNvPr>
          <p:cNvSpPr txBox="1"/>
          <p:nvPr/>
        </p:nvSpPr>
        <p:spPr>
          <a:xfrm>
            <a:off x="5556001" y="5616001"/>
            <a:ext cx="428987" cy="116333"/>
          </a:xfrm>
          <a:prstGeom prst="rect">
            <a:avLst/>
          </a:prstGeom>
          <a:noFill/>
        </p:spPr>
        <p:txBody>
          <a:bodyPr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Erkek:0
</a:t>
            </a:r>
          </a:p>
        </p:txBody>
      </p:sp>
      <p:sp>
        <p:nvSpPr>
          <p:cNvPr id="39" name="TextBox 36">
            <a:extLst>
              <a:ext uri="{FF2B5EF4-FFF2-40B4-BE49-F238E27FC236}">
                <a16:creationId xmlns:a16="http://schemas.microsoft.com/office/drawing/2014/main" id="{2B50BFAE-B33B-4B17-BF98-227FB9281494}"/>
              </a:ext>
            </a:extLst>
          </p:cNvPr>
          <p:cNvSpPr txBox="1"/>
          <p:nvPr/>
        </p:nvSpPr>
        <p:spPr>
          <a:xfrm>
            <a:off x="5052000" y="5760001"/>
            <a:ext cx="697104" cy="116333"/>
          </a:xfrm>
          <a:prstGeom prst="rect">
            <a:avLst/>
          </a:prstGeom>
          <a:noFill/>
        </p:spPr>
        <p:txBody>
          <a:bodyPr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Toplam: 0</a:t>
            </a:r>
          </a:p>
        </p:txBody>
      </p:sp>
      <p:sp>
        <p:nvSpPr>
          <p:cNvPr id="40" name="TextBox 37">
            <a:extLst>
              <a:ext uri="{FF2B5EF4-FFF2-40B4-BE49-F238E27FC236}">
                <a16:creationId xmlns:a16="http://schemas.microsoft.com/office/drawing/2014/main" id="{503A03EC-1101-4536-AA78-2D8E3175B3A9}"/>
              </a:ext>
            </a:extLst>
          </p:cNvPr>
          <p:cNvSpPr txBox="1"/>
          <p:nvPr/>
        </p:nvSpPr>
        <p:spPr>
          <a:xfrm>
            <a:off x="8143868" y="4994675"/>
            <a:ext cx="375364"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a:solidFill>
                  <a:srgbClr val="000000"/>
                </a:solidFill>
                <a:latin typeface="Tahoma" pitchFamily="18" charset="0"/>
                <a:cs typeface="Tahoma" pitchFamily="18" charset="0"/>
              </a:rPr>
              <a:t>210</a:t>
            </a:r>
            <a:r>
              <a:rPr lang="en-US" sz="885" b="1" dirty="0">
                <a:solidFill>
                  <a:srgbClr val="000000"/>
                </a:solidFill>
                <a:latin typeface="Tahoma" pitchFamily="18" charset="0"/>
                <a:cs typeface="Tahoma" pitchFamily="18" charset="0"/>
              </a:rPr>
              <a:t> </a:t>
            </a:r>
          </a:p>
        </p:txBody>
      </p:sp>
      <p:sp>
        <p:nvSpPr>
          <p:cNvPr id="41" name="TextBox 38">
            <a:extLst>
              <a:ext uri="{FF2B5EF4-FFF2-40B4-BE49-F238E27FC236}">
                <a16:creationId xmlns:a16="http://schemas.microsoft.com/office/drawing/2014/main" id="{5B23DAFB-7664-4028-A4DF-85BE9C3868A4}"/>
              </a:ext>
            </a:extLst>
          </p:cNvPr>
          <p:cNvSpPr txBox="1"/>
          <p:nvPr/>
        </p:nvSpPr>
        <p:spPr>
          <a:xfrm>
            <a:off x="8749306" y="5012597"/>
            <a:ext cx="428987"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19</a:t>
            </a:r>
            <a:r>
              <a:rPr lang="tr-TR" sz="885" b="1" dirty="0">
                <a:solidFill>
                  <a:srgbClr val="000000"/>
                </a:solidFill>
                <a:latin typeface="Tahoma" pitchFamily="18" charset="0"/>
                <a:cs typeface="Tahoma" pitchFamily="18" charset="0"/>
              </a:rPr>
              <a:t>95</a:t>
            </a:r>
            <a:endParaRPr lang="en-US" sz="885" b="1" dirty="0">
              <a:solidFill>
                <a:srgbClr val="000000"/>
              </a:solidFill>
              <a:latin typeface="Tahoma" pitchFamily="18" charset="0"/>
              <a:cs typeface="Tahoma" pitchFamily="18" charset="0"/>
            </a:endParaRPr>
          </a:p>
        </p:txBody>
      </p:sp>
      <p:sp>
        <p:nvSpPr>
          <p:cNvPr id="42" name="TextBox 39">
            <a:extLst>
              <a:ext uri="{FF2B5EF4-FFF2-40B4-BE49-F238E27FC236}">
                <a16:creationId xmlns:a16="http://schemas.microsoft.com/office/drawing/2014/main" id="{57E8AA17-39E0-42C7-A34E-70B657928963}"/>
              </a:ext>
            </a:extLst>
          </p:cNvPr>
          <p:cNvSpPr txBox="1"/>
          <p:nvPr/>
        </p:nvSpPr>
        <p:spPr>
          <a:xfrm>
            <a:off x="9602581" y="5029824"/>
            <a:ext cx="536234"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a:solidFill>
                  <a:srgbClr val="000000"/>
                </a:solidFill>
                <a:latin typeface="Tahoma" pitchFamily="18" charset="0"/>
                <a:cs typeface="Tahoma" pitchFamily="18" charset="0"/>
              </a:rPr>
              <a:t>2205</a:t>
            </a:r>
            <a:endParaRPr lang="en-US" sz="885" b="1" dirty="0">
              <a:solidFill>
                <a:srgbClr val="000000"/>
              </a:solidFill>
              <a:latin typeface="Tahoma" pitchFamily="18" charset="0"/>
              <a:cs typeface="Tahoma" pitchFamily="18" charset="0"/>
            </a:endParaRPr>
          </a:p>
        </p:txBody>
      </p:sp>
      <p:sp>
        <p:nvSpPr>
          <p:cNvPr id="43" name="TextBox 40">
            <a:extLst>
              <a:ext uri="{FF2B5EF4-FFF2-40B4-BE49-F238E27FC236}">
                <a16:creationId xmlns:a16="http://schemas.microsoft.com/office/drawing/2014/main" id="{75BC2591-922D-422E-A71B-32ECE10C8149}"/>
              </a:ext>
            </a:extLst>
          </p:cNvPr>
          <p:cNvSpPr txBox="1"/>
          <p:nvPr/>
        </p:nvSpPr>
        <p:spPr>
          <a:xfrm>
            <a:off x="8508000" y="5328001"/>
            <a:ext cx="321740" cy="116333"/>
          </a:xfrm>
          <a:prstGeom prst="rect">
            <a:avLst/>
          </a:prstGeom>
          <a:noFill/>
        </p:spPr>
        <p:txBody>
          <a:bodyPr wrap="none" lIns="0" tIns="0" rIns="0" bIns="0" rtlCol="0" anchor="t" anchorCtr="0">
            <a:noAutofit/>
          </a:bodyPr>
          <a:lstStyle/>
          <a:p>
            <a:pPr>
              <a:lnSpc>
                <a:spcPct val="94000"/>
              </a:lnSpc>
            </a:pPr>
            <a:endParaRPr lang="en-US" sz="885" b="1" dirty="0">
              <a:solidFill>
                <a:srgbClr val="000000"/>
              </a:solidFill>
              <a:latin typeface="Tahoma" pitchFamily="18" charset="0"/>
              <a:cs typeface="Tahoma" pitchFamily="18" charset="0"/>
            </a:endParaRPr>
          </a:p>
        </p:txBody>
      </p:sp>
      <p:sp>
        <p:nvSpPr>
          <p:cNvPr id="44" name="TextBox 43">
            <a:extLst>
              <a:ext uri="{FF2B5EF4-FFF2-40B4-BE49-F238E27FC236}">
                <a16:creationId xmlns:a16="http://schemas.microsoft.com/office/drawing/2014/main" id="{AF88E16F-49AE-4553-95E5-2B4B8D6B1E05}"/>
              </a:ext>
            </a:extLst>
          </p:cNvPr>
          <p:cNvSpPr txBox="1"/>
          <p:nvPr/>
        </p:nvSpPr>
        <p:spPr>
          <a:xfrm>
            <a:off x="8176644" y="5616001"/>
            <a:ext cx="482610"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7</a:t>
            </a:r>
            <a:r>
              <a:rPr lang="tr-TR" sz="885" b="1" dirty="0">
                <a:solidFill>
                  <a:srgbClr val="000000"/>
                </a:solidFill>
                <a:latin typeface="Tahoma" pitchFamily="18" charset="0"/>
                <a:cs typeface="Tahoma" pitchFamily="18" charset="0"/>
              </a:rPr>
              <a:t>469</a:t>
            </a:r>
            <a:r>
              <a:rPr lang="en-US" sz="885" b="1" dirty="0">
                <a:solidFill>
                  <a:srgbClr val="000000"/>
                </a:solidFill>
                <a:latin typeface="Tahoma" pitchFamily="18" charset="0"/>
                <a:cs typeface="Tahoma" pitchFamily="18" charset="0"/>
              </a:rPr>
              <a:t> 
</a:t>
            </a:r>
          </a:p>
        </p:txBody>
      </p:sp>
      <p:sp>
        <p:nvSpPr>
          <p:cNvPr id="45" name="TextBox 44">
            <a:extLst>
              <a:ext uri="{FF2B5EF4-FFF2-40B4-BE49-F238E27FC236}">
                <a16:creationId xmlns:a16="http://schemas.microsoft.com/office/drawing/2014/main" id="{015D48F9-383F-4B51-974A-0AD34A781D24}"/>
              </a:ext>
            </a:extLst>
          </p:cNvPr>
          <p:cNvSpPr txBox="1"/>
          <p:nvPr/>
        </p:nvSpPr>
        <p:spPr>
          <a:xfrm>
            <a:off x="8787565" y="5628636"/>
            <a:ext cx="589857"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9</a:t>
            </a:r>
            <a:r>
              <a:rPr lang="tr-TR" sz="885" b="1" dirty="0">
                <a:solidFill>
                  <a:srgbClr val="000000"/>
                </a:solidFill>
                <a:latin typeface="Tahoma" pitchFamily="18" charset="0"/>
                <a:cs typeface="Tahoma" pitchFamily="18" charset="0"/>
              </a:rPr>
              <a:t>210</a:t>
            </a:r>
            <a:r>
              <a:rPr lang="en-US" sz="885" b="1" dirty="0">
                <a:solidFill>
                  <a:srgbClr val="000000"/>
                </a:solidFill>
                <a:latin typeface="Tahoma" pitchFamily="18" charset="0"/>
                <a:cs typeface="Tahoma" pitchFamily="18" charset="0"/>
              </a:rPr>
              <a:t> 
</a:t>
            </a:r>
          </a:p>
        </p:txBody>
      </p:sp>
      <p:sp>
        <p:nvSpPr>
          <p:cNvPr id="46" name="TextBox 45">
            <a:extLst>
              <a:ext uri="{FF2B5EF4-FFF2-40B4-BE49-F238E27FC236}">
                <a16:creationId xmlns:a16="http://schemas.microsoft.com/office/drawing/2014/main" id="{C1D01F84-2232-41EA-AF8C-8822AA357CE3}"/>
              </a:ext>
            </a:extLst>
          </p:cNvPr>
          <p:cNvSpPr txBox="1"/>
          <p:nvPr/>
        </p:nvSpPr>
        <p:spPr>
          <a:xfrm>
            <a:off x="9551249" y="5624851"/>
            <a:ext cx="697104" cy="116333"/>
          </a:xfrm>
          <a:prstGeom prst="rect">
            <a:avLst/>
          </a:prstGeom>
          <a:noFill/>
        </p:spPr>
        <p:txBody>
          <a:bodyPr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16</a:t>
            </a:r>
            <a:r>
              <a:rPr lang="tr-TR" sz="885" b="1" dirty="0">
                <a:solidFill>
                  <a:srgbClr val="000000"/>
                </a:solidFill>
                <a:latin typeface="Tahoma" pitchFamily="18" charset="0"/>
                <a:cs typeface="Tahoma" pitchFamily="18" charset="0"/>
              </a:rPr>
              <a:t>679</a:t>
            </a:r>
            <a:r>
              <a:rPr lang="en-US" sz="885" b="1" dirty="0">
                <a:solidFill>
                  <a:srgbClr val="000000"/>
                </a:solidFill>
                <a:latin typeface="Tahoma" pitchFamily="18" charset="0"/>
                <a:cs typeface="Tahoma" pitchFamily="18" charset="0"/>
              </a:rPr>
              <a:t>
</a:t>
            </a:r>
          </a:p>
        </p:txBody>
      </p:sp>
      <p:sp>
        <p:nvSpPr>
          <p:cNvPr id="49" name="TextBox 50">
            <a:extLst>
              <a:ext uri="{FF2B5EF4-FFF2-40B4-BE49-F238E27FC236}">
                <a16:creationId xmlns:a16="http://schemas.microsoft.com/office/drawing/2014/main" id="{09331D14-B230-4A3D-AC76-677E1B138078}"/>
              </a:ext>
            </a:extLst>
          </p:cNvPr>
          <p:cNvSpPr txBox="1"/>
          <p:nvPr/>
        </p:nvSpPr>
        <p:spPr>
          <a:xfrm>
            <a:off x="4116000" y="1008000"/>
            <a:ext cx="3860882" cy="174500"/>
          </a:xfrm>
          <a:prstGeom prst="rect">
            <a:avLst/>
          </a:prstGeom>
          <a:noFill/>
        </p:spPr>
        <p:txBody>
          <a:bodyPr wrap="none" lIns="0" tIns="0" rIns="0" bIns="0" rtlCol="0" anchor="ctr" anchorCtr="0">
            <a:noAutofit/>
          </a:bodyPr>
          <a:lstStyle/>
          <a:p>
            <a:pPr algn="ctr">
              <a:lnSpc>
                <a:spcPct val="94000"/>
              </a:lnSpc>
            </a:pPr>
            <a:endParaRPr lang="en-US" sz="1279" b="1" dirty="0">
              <a:solidFill>
                <a:srgbClr val="000000"/>
              </a:solidFill>
              <a:latin typeface="Tahoma" pitchFamily="18" charset="0"/>
              <a:cs typeface="Tahoma" pitchFamily="18" charset="0"/>
            </a:endParaRPr>
          </a:p>
        </p:txBody>
      </p:sp>
      <p:pic>
        <p:nvPicPr>
          <p:cNvPr id="51" name="Picture 3" descr="Picture 3 description"/>
          <p:cNvPicPr>
            <a:picLocks noChangeAspect="1"/>
          </p:cNvPicPr>
          <p:nvPr/>
        </p:nvPicPr>
        <p:blipFill>
          <a:blip r:embed="rId2"/>
          <a:stretch>
            <a:fillRect/>
          </a:stretch>
        </p:blipFill>
        <p:spPr>
          <a:xfrm>
            <a:off x="1968995" y="1404322"/>
            <a:ext cx="8557587" cy="4355678"/>
          </a:xfrm>
          <a:prstGeom prst="rect">
            <a:avLst/>
          </a:prstGeom>
          <a:noFill/>
        </p:spPr>
      </p:pic>
      <p:sp>
        <p:nvSpPr>
          <p:cNvPr id="52" name="TextBox 3"/>
          <p:cNvSpPr txBox="1"/>
          <p:nvPr/>
        </p:nvSpPr>
        <p:spPr>
          <a:xfrm>
            <a:off x="2759047" y="2933886"/>
            <a:ext cx="936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Ege Bölgesi
</a:t>
            </a:r>
          </a:p>
        </p:txBody>
      </p:sp>
      <p:sp>
        <p:nvSpPr>
          <p:cNvPr id="53" name="TextBox 4"/>
          <p:cNvSpPr txBox="1"/>
          <p:nvPr/>
        </p:nvSpPr>
        <p:spPr>
          <a:xfrm>
            <a:off x="4919047" y="2789886"/>
            <a:ext cx="1512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İç Anadolu Bölgesi</a:t>
            </a:r>
          </a:p>
        </p:txBody>
      </p:sp>
      <p:sp>
        <p:nvSpPr>
          <p:cNvPr id="54" name="TextBox 5"/>
          <p:cNvSpPr txBox="1"/>
          <p:nvPr/>
        </p:nvSpPr>
        <p:spPr>
          <a:xfrm>
            <a:off x="5135047" y="1709886"/>
            <a:ext cx="1368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Karadeniz Bölgesi</a:t>
            </a:r>
          </a:p>
        </p:txBody>
      </p:sp>
      <p:sp>
        <p:nvSpPr>
          <p:cNvPr id="55" name="TextBox 6"/>
          <p:cNvSpPr txBox="1"/>
          <p:nvPr/>
        </p:nvSpPr>
        <p:spPr>
          <a:xfrm>
            <a:off x="3623047" y="3653886"/>
            <a:ext cx="1296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Akdeniz Bölgesi
</a:t>
            </a:r>
          </a:p>
        </p:txBody>
      </p:sp>
      <p:sp>
        <p:nvSpPr>
          <p:cNvPr id="56" name="TextBox 7"/>
          <p:cNvSpPr txBox="1"/>
          <p:nvPr/>
        </p:nvSpPr>
        <p:spPr>
          <a:xfrm>
            <a:off x="7391249" y="3479164"/>
            <a:ext cx="2160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Güneydoğu Anadolu Bölgesi
</a:t>
            </a:r>
          </a:p>
        </p:txBody>
      </p:sp>
      <p:sp>
        <p:nvSpPr>
          <p:cNvPr id="57" name="TextBox 8"/>
          <p:cNvSpPr txBox="1"/>
          <p:nvPr/>
        </p:nvSpPr>
        <p:spPr>
          <a:xfrm>
            <a:off x="8519047" y="2645886"/>
            <a:ext cx="1728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Doğu Anadolu Bölgesi
</a:t>
            </a:r>
          </a:p>
        </p:txBody>
      </p:sp>
      <p:sp>
        <p:nvSpPr>
          <p:cNvPr id="58" name="TextBox 9"/>
          <p:cNvSpPr txBox="1"/>
          <p:nvPr/>
        </p:nvSpPr>
        <p:spPr>
          <a:xfrm>
            <a:off x="4847047" y="5021886"/>
            <a:ext cx="504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KKTC
</a:t>
            </a:r>
          </a:p>
        </p:txBody>
      </p:sp>
      <p:sp>
        <p:nvSpPr>
          <p:cNvPr id="59" name="TextBox 10"/>
          <p:cNvSpPr txBox="1"/>
          <p:nvPr/>
        </p:nvSpPr>
        <p:spPr>
          <a:xfrm>
            <a:off x="8303047" y="4373886"/>
            <a:ext cx="792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Yurtdışı</a:t>
            </a:r>
          </a:p>
        </p:txBody>
      </p:sp>
      <p:sp>
        <p:nvSpPr>
          <p:cNvPr id="60" name="TextBox 12"/>
          <p:cNvSpPr txBox="1"/>
          <p:nvPr/>
        </p:nvSpPr>
        <p:spPr>
          <a:xfrm>
            <a:off x="8015047" y="4905216"/>
            <a:ext cx="2088000" cy="288000"/>
          </a:xfrm>
          <a:prstGeom prst="rect">
            <a:avLst/>
          </a:prstGeom>
          <a:noFill/>
        </p:spPr>
        <p:txBody>
          <a:bodyPr vertOverflow="clip" horzOverflow="clip" wrap="none" lIns="0" tIns="0" rIns="0" bIns="0" rtlCol="0" anchor="t" anchorCtr="0">
            <a:noAutofit/>
          </a:bodyPr>
          <a:lstStyle/>
          <a:p>
            <a:pPr>
              <a:lnSpc>
                <a:spcPct val="94000"/>
              </a:lnSpc>
            </a:pPr>
            <a:r>
              <a:rPr lang="en-US" sz="1180" b="1" u="sng" dirty="0">
                <a:solidFill>
                  <a:srgbClr val="1F497D"/>
                </a:solidFill>
                <a:latin typeface="Tahoma" pitchFamily="18" charset="0"/>
                <a:cs typeface="Tahoma" pitchFamily="18" charset="0"/>
              </a:rPr>
              <a:t>Toplam Öğrenci Sayısı</a:t>
            </a:r>
          </a:p>
        </p:txBody>
      </p:sp>
      <p:sp>
        <p:nvSpPr>
          <p:cNvPr id="61" name="TextBox 13"/>
          <p:cNvSpPr txBox="1"/>
          <p:nvPr/>
        </p:nvSpPr>
        <p:spPr>
          <a:xfrm>
            <a:off x="2471047" y="2069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45
</a:t>
            </a:r>
          </a:p>
        </p:txBody>
      </p:sp>
      <p:sp>
        <p:nvSpPr>
          <p:cNvPr id="62" name="TextBox 14"/>
          <p:cNvSpPr txBox="1"/>
          <p:nvPr/>
        </p:nvSpPr>
        <p:spPr>
          <a:xfrm>
            <a:off x="3119047" y="2069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49
</a:t>
            </a:r>
          </a:p>
        </p:txBody>
      </p:sp>
      <p:sp>
        <p:nvSpPr>
          <p:cNvPr id="63" name="TextBox 15"/>
          <p:cNvSpPr txBox="1"/>
          <p:nvPr/>
        </p:nvSpPr>
        <p:spPr>
          <a:xfrm>
            <a:off x="2615047" y="2213886"/>
            <a:ext cx="936000" cy="216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94</a:t>
            </a:r>
          </a:p>
        </p:txBody>
      </p:sp>
      <p:sp>
        <p:nvSpPr>
          <p:cNvPr id="64" name="TextBox 16"/>
          <p:cNvSpPr txBox="1"/>
          <p:nvPr/>
        </p:nvSpPr>
        <p:spPr>
          <a:xfrm>
            <a:off x="5135047" y="1925886"/>
            <a:ext cx="64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68
</a:t>
            </a:r>
          </a:p>
        </p:txBody>
      </p:sp>
      <p:sp>
        <p:nvSpPr>
          <p:cNvPr id="65" name="TextBox 17"/>
          <p:cNvSpPr txBox="1"/>
          <p:nvPr/>
        </p:nvSpPr>
        <p:spPr>
          <a:xfrm>
            <a:off x="5855047" y="1925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97
</a:t>
            </a:r>
          </a:p>
        </p:txBody>
      </p:sp>
      <p:sp>
        <p:nvSpPr>
          <p:cNvPr id="66" name="TextBox 18"/>
          <p:cNvSpPr txBox="1"/>
          <p:nvPr/>
        </p:nvSpPr>
        <p:spPr>
          <a:xfrm>
            <a:off x="5351047" y="2271557"/>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165</a:t>
            </a:r>
          </a:p>
        </p:txBody>
      </p:sp>
      <p:sp>
        <p:nvSpPr>
          <p:cNvPr id="67" name="TextBox 19"/>
          <p:cNvSpPr txBox="1"/>
          <p:nvPr/>
        </p:nvSpPr>
        <p:spPr>
          <a:xfrm>
            <a:off x="2759047" y="3149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56
</a:t>
            </a:r>
          </a:p>
        </p:txBody>
      </p:sp>
      <p:sp>
        <p:nvSpPr>
          <p:cNvPr id="68" name="TextBox 20"/>
          <p:cNvSpPr txBox="1"/>
          <p:nvPr/>
        </p:nvSpPr>
        <p:spPr>
          <a:xfrm>
            <a:off x="3407047" y="3149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52
</a:t>
            </a:r>
          </a:p>
        </p:txBody>
      </p:sp>
      <p:sp>
        <p:nvSpPr>
          <p:cNvPr id="69" name="TextBox 21"/>
          <p:cNvSpPr txBox="1"/>
          <p:nvPr/>
        </p:nvSpPr>
        <p:spPr>
          <a:xfrm>
            <a:off x="2903047" y="3293886"/>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108</a:t>
            </a:r>
          </a:p>
        </p:txBody>
      </p:sp>
      <p:sp>
        <p:nvSpPr>
          <p:cNvPr id="70" name="TextBox 22"/>
          <p:cNvSpPr txBox="1"/>
          <p:nvPr/>
        </p:nvSpPr>
        <p:spPr>
          <a:xfrm>
            <a:off x="4991047" y="3005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103
</a:t>
            </a:r>
          </a:p>
        </p:txBody>
      </p:sp>
      <p:sp>
        <p:nvSpPr>
          <p:cNvPr id="71" name="TextBox 23"/>
          <p:cNvSpPr txBox="1"/>
          <p:nvPr/>
        </p:nvSpPr>
        <p:spPr>
          <a:xfrm>
            <a:off x="5567047" y="3005886"/>
            <a:ext cx="792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133
</a:t>
            </a:r>
          </a:p>
        </p:txBody>
      </p:sp>
      <p:sp>
        <p:nvSpPr>
          <p:cNvPr id="72" name="TextBox 24"/>
          <p:cNvSpPr txBox="1"/>
          <p:nvPr/>
        </p:nvSpPr>
        <p:spPr>
          <a:xfrm>
            <a:off x="5207047" y="3149886"/>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236</a:t>
            </a:r>
          </a:p>
        </p:txBody>
      </p:sp>
      <p:sp>
        <p:nvSpPr>
          <p:cNvPr id="73" name="TextBox 25"/>
          <p:cNvSpPr txBox="1"/>
          <p:nvPr/>
        </p:nvSpPr>
        <p:spPr>
          <a:xfrm>
            <a:off x="3623047" y="3869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201
</a:t>
            </a:r>
          </a:p>
        </p:txBody>
      </p:sp>
      <p:sp>
        <p:nvSpPr>
          <p:cNvPr id="74" name="TextBox 26"/>
          <p:cNvSpPr txBox="1"/>
          <p:nvPr/>
        </p:nvSpPr>
        <p:spPr>
          <a:xfrm>
            <a:off x="4271047" y="3869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231
</a:t>
            </a:r>
          </a:p>
        </p:txBody>
      </p:sp>
      <p:sp>
        <p:nvSpPr>
          <p:cNvPr id="75" name="TextBox 27"/>
          <p:cNvSpPr txBox="1"/>
          <p:nvPr/>
        </p:nvSpPr>
        <p:spPr>
          <a:xfrm>
            <a:off x="3839047" y="4013886"/>
            <a:ext cx="864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432</a:t>
            </a:r>
          </a:p>
        </p:txBody>
      </p:sp>
      <p:sp>
        <p:nvSpPr>
          <p:cNvPr id="76" name="TextBox 28"/>
          <p:cNvSpPr txBox="1"/>
          <p:nvPr/>
        </p:nvSpPr>
        <p:spPr>
          <a:xfrm>
            <a:off x="8663047" y="2861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a:solidFill>
                  <a:srgbClr val="000000"/>
                </a:solidFill>
                <a:latin typeface="Tahoma" pitchFamily="18" charset="0"/>
                <a:cs typeface="Tahoma" pitchFamily="18" charset="0"/>
              </a:rPr>
              <a:t>27</a:t>
            </a:r>
            <a:r>
              <a:rPr lang="en-US" sz="885" b="1" dirty="0">
                <a:solidFill>
                  <a:srgbClr val="000000"/>
                </a:solidFill>
                <a:latin typeface="Tahoma" pitchFamily="18" charset="0"/>
                <a:cs typeface="Tahoma" pitchFamily="18" charset="0"/>
              </a:rPr>
              <a:t>73
</a:t>
            </a:r>
          </a:p>
        </p:txBody>
      </p:sp>
      <p:sp>
        <p:nvSpPr>
          <p:cNvPr id="77" name="TextBox 29"/>
          <p:cNvSpPr txBox="1"/>
          <p:nvPr/>
        </p:nvSpPr>
        <p:spPr>
          <a:xfrm>
            <a:off x="9239047" y="2861886"/>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1</a:t>
            </a:r>
            <a:r>
              <a:rPr lang="tr-TR" sz="885" b="1" dirty="0">
                <a:solidFill>
                  <a:srgbClr val="000000"/>
                </a:solidFill>
                <a:latin typeface="Tahoma" pitchFamily="18" charset="0"/>
                <a:cs typeface="Tahoma" pitchFamily="18" charset="0"/>
              </a:rPr>
              <a:t>762</a:t>
            </a:r>
            <a:r>
              <a:rPr lang="en-US" sz="885" b="1" dirty="0">
                <a:solidFill>
                  <a:srgbClr val="000000"/>
                </a:solidFill>
                <a:latin typeface="Tahoma" pitchFamily="18" charset="0"/>
                <a:cs typeface="Tahoma" pitchFamily="18" charset="0"/>
              </a:rPr>
              <a:t>
</a:t>
            </a:r>
          </a:p>
        </p:txBody>
      </p:sp>
      <p:sp>
        <p:nvSpPr>
          <p:cNvPr id="78" name="TextBox 30"/>
          <p:cNvSpPr txBox="1"/>
          <p:nvPr/>
        </p:nvSpPr>
        <p:spPr>
          <a:xfrm>
            <a:off x="8879047" y="3005886"/>
            <a:ext cx="100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a:solidFill>
                  <a:srgbClr val="000000"/>
                </a:solidFill>
                <a:latin typeface="Tahoma" pitchFamily="18" charset="0"/>
                <a:cs typeface="Tahoma" pitchFamily="18" charset="0"/>
              </a:rPr>
              <a:t>4535</a:t>
            </a:r>
            <a:endParaRPr lang="en-US" sz="885" b="1" dirty="0">
              <a:solidFill>
                <a:srgbClr val="000000"/>
              </a:solidFill>
              <a:latin typeface="Tahoma" pitchFamily="18" charset="0"/>
              <a:cs typeface="Tahoma" pitchFamily="18" charset="0"/>
            </a:endParaRPr>
          </a:p>
        </p:txBody>
      </p:sp>
      <p:sp>
        <p:nvSpPr>
          <p:cNvPr id="79" name="TextBox 31"/>
          <p:cNvSpPr txBox="1"/>
          <p:nvPr/>
        </p:nvSpPr>
        <p:spPr>
          <a:xfrm>
            <a:off x="7687309" y="3701272"/>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smtClean="0">
                <a:solidFill>
                  <a:srgbClr val="000000"/>
                </a:solidFill>
                <a:latin typeface="Tahoma" pitchFamily="18" charset="0"/>
                <a:cs typeface="Tahoma" pitchFamily="18" charset="0"/>
              </a:rPr>
              <a:t>8294</a:t>
            </a:r>
            <a:r>
              <a:rPr lang="en-US" sz="885" b="1" dirty="0">
                <a:solidFill>
                  <a:srgbClr val="000000"/>
                </a:solidFill>
                <a:latin typeface="Tahoma" pitchFamily="18" charset="0"/>
                <a:cs typeface="Tahoma" pitchFamily="18" charset="0"/>
              </a:rPr>
              <a:t>
</a:t>
            </a:r>
          </a:p>
        </p:txBody>
      </p:sp>
      <p:sp>
        <p:nvSpPr>
          <p:cNvPr id="80" name="TextBox 32"/>
          <p:cNvSpPr txBox="1"/>
          <p:nvPr/>
        </p:nvSpPr>
        <p:spPr>
          <a:xfrm>
            <a:off x="8292975" y="3712581"/>
            <a:ext cx="720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a:t>
            </a:r>
            <a:r>
              <a:rPr lang="tr-TR" sz="885" b="1" dirty="0" smtClean="0">
                <a:solidFill>
                  <a:srgbClr val="000000"/>
                </a:solidFill>
                <a:latin typeface="Tahoma" pitchFamily="18" charset="0"/>
                <a:cs typeface="Tahoma" pitchFamily="18" charset="0"/>
              </a:rPr>
              <a:t>7214</a:t>
            </a:r>
            <a:r>
              <a:rPr lang="en-US" sz="885" b="1" dirty="0">
                <a:solidFill>
                  <a:srgbClr val="000000"/>
                </a:solidFill>
                <a:latin typeface="Tahoma" pitchFamily="18" charset="0"/>
                <a:cs typeface="Tahoma" pitchFamily="18" charset="0"/>
              </a:rPr>
              <a:t>
</a:t>
            </a:r>
          </a:p>
        </p:txBody>
      </p:sp>
      <p:sp>
        <p:nvSpPr>
          <p:cNvPr id="81" name="TextBox 33"/>
          <p:cNvSpPr txBox="1"/>
          <p:nvPr/>
        </p:nvSpPr>
        <p:spPr>
          <a:xfrm>
            <a:off x="7583610" y="3923094"/>
            <a:ext cx="100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en-US" sz="885" b="1" dirty="0" smtClean="0">
                <a:solidFill>
                  <a:srgbClr val="000000"/>
                </a:solidFill>
                <a:latin typeface="Tahoma" pitchFamily="18" charset="0"/>
                <a:cs typeface="Tahoma" pitchFamily="18" charset="0"/>
              </a:rPr>
              <a:t>1</a:t>
            </a:r>
            <a:r>
              <a:rPr lang="tr-TR" sz="885" b="1" dirty="0" smtClean="0">
                <a:solidFill>
                  <a:srgbClr val="000000"/>
                </a:solidFill>
                <a:latin typeface="Tahoma" pitchFamily="18" charset="0"/>
                <a:cs typeface="Tahoma" pitchFamily="18" charset="0"/>
              </a:rPr>
              <a:t>550</a:t>
            </a:r>
            <a:r>
              <a:rPr lang="en-US" sz="885" b="1" dirty="0" smtClean="0">
                <a:solidFill>
                  <a:srgbClr val="000000"/>
                </a:solidFill>
                <a:latin typeface="Tahoma" pitchFamily="18" charset="0"/>
                <a:cs typeface="Tahoma" pitchFamily="18" charset="0"/>
              </a:rPr>
              <a:t>8</a:t>
            </a:r>
            <a:endParaRPr lang="en-US" sz="885" b="1" dirty="0">
              <a:solidFill>
                <a:srgbClr val="000000"/>
              </a:solidFill>
              <a:latin typeface="Tahoma" pitchFamily="18" charset="0"/>
              <a:cs typeface="Tahoma" pitchFamily="18" charset="0"/>
            </a:endParaRPr>
          </a:p>
        </p:txBody>
      </p:sp>
      <p:sp>
        <p:nvSpPr>
          <p:cNvPr id="82" name="TextBox 34"/>
          <p:cNvSpPr txBox="1"/>
          <p:nvPr/>
        </p:nvSpPr>
        <p:spPr>
          <a:xfrm>
            <a:off x="4847047" y="5237886"/>
            <a:ext cx="504000" cy="144000"/>
          </a:xfrm>
          <a:prstGeom prst="rect">
            <a:avLst/>
          </a:prstGeom>
          <a:noFill/>
        </p:spPr>
        <p:txBody>
          <a:bodyPr vertOverflow="clip" horzOverflow="clip"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Kız: 0</a:t>
            </a:r>
          </a:p>
        </p:txBody>
      </p:sp>
      <p:sp>
        <p:nvSpPr>
          <p:cNvPr id="83" name="TextBox 35"/>
          <p:cNvSpPr txBox="1"/>
          <p:nvPr/>
        </p:nvSpPr>
        <p:spPr>
          <a:xfrm>
            <a:off x="5351047" y="5237886"/>
            <a:ext cx="576000" cy="144000"/>
          </a:xfrm>
          <a:prstGeom prst="rect">
            <a:avLst/>
          </a:prstGeom>
          <a:noFill/>
        </p:spPr>
        <p:txBody>
          <a:bodyPr vertOverflow="clip" horzOverflow="clip"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Erkek:0
</a:t>
            </a:r>
          </a:p>
        </p:txBody>
      </p:sp>
      <p:sp>
        <p:nvSpPr>
          <p:cNvPr id="84" name="TextBox 36"/>
          <p:cNvSpPr txBox="1"/>
          <p:nvPr/>
        </p:nvSpPr>
        <p:spPr>
          <a:xfrm>
            <a:off x="4847047" y="5381886"/>
            <a:ext cx="936000" cy="144000"/>
          </a:xfrm>
          <a:prstGeom prst="rect">
            <a:avLst/>
          </a:prstGeom>
          <a:noFill/>
        </p:spPr>
        <p:txBody>
          <a:bodyPr vertOverflow="clip" horzOverflow="clip" wrap="none" lIns="0" tIns="0" rIns="0" bIns="0" rtlCol="0" anchor="t" anchorCtr="0">
            <a:noAutofit/>
          </a:bodyPr>
          <a:lstStyle/>
          <a:p>
            <a:pPr>
              <a:lnSpc>
                <a:spcPct val="94000"/>
              </a:lnSpc>
            </a:pPr>
            <a:r>
              <a:rPr lang="en-US" sz="787" dirty="0">
                <a:solidFill>
                  <a:srgbClr val="FFFFFF">
                    <a:alpha val="0"/>
                  </a:srgbClr>
                </a:solidFill>
                <a:latin typeface="Arial" pitchFamily="18" charset="0"/>
                <a:cs typeface="Arial" pitchFamily="18" charset="0"/>
              </a:rPr>
              <a:t>Toplam: 0</a:t>
            </a:r>
          </a:p>
        </p:txBody>
      </p:sp>
      <p:sp>
        <p:nvSpPr>
          <p:cNvPr id="85" name="TextBox 37"/>
          <p:cNvSpPr txBox="1"/>
          <p:nvPr/>
        </p:nvSpPr>
        <p:spPr>
          <a:xfrm>
            <a:off x="8015046" y="4622960"/>
            <a:ext cx="576563" cy="122856"/>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smtClean="0">
                <a:solidFill>
                  <a:srgbClr val="000000"/>
                </a:solidFill>
                <a:latin typeface="Tahoma" pitchFamily="18" charset="0"/>
                <a:cs typeface="Tahoma" pitchFamily="18" charset="0"/>
              </a:rPr>
              <a:t>1272</a:t>
            </a:r>
            <a:r>
              <a:rPr lang="en-US" sz="885" b="1" dirty="0" smtClean="0">
                <a:solidFill>
                  <a:srgbClr val="000000"/>
                </a:solidFill>
                <a:latin typeface="Tahoma" pitchFamily="18" charset="0"/>
                <a:cs typeface="Tahoma" pitchFamily="18" charset="0"/>
              </a:rPr>
              <a:t> </a:t>
            </a:r>
            <a:endParaRPr lang="en-US" sz="885" b="1" dirty="0">
              <a:solidFill>
                <a:srgbClr val="000000"/>
              </a:solidFill>
              <a:latin typeface="Tahoma" pitchFamily="18" charset="0"/>
              <a:cs typeface="Tahoma" pitchFamily="18" charset="0"/>
            </a:endParaRPr>
          </a:p>
        </p:txBody>
      </p:sp>
      <p:sp>
        <p:nvSpPr>
          <p:cNvPr id="86" name="TextBox 38"/>
          <p:cNvSpPr txBox="1"/>
          <p:nvPr/>
        </p:nvSpPr>
        <p:spPr>
          <a:xfrm>
            <a:off x="8675852" y="4629424"/>
            <a:ext cx="918341"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a:t>
            </a:r>
            <a:r>
              <a:rPr lang="en-US" sz="885" b="1" dirty="0" smtClean="0">
                <a:solidFill>
                  <a:srgbClr val="000000"/>
                </a:solidFill>
                <a:latin typeface="Tahoma" pitchFamily="18" charset="0"/>
                <a:cs typeface="Tahoma" pitchFamily="18" charset="0"/>
              </a:rPr>
              <a:t>1</a:t>
            </a:r>
            <a:r>
              <a:rPr lang="tr-TR" sz="885" b="1" dirty="0" smtClean="0">
                <a:solidFill>
                  <a:srgbClr val="000000"/>
                </a:solidFill>
                <a:latin typeface="Tahoma" pitchFamily="18" charset="0"/>
                <a:cs typeface="Tahoma" pitchFamily="18" charset="0"/>
              </a:rPr>
              <a:t>025</a:t>
            </a:r>
            <a:endParaRPr lang="tr-TR" sz="885" b="1" dirty="0">
              <a:solidFill>
                <a:srgbClr val="000000"/>
              </a:solidFill>
              <a:latin typeface="Tahoma" pitchFamily="18" charset="0"/>
              <a:cs typeface="Tahoma" pitchFamily="18" charset="0"/>
            </a:endParaRPr>
          </a:p>
          <a:p>
            <a:pPr>
              <a:lnSpc>
                <a:spcPct val="94000"/>
              </a:lnSpc>
            </a:pPr>
            <a:endParaRPr lang="en-US" sz="885" b="1" dirty="0">
              <a:solidFill>
                <a:srgbClr val="000000"/>
              </a:solidFill>
              <a:latin typeface="Tahoma" pitchFamily="18" charset="0"/>
              <a:cs typeface="Tahoma" pitchFamily="18" charset="0"/>
            </a:endParaRPr>
          </a:p>
        </p:txBody>
      </p:sp>
      <p:sp>
        <p:nvSpPr>
          <p:cNvPr id="87" name="TextBox 39"/>
          <p:cNvSpPr txBox="1"/>
          <p:nvPr/>
        </p:nvSpPr>
        <p:spPr>
          <a:xfrm>
            <a:off x="9565877" y="4615082"/>
            <a:ext cx="990370" cy="146501"/>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smtClean="0">
                <a:solidFill>
                  <a:srgbClr val="000000"/>
                </a:solidFill>
                <a:latin typeface="Tahoma" pitchFamily="18" charset="0"/>
                <a:cs typeface="Tahoma" pitchFamily="18" charset="0"/>
              </a:rPr>
              <a:t>2297</a:t>
            </a:r>
            <a:endParaRPr lang="en-US" sz="885" b="1" dirty="0">
              <a:solidFill>
                <a:srgbClr val="000000"/>
              </a:solidFill>
              <a:latin typeface="Tahoma" pitchFamily="18" charset="0"/>
              <a:cs typeface="Tahoma" pitchFamily="18" charset="0"/>
            </a:endParaRPr>
          </a:p>
        </p:txBody>
      </p:sp>
      <p:sp>
        <p:nvSpPr>
          <p:cNvPr id="88" name="TextBox 43"/>
          <p:cNvSpPr txBox="1"/>
          <p:nvPr/>
        </p:nvSpPr>
        <p:spPr>
          <a:xfrm>
            <a:off x="7985747" y="5349432"/>
            <a:ext cx="648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Kız: </a:t>
            </a:r>
            <a:r>
              <a:rPr lang="tr-TR" sz="885" b="1" dirty="0" smtClean="0">
                <a:solidFill>
                  <a:srgbClr val="000000"/>
                </a:solidFill>
                <a:latin typeface="Tahoma" pitchFamily="18" charset="0"/>
                <a:cs typeface="Tahoma" pitchFamily="18" charset="0"/>
              </a:rPr>
              <a:t>9345</a:t>
            </a:r>
            <a:r>
              <a:rPr lang="en-US" sz="885" b="1" dirty="0" smtClean="0">
                <a:solidFill>
                  <a:srgbClr val="000000"/>
                </a:solidFill>
                <a:latin typeface="Tahoma" pitchFamily="18" charset="0"/>
                <a:cs typeface="Tahoma" pitchFamily="18" charset="0"/>
              </a:rPr>
              <a:t> </a:t>
            </a:r>
            <a:r>
              <a:rPr lang="en-US" sz="885" b="1" dirty="0">
                <a:solidFill>
                  <a:srgbClr val="000000"/>
                </a:solidFill>
                <a:latin typeface="Tahoma" pitchFamily="18" charset="0"/>
                <a:cs typeface="Tahoma" pitchFamily="18" charset="0"/>
              </a:rPr>
              <a:t>
</a:t>
            </a:r>
          </a:p>
        </p:txBody>
      </p:sp>
      <p:sp>
        <p:nvSpPr>
          <p:cNvPr id="89" name="TextBox 44"/>
          <p:cNvSpPr txBox="1"/>
          <p:nvPr/>
        </p:nvSpPr>
        <p:spPr>
          <a:xfrm>
            <a:off x="8688083" y="5325008"/>
            <a:ext cx="792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Erkek: </a:t>
            </a:r>
            <a:r>
              <a:rPr lang="tr-TR" sz="885" b="1" dirty="0" smtClean="0">
                <a:solidFill>
                  <a:srgbClr val="000000"/>
                </a:solidFill>
                <a:latin typeface="Tahoma" pitchFamily="18" charset="0"/>
                <a:cs typeface="Tahoma" pitchFamily="18" charset="0"/>
              </a:rPr>
              <a:t>9354</a:t>
            </a:r>
            <a:r>
              <a:rPr lang="en-US" sz="885" b="1" dirty="0" smtClean="0">
                <a:solidFill>
                  <a:srgbClr val="000000"/>
                </a:solidFill>
                <a:latin typeface="Tahoma" pitchFamily="18" charset="0"/>
                <a:cs typeface="Tahoma" pitchFamily="18" charset="0"/>
              </a:rPr>
              <a:t> </a:t>
            </a:r>
            <a:r>
              <a:rPr lang="en-US" sz="885" b="1" dirty="0">
                <a:solidFill>
                  <a:srgbClr val="000000"/>
                </a:solidFill>
                <a:latin typeface="Tahoma" pitchFamily="18" charset="0"/>
                <a:cs typeface="Tahoma" pitchFamily="18" charset="0"/>
              </a:rPr>
              <a:t>
</a:t>
            </a:r>
          </a:p>
        </p:txBody>
      </p:sp>
      <p:sp>
        <p:nvSpPr>
          <p:cNvPr id="90" name="TextBox 45"/>
          <p:cNvSpPr txBox="1"/>
          <p:nvPr/>
        </p:nvSpPr>
        <p:spPr>
          <a:xfrm>
            <a:off x="9565877" y="5317457"/>
            <a:ext cx="936000" cy="144000"/>
          </a:xfrm>
          <a:prstGeom prst="rect">
            <a:avLst/>
          </a:prstGeom>
          <a:noFill/>
        </p:spPr>
        <p:txBody>
          <a:bodyPr vertOverflow="clip" horzOverflow="clip" wrap="none" lIns="0" tIns="0" rIns="0" bIns="0" rtlCol="0" anchor="t" anchorCtr="0">
            <a:noAutofit/>
          </a:bodyPr>
          <a:lstStyle/>
          <a:p>
            <a:pPr>
              <a:lnSpc>
                <a:spcPct val="94000"/>
              </a:lnSpc>
            </a:pPr>
            <a:r>
              <a:rPr lang="en-US" sz="885" b="1" dirty="0">
                <a:solidFill>
                  <a:srgbClr val="000000"/>
                </a:solidFill>
                <a:latin typeface="Tahoma" pitchFamily="18" charset="0"/>
                <a:cs typeface="Tahoma" pitchFamily="18" charset="0"/>
              </a:rPr>
              <a:t>Toplam: </a:t>
            </a:r>
            <a:r>
              <a:rPr lang="tr-TR" sz="885" b="1" dirty="0" smtClean="0">
                <a:solidFill>
                  <a:srgbClr val="000000"/>
                </a:solidFill>
                <a:latin typeface="Tahoma" pitchFamily="18" charset="0"/>
                <a:cs typeface="Tahoma" pitchFamily="18" charset="0"/>
              </a:rPr>
              <a:t>18699</a:t>
            </a:r>
            <a:r>
              <a:rPr lang="en-US" sz="885" b="1" dirty="0">
                <a:solidFill>
                  <a:srgbClr val="000000"/>
                </a:solidFill>
                <a:latin typeface="Tahoma" pitchFamily="18" charset="0"/>
                <a:cs typeface="Tahoma" pitchFamily="18" charset="0"/>
              </a:rPr>
              <a:t>
</a:t>
            </a:r>
          </a:p>
        </p:txBody>
      </p:sp>
      <p:sp>
        <p:nvSpPr>
          <p:cNvPr id="91" name="TextBox 46"/>
          <p:cNvSpPr txBox="1"/>
          <p:nvPr/>
        </p:nvSpPr>
        <p:spPr>
          <a:xfrm>
            <a:off x="2471047" y="1853886"/>
            <a:ext cx="1296000" cy="216000"/>
          </a:xfrm>
          <a:prstGeom prst="rect">
            <a:avLst/>
          </a:prstGeom>
          <a:noFill/>
        </p:spPr>
        <p:txBody>
          <a:bodyPr vertOverflow="clip" horzOverflow="clip" wrap="none" lIns="0" tIns="0" rIns="0" bIns="0" rtlCol="0" anchor="t" anchorCtr="0">
            <a:noAutofit/>
          </a:bodyPr>
          <a:lstStyle/>
          <a:p>
            <a:pPr>
              <a:lnSpc>
                <a:spcPct val="94000"/>
              </a:lnSpc>
            </a:pPr>
            <a:r>
              <a:rPr lang="en-US" sz="1180" b="1" dirty="0">
                <a:solidFill>
                  <a:srgbClr val="1F497D"/>
                </a:solidFill>
                <a:latin typeface="Tahoma" pitchFamily="18" charset="0"/>
                <a:cs typeface="Tahoma" pitchFamily="18" charset="0"/>
              </a:rPr>
              <a:t>Marmara Bölgesi</a:t>
            </a:r>
          </a:p>
        </p:txBody>
      </p:sp>
      <p:sp>
        <p:nvSpPr>
          <p:cNvPr id="92" name="TextBox 50"/>
          <p:cNvSpPr txBox="1"/>
          <p:nvPr/>
        </p:nvSpPr>
        <p:spPr>
          <a:xfrm>
            <a:off x="3594875" y="785522"/>
            <a:ext cx="5184000" cy="216000"/>
          </a:xfrm>
          <a:prstGeom prst="rect">
            <a:avLst/>
          </a:prstGeom>
          <a:noFill/>
        </p:spPr>
        <p:txBody>
          <a:bodyPr vertOverflow="clip" horzOverflow="clip" wrap="none" lIns="0" tIns="0" rIns="0" bIns="0" rtlCol="0" anchor="ctr" anchorCtr="0">
            <a:noAutofit/>
          </a:bodyPr>
          <a:lstStyle/>
          <a:p>
            <a:pPr algn="ctr">
              <a:lnSpc>
                <a:spcPct val="94000"/>
              </a:lnSpc>
            </a:pPr>
            <a:r>
              <a:rPr lang="en-US" sz="1279" b="1" dirty="0">
                <a:solidFill>
                  <a:srgbClr val="000000"/>
                </a:solidFill>
                <a:latin typeface="Tahoma" pitchFamily="18" charset="0"/>
                <a:cs typeface="Tahoma" pitchFamily="18" charset="0"/>
              </a:rPr>
              <a:t>Bölgelere Göre Öğrenci Listesi</a:t>
            </a:r>
          </a:p>
        </p:txBody>
      </p:sp>
      <p:pic>
        <p:nvPicPr>
          <p:cNvPr id="93" name="Picture 52" descr="Picture 52 description"/>
          <p:cNvPicPr>
            <a:picLocks noChangeAspect="1"/>
          </p:cNvPicPr>
          <p:nvPr/>
        </p:nvPicPr>
        <p:blipFill>
          <a:blip r:embed="rId3"/>
          <a:stretch>
            <a:fillRect/>
          </a:stretch>
        </p:blipFill>
        <p:spPr>
          <a:xfrm>
            <a:off x="1751047" y="53886"/>
            <a:ext cx="792000" cy="792000"/>
          </a:xfrm>
          <a:prstGeom prst="rect">
            <a:avLst/>
          </a:prstGeom>
          <a:noFill/>
        </p:spPr>
      </p:pic>
      <p:sp>
        <p:nvSpPr>
          <p:cNvPr id="94" name="TextBox 52"/>
          <p:cNvSpPr txBox="1"/>
          <p:nvPr/>
        </p:nvSpPr>
        <p:spPr>
          <a:xfrm>
            <a:off x="3911047" y="53886"/>
            <a:ext cx="5184000" cy="576000"/>
          </a:xfrm>
          <a:prstGeom prst="rect">
            <a:avLst/>
          </a:prstGeom>
          <a:noFill/>
        </p:spPr>
        <p:txBody>
          <a:bodyPr vertOverflow="clip" horzOverflow="clip" wrap="none" lIns="0" tIns="0" rIns="0" bIns="0" rtlCol="0" anchor="t" anchorCtr="0">
            <a:noAutofit/>
          </a:bodyPr>
          <a:lstStyle/>
          <a:p>
            <a:pPr algn="ctr">
              <a:lnSpc>
                <a:spcPct val="94000"/>
              </a:lnSpc>
            </a:pPr>
            <a:r>
              <a:rPr lang="en-US" sz="1476" b="1" dirty="0">
                <a:solidFill>
                  <a:srgbClr val="000000"/>
                </a:solidFill>
                <a:latin typeface="Arial" pitchFamily="18" charset="0"/>
                <a:cs typeface="Arial" pitchFamily="18" charset="0"/>
              </a:rPr>
              <a:t>T.C.
Siirt Üniversitesi
</a:t>
            </a:r>
          </a:p>
        </p:txBody>
      </p:sp>
      <p:sp>
        <p:nvSpPr>
          <p:cNvPr id="95" name="TextBox 53"/>
          <p:cNvSpPr txBox="1"/>
          <p:nvPr/>
        </p:nvSpPr>
        <p:spPr>
          <a:xfrm>
            <a:off x="10031047" y="53886"/>
            <a:ext cx="1368000" cy="144000"/>
          </a:xfrm>
          <a:prstGeom prst="rect">
            <a:avLst/>
          </a:prstGeom>
          <a:solidFill>
            <a:srgbClr val="FFFFFF"/>
          </a:solidFill>
        </p:spPr>
        <p:txBody>
          <a:bodyPr vertOverflow="clip" horzOverflow="clip" wrap="none" lIns="0" tIns="0" rIns="0" bIns="0" rtlCol="0" anchor="t" anchorCtr="0">
            <a:noAutofit/>
          </a:bodyPr>
          <a:lstStyle/>
          <a:p>
            <a:pPr algn="r">
              <a:lnSpc>
                <a:spcPct val="94000"/>
              </a:lnSpc>
            </a:pPr>
            <a:r>
              <a:rPr lang="en-US" sz="787" b="1" dirty="0">
                <a:solidFill>
                  <a:srgbClr val="262626"/>
                </a:solidFill>
                <a:latin typeface="Tahoma" pitchFamily="18" charset="0"/>
                <a:cs typeface="Tahoma" pitchFamily="18" charset="0"/>
              </a:rPr>
              <a:t>11.03.2021</a:t>
            </a:r>
          </a:p>
        </p:txBody>
      </p:sp>
    </p:spTree>
    <p:extLst>
      <p:ext uri="{BB962C8B-B14F-4D97-AF65-F5344CB8AC3E}">
        <p14:creationId xmlns:p14="http://schemas.microsoft.com/office/powerpoint/2010/main" val="35675321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Grafik 2"/>
          <p:cNvGraphicFramePr/>
          <p:nvPr>
            <p:extLst>
              <p:ext uri="{D42A27DB-BD31-4B8C-83A1-F6EECF244321}">
                <p14:modId xmlns:p14="http://schemas.microsoft.com/office/powerpoint/2010/main" val="1534914608"/>
              </p:ext>
            </p:extLst>
          </p:nvPr>
        </p:nvGraphicFramePr>
        <p:xfrm>
          <a:off x="622841" y="416894"/>
          <a:ext cx="9060174" cy="546414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247239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graphicFrame>
        <p:nvGraphicFramePr>
          <p:cNvPr id="3" name="Grafik 2"/>
          <p:cNvGraphicFramePr/>
          <p:nvPr>
            <p:extLst>
              <p:ext uri="{D42A27DB-BD31-4B8C-83A1-F6EECF244321}">
                <p14:modId xmlns:p14="http://schemas.microsoft.com/office/powerpoint/2010/main" val="2925111860"/>
              </p:ext>
            </p:extLst>
          </p:nvPr>
        </p:nvGraphicFramePr>
        <p:xfrm>
          <a:off x="486884" y="808929"/>
          <a:ext cx="9292383" cy="509135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491561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479132" y="184076"/>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37</a:t>
            </a:fld>
            <a:endParaRPr lang="tr-TR" dirty="0"/>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8" name="7 Dikdörtgen"/>
          <p:cNvSpPr/>
          <p:nvPr/>
        </p:nvSpPr>
        <p:spPr>
          <a:xfrm>
            <a:off x="1783876" y="755576"/>
            <a:ext cx="8001056" cy="5570756"/>
          </a:xfrm>
          <a:prstGeom prst="rect">
            <a:avLst/>
          </a:prstGeom>
        </p:spPr>
        <p:txBody>
          <a:bodyPr wrap="square">
            <a:spAutoFit/>
          </a:bodyPr>
          <a:lstStyle/>
          <a:p>
            <a:r>
              <a:rPr lang="tr-TR" b="1" dirty="0"/>
              <a:t>EĞİTİM FAKÜLTESİ</a:t>
            </a:r>
          </a:p>
          <a:p>
            <a:endParaRPr lang="tr-TR" b="1" dirty="0"/>
          </a:p>
          <a:p>
            <a:pPr lvl="0">
              <a:buFont typeface="Arial" pitchFamily="34" charset="0"/>
              <a:buChar char="•"/>
            </a:pPr>
            <a:r>
              <a:rPr lang="tr-TR" sz="1600" dirty="0"/>
              <a:t>Türkçe Öğretmenliği</a:t>
            </a:r>
          </a:p>
          <a:p>
            <a:pPr lvl="0"/>
            <a:endParaRPr lang="tr-TR" sz="1600" dirty="0"/>
          </a:p>
          <a:p>
            <a:pPr lvl="0">
              <a:buFont typeface="Arial" pitchFamily="34" charset="0"/>
              <a:buChar char="•"/>
            </a:pPr>
            <a:r>
              <a:rPr lang="tr-TR" sz="1600" dirty="0"/>
              <a:t>Rehberlik ve Psikolojik Danışmanlık Öğretmenliği</a:t>
            </a:r>
          </a:p>
          <a:p>
            <a:pPr lvl="0"/>
            <a:endParaRPr lang="tr-TR" sz="1600" dirty="0"/>
          </a:p>
          <a:p>
            <a:pPr lvl="0">
              <a:buFont typeface="Arial" pitchFamily="34" charset="0"/>
              <a:buChar char="•"/>
            </a:pPr>
            <a:r>
              <a:rPr lang="tr-TR" sz="1600" dirty="0"/>
              <a:t>Sınıf Öğretmenliği</a:t>
            </a:r>
          </a:p>
          <a:p>
            <a:pPr lvl="0">
              <a:buFont typeface="Arial" pitchFamily="34" charset="0"/>
              <a:buChar char="•"/>
            </a:pPr>
            <a:endParaRPr lang="tr-TR" sz="1600" dirty="0"/>
          </a:p>
          <a:p>
            <a:pPr lvl="0">
              <a:buFont typeface="Arial" pitchFamily="34" charset="0"/>
              <a:buChar char="•"/>
            </a:pPr>
            <a:r>
              <a:rPr lang="tr-TR" sz="1600" dirty="0"/>
              <a:t>Sınıf Öğretmenliği (İÖ) ( Kapandı Öğrencisi var )</a:t>
            </a:r>
          </a:p>
          <a:p>
            <a:pPr lvl="0">
              <a:buFont typeface="Arial" pitchFamily="34" charset="0"/>
              <a:buChar char="•"/>
            </a:pPr>
            <a:endParaRPr lang="tr-TR" sz="1600" dirty="0"/>
          </a:p>
          <a:p>
            <a:pPr lvl="0">
              <a:buFont typeface="Arial" pitchFamily="34" charset="0"/>
              <a:buChar char="•"/>
            </a:pPr>
            <a:r>
              <a:rPr lang="tr-TR" sz="1600" dirty="0"/>
              <a:t>Fen Bilgisi Öğretmenliği</a:t>
            </a:r>
          </a:p>
          <a:p>
            <a:pPr lvl="0">
              <a:buFont typeface="Arial" pitchFamily="34" charset="0"/>
              <a:buChar char="•"/>
            </a:pPr>
            <a:endParaRPr lang="tr-TR" sz="1600" dirty="0"/>
          </a:p>
          <a:p>
            <a:pPr lvl="0">
              <a:buFont typeface="Arial" pitchFamily="34" charset="0"/>
              <a:buChar char="•"/>
            </a:pPr>
            <a:r>
              <a:rPr lang="tr-TR" sz="1600" dirty="0"/>
              <a:t>Bilgisayar  ve Öğretim Teknolojileri Öğretmenliği ( Kapandı Öğrencisi var )</a:t>
            </a:r>
          </a:p>
          <a:p>
            <a:pPr lvl="0">
              <a:buFont typeface="Arial" pitchFamily="34" charset="0"/>
              <a:buChar char="•"/>
            </a:pPr>
            <a:endParaRPr lang="tr-TR" sz="1600" dirty="0"/>
          </a:p>
          <a:p>
            <a:pPr lvl="0">
              <a:buFont typeface="Arial" pitchFamily="34" charset="0"/>
              <a:buChar char="•"/>
            </a:pPr>
            <a:r>
              <a:rPr lang="tr-TR" sz="1600" dirty="0"/>
              <a:t>Sosyal Bilgiler Öğretmenliği</a:t>
            </a:r>
          </a:p>
          <a:p>
            <a:pPr lvl="0">
              <a:buFont typeface="Arial" pitchFamily="34" charset="0"/>
              <a:buChar char="•"/>
            </a:pPr>
            <a:endParaRPr lang="tr-TR" sz="1600" dirty="0"/>
          </a:p>
          <a:p>
            <a:pPr lvl="0">
              <a:buFont typeface="Arial" pitchFamily="34" charset="0"/>
              <a:buChar char="•"/>
            </a:pPr>
            <a:r>
              <a:rPr lang="tr-TR" sz="1600" dirty="0"/>
              <a:t>İlköğretim Matematik Öğretmenliği</a:t>
            </a:r>
          </a:p>
          <a:p>
            <a:pPr lvl="0">
              <a:buFont typeface="Arial" pitchFamily="34" charset="0"/>
              <a:buChar char="•"/>
            </a:pPr>
            <a:endParaRPr lang="tr-TR" sz="1600" dirty="0"/>
          </a:p>
          <a:p>
            <a:pPr>
              <a:buFont typeface="Arial" pitchFamily="34" charset="0"/>
              <a:buChar char="•"/>
            </a:pPr>
            <a:r>
              <a:rPr lang="tr-TR" sz="1600" dirty="0"/>
              <a:t>İlköğretim Matematik Öğretmenliği (İÖ) ( Kapandı Öğrencisi var )</a:t>
            </a:r>
          </a:p>
          <a:p>
            <a:endParaRPr lang="tr-TR" sz="1600" dirty="0"/>
          </a:p>
          <a:p>
            <a:pPr>
              <a:buFont typeface="Arial" pitchFamily="34" charset="0"/>
              <a:buChar char="•"/>
            </a:pPr>
            <a:r>
              <a:rPr lang="tr-TR" sz="1600" dirty="0"/>
              <a:t>İngilizce Öğretmenliği </a:t>
            </a:r>
          </a:p>
          <a:p>
            <a:pPr lvl="0">
              <a:buFont typeface="Arial" pitchFamily="34" charset="0"/>
              <a:buChar char="•"/>
            </a:pPr>
            <a:endParaRPr lang="tr-TR" sz="1600" dirty="0"/>
          </a:p>
        </p:txBody>
      </p:sp>
    </p:spTree>
    <p:extLst>
      <p:ext uri="{BB962C8B-B14F-4D97-AF65-F5344CB8AC3E}">
        <p14:creationId xmlns:p14="http://schemas.microsoft.com/office/powerpoint/2010/main" val="2632067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881158"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38</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2083977" y="1123287"/>
            <a:ext cx="7358114" cy="4493538"/>
          </a:xfrm>
          <a:prstGeom prst="rect">
            <a:avLst/>
          </a:prstGeom>
        </p:spPr>
        <p:txBody>
          <a:bodyPr wrap="square">
            <a:spAutoFit/>
          </a:bodyPr>
          <a:lstStyle/>
          <a:p>
            <a:r>
              <a:rPr lang="tr-TR" b="1" dirty="0"/>
              <a:t>FEN EDEBİYAT FAKÜLTESİ</a:t>
            </a:r>
          </a:p>
          <a:p>
            <a:endParaRPr lang="tr-TR" sz="1600" b="1" dirty="0"/>
          </a:p>
          <a:p>
            <a:pPr>
              <a:buFont typeface="Arial" pitchFamily="34" charset="0"/>
              <a:buChar char="•"/>
            </a:pPr>
            <a:r>
              <a:rPr lang="tr-TR" sz="1400" dirty="0"/>
              <a:t>Matematik Bölümü ( Kapandı Öğrencisi var )</a:t>
            </a:r>
          </a:p>
          <a:p>
            <a:pPr lvl="0">
              <a:buFont typeface="Arial" pitchFamily="34" charset="0"/>
              <a:buChar char="•"/>
            </a:pPr>
            <a:endParaRPr lang="tr-TR" sz="1400" dirty="0"/>
          </a:p>
          <a:p>
            <a:pPr lvl="0">
              <a:buFont typeface="Arial" pitchFamily="34" charset="0"/>
              <a:buChar char="•"/>
            </a:pPr>
            <a:r>
              <a:rPr lang="tr-TR" sz="1400" dirty="0"/>
              <a:t>Sosyoloji Bölümü</a:t>
            </a:r>
          </a:p>
          <a:p>
            <a:pPr lvl="0">
              <a:buFont typeface="Arial" pitchFamily="34" charset="0"/>
              <a:buChar char="•"/>
            </a:pPr>
            <a:endParaRPr lang="tr-TR" sz="1400" dirty="0"/>
          </a:p>
          <a:p>
            <a:pPr lvl="0">
              <a:buFont typeface="Arial" pitchFamily="34" charset="0"/>
              <a:buChar char="•"/>
            </a:pPr>
            <a:r>
              <a:rPr lang="tr-TR" sz="1400" dirty="0"/>
              <a:t>Tarih Bölümü </a:t>
            </a:r>
          </a:p>
          <a:p>
            <a:pPr lvl="0">
              <a:buFont typeface="Arial" pitchFamily="34" charset="0"/>
              <a:buChar char="•"/>
            </a:pPr>
            <a:endParaRPr lang="tr-TR" sz="1400" dirty="0"/>
          </a:p>
          <a:p>
            <a:pPr>
              <a:buFont typeface="Arial" pitchFamily="34" charset="0"/>
              <a:buChar char="•"/>
            </a:pPr>
            <a:r>
              <a:rPr lang="tr-TR" sz="1400" dirty="0"/>
              <a:t>Tarih Bölümü  (İ.Ö</a:t>
            </a:r>
            <a:r>
              <a:rPr lang="tr-TR" sz="1400" dirty="0" smtClean="0"/>
              <a:t>) </a:t>
            </a:r>
            <a:r>
              <a:rPr lang="tr-TR" sz="1400" dirty="0"/>
              <a:t>( Kapandı Öğrencisi var </a:t>
            </a:r>
            <a:r>
              <a:rPr lang="tr-TR" sz="1400" dirty="0" smtClean="0"/>
              <a:t>)</a:t>
            </a:r>
            <a:endParaRPr lang="tr-TR" sz="1400" dirty="0"/>
          </a:p>
          <a:p>
            <a:pPr lvl="0">
              <a:buFont typeface="Arial" pitchFamily="34" charset="0"/>
              <a:buChar char="•"/>
            </a:pPr>
            <a:endParaRPr lang="tr-TR" sz="1400" dirty="0"/>
          </a:p>
          <a:p>
            <a:pPr lvl="0">
              <a:buFont typeface="Arial" pitchFamily="34" charset="0"/>
              <a:buChar char="•"/>
            </a:pPr>
            <a:r>
              <a:rPr lang="tr-TR" sz="1400" dirty="0"/>
              <a:t>Coğrafya Bölümü  </a:t>
            </a:r>
          </a:p>
          <a:p>
            <a:pPr lvl="0">
              <a:buFont typeface="Arial" pitchFamily="34" charset="0"/>
              <a:buChar char="•"/>
            </a:pPr>
            <a:endParaRPr lang="tr-TR" sz="1400" dirty="0"/>
          </a:p>
          <a:p>
            <a:pPr>
              <a:buFont typeface="Arial" pitchFamily="34" charset="0"/>
              <a:buChar char="•"/>
            </a:pPr>
            <a:r>
              <a:rPr lang="tr-TR" sz="1400" dirty="0"/>
              <a:t>Kimya Bölümü </a:t>
            </a:r>
          </a:p>
          <a:p>
            <a:pPr lvl="0">
              <a:buFont typeface="Arial" pitchFamily="34" charset="0"/>
              <a:buChar char="•"/>
            </a:pPr>
            <a:endParaRPr lang="tr-TR" sz="1400" dirty="0"/>
          </a:p>
          <a:p>
            <a:pPr>
              <a:buFont typeface="Arial" pitchFamily="34" charset="0"/>
              <a:buChar char="•"/>
            </a:pPr>
            <a:r>
              <a:rPr lang="tr-TR" sz="1400" dirty="0"/>
              <a:t>Biyoloji Bölümü ( Kapandı Öğrencisi var )</a:t>
            </a:r>
          </a:p>
          <a:p>
            <a:pPr lvl="0">
              <a:buFont typeface="Arial" pitchFamily="34" charset="0"/>
              <a:buChar char="•"/>
            </a:pPr>
            <a:endParaRPr lang="tr-TR" sz="1400" dirty="0"/>
          </a:p>
          <a:p>
            <a:pPr>
              <a:buFont typeface="Arial" pitchFamily="34" charset="0"/>
              <a:buChar char="•"/>
            </a:pPr>
            <a:r>
              <a:rPr lang="tr-TR" sz="1400" dirty="0"/>
              <a:t>Türk Dili ve Edebiyatı Bölümü</a:t>
            </a:r>
          </a:p>
          <a:p>
            <a:pPr>
              <a:buFont typeface="Arial" pitchFamily="34" charset="0"/>
              <a:buChar char="•"/>
            </a:pPr>
            <a:endParaRPr lang="tr-TR" sz="1400" dirty="0"/>
          </a:p>
          <a:p>
            <a:pPr>
              <a:buFont typeface="Arial" pitchFamily="34" charset="0"/>
              <a:buChar char="•"/>
            </a:pPr>
            <a:r>
              <a:rPr lang="tr-TR" sz="1400" dirty="0"/>
              <a:t>İngilizce Mütercim Tercümanlık</a:t>
            </a:r>
          </a:p>
          <a:p>
            <a:pPr>
              <a:buFont typeface="Arial" pitchFamily="34" charset="0"/>
              <a:buChar char="•"/>
            </a:pPr>
            <a:endParaRPr lang="tr-TR" sz="1400" dirty="0"/>
          </a:p>
        </p:txBody>
      </p:sp>
    </p:spTree>
    <p:extLst>
      <p:ext uri="{BB962C8B-B14F-4D97-AF65-F5344CB8AC3E}">
        <p14:creationId xmlns:p14="http://schemas.microsoft.com/office/powerpoint/2010/main" val="14443763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952596"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39</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2309786" y="1142984"/>
            <a:ext cx="6500842" cy="4524315"/>
          </a:xfrm>
          <a:prstGeom prst="rect">
            <a:avLst/>
          </a:prstGeom>
        </p:spPr>
        <p:txBody>
          <a:bodyPr wrap="square">
            <a:spAutoFit/>
          </a:bodyPr>
          <a:lstStyle/>
          <a:p>
            <a:r>
              <a:rPr lang="tr-TR" b="1" dirty="0"/>
              <a:t>MÜHENDİSLİK MİMARLIK FAKÜLTESİ</a:t>
            </a:r>
          </a:p>
          <a:p>
            <a:endParaRPr lang="tr-TR" b="1" dirty="0"/>
          </a:p>
          <a:p>
            <a:pPr>
              <a:buFont typeface="Arial" pitchFamily="34" charset="0"/>
              <a:buChar char="•"/>
            </a:pPr>
            <a:r>
              <a:rPr lang="tr-TR" dirty="0"/>
              <a:t>Gıda Mühendisliği Bölümü ( Kapandı Öğrencisi var )</a:t>
            </a:r>
          </a:p>
          <a:p>
            <a:pPr lvl="0"/>
            <a:endParaRPr lang="tr-TR" dirty="0"/>
          </a:p>
          <a:p>
            <a:pPr>
              <a:buFont typeface="Arial" pitchFamily="34" charset="0"/>
              <a:buChar char="•"/>
            </a:pPr>
            <a:r>
              <a:rPr lang="tr-TR" dirty="0"/>
              <a:t>Kimya Mühendisliği Bölümü</a:t>
            </a:r>
          </a:p>
          <a:p>
            <a:pPr>
              <a:buFont typeface="Arial" pitchFamily="34" charset="0"/>
              <a:buChar char="•"/>
            </a:pPr>
            <a:endParaRPr lang="tr-TR" dirty="0"/>
          </a:p>
          <a:p>
            <a:pPr lvl="0">
              <a:buFont typeface="Arial" pitchFamily="34" charset="0"/>
              <a:buChar char="•"/>
            </a:pPr>
            <a:r>
              <a:rPr lang="tr-TR" dirty="0"/>
              <a:t>Bilgisayar Mühendisliği Bölümü</a:t>
            </a:r>
          </a:p>
          <a:p>
            <a:pPr lvl="0">
              <a:buFont typeface="Arial" pitchFamily="34" charset="0"/>
              <a:buChar char="•"/>
            </a:pPr>
            <a:endParaRPr lang="tr-TR" dirty="0"/>
          </a:p>
          <a:p>
            <a:pPr>
              <a:buFont typeface="Arial" pitchFamily="34" charset="0"/>
              <a:buChar char="•"/>
            </a:pPr>
            <a:r>
              <a:rPr lang="tr-TR" dirty="0"/>
              <a:t>Elektrik Elektronik Mühendisliği </a:t>
            </a:r>
            <a:r>
              <a:rPr lang="tr-TR" dirty="0" smtClean="0"/>
              <a:t>Bölümü</a:t>
            </a:r>
            <a:endParaRPr lang="tr-TR" dirty="0"/>
          </a:p>
          <a:p>
            <a:pPr lvl="0"/>
            <a:endParaRPr lang="tr-TR" dirty="0"/>
          </a:p>
          <a:p>
            <a:pPr lvl="0">
              <a:buFont typeface="Arial" pitchFamily="34" charset="0"/>
              <a:buChar char="•"/>
            </a:pPr>
            <a:r>
              <a:rPr lang="tr-TR" dirty="0" smtClean="0"/>
              <a:t>Elektrik </a:t>
            </a:r>
            <a:r>
              <a:rPr lang="tr-TR" dirty="0"/>
              <a:t>Elektronik Mühendisliği Bölümü (İ.Ö) ( Kapandı Öğrencisi var )</a:t>
            </a:r>
          </a:p>
          <a:p>
            <a:pPr lvl="0">
              <a:buFont typeface="Arial" pitchFamily="34" charset="0"/>
              <a:buChar char="•"/>
            </a:pPr>
            <a:endParaRPr lang="tr-TR" dirty="0"/>
          </a:p>
          <a:p>
            <a:pPr>
              <a:buFont typeface="Arial" pitchFamily="34" charset="0"/>
              <a:buChar char="•"/>
            </a:pPr>
            <a:r>
              <a:rPr lang="tr-TR" dirty="0"/>
              <a:t>İnşaat Mühendisliği Bölümü</a:t>
            </a:r>
          </a:p>
          <a:p>
            <a:pPr>
              <a:buFont typeface="Arial" pitchFamily="34" charset="0"/>
              <a:buChar char="•"/>
            </a:pPr>
            <a:endParaRPr lang="tr-TR" dirty="0"/>
          </a:p>
          <a:p>
            <a:pPr>
              <a:buFont typeface="Arial" pitchFamily="34" charset="0"/>
              <a:buChar char="•"/>
            </a:pPr>
            <a:r>
              <a:rPr lang="tr-TR" dirty="0"/>
              <a:t>Makine Mühendisliği </a:t>
            </a:r>
            <a:r>
              <a:rPr lang="tr-TR" dirty="0" smtClean="0"/>
              <a:t>Bölümü</a:t>
            </a:r>
            <a:endParaRPr lang="tr-TR" dirty="0"/>
          </a:p>
        </p:txBody>
      </p:sp>
    </p:spTree>
    <p:extLst>
      <p:ext uri="{BB962C8B-B14F-4D97-AF65-F5344CB8AC3E}">
        <p14:creationId xmlns:p14="http://schemas.microsoft.com/office/powerpoint/2010/main" val="36137026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881158"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40</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2495600" y="1154276"/>
            <a:ext cx="6500842" cy="5447645"/>
          </a:xfrm>
          <a:prstGeom prst="rect">
            <a:avLst/>
          </a:prstGeom>
        </p:spPr>
        <p:txBody>
          <a:bodyPr wrap="square">
            <a:spAutoFit/>
          </a:bodyPr>
          <a:lstStyle/>
          <a:p>
            <a:r>
              <a:rPr lang="tr-TR" sz="1600" b="1" dirty="0"/>
              <a:t>İLAHİYAT FAKÜLTESİ</a:t>
            </a:r>
          </a:p>
          <a:p>
            <a:endParaRPr lang="tr-TR" sz="1600" dirty="0"/>
          </a:p>
          <a:p>
            <a:pPr lvl="0">
              <a:buFont typeface="Arial" pitchFamily="34" charset="0"/>
              <a:buChar char="•"/>
            </a:pPr>
            <a:r>
              <a:rPr lang="tr-TR" sz="1600" dirty="0"/>
              <a:t>İlahiyat </a:t>
            </a:r>
          </a:p>
          <a:p>
            <a:pPr lvl="0">
              <a:buFont typeface="Arial" pitchFamily="34" charset="0"/>
              <a:buChar char="•"/>
            </a:pPr>
            <a:endParaRPr lang="tr-TR" sz="1600" dirty="0"/>
          </a:p>
          <a:p>
            <a:pPr>
              <a:buFont typeface="Arial" pitchFamily="34" charset="0"/>
              <a:buChar char="•"/>
            </a:pPr>
            <a:r>
              <a:rPr lang="tr-TR" sz="1600" dirty="0"/>
              <a:t>İlahiyat (İÖ</a:t>
            </a:r>
            <a:r>
              <a:rPr lang="tr-TR" sz="1600" dirty="0" smtClean="0"/>
              <a:t>) </a:t>
            </a:r>
            <a:r>
              <a:rPr lang="tr-TR" sz="1600" dirty="0"/>
              <a:t>( Kapandı Öğrencisi var </a:t>
            </a:r>
            <a:r>
              <a:rPr lang="tr-TR" sz="1600" dirty="0" smtClean="0"/>
              <a:t>)</a:t>
            </a:r>
            <a:endParaRPr lang="tr-TR" sz="1600" dirty="0"/>
          </a:p>
          <a:p>
            <a:pPr lvl="0">
              <a:buFont typeface="Arial" pitchFamily="34" charset="0"/>
              <a:buChar char="•"/>
            </a:pPr>
            <a:endParaRPr lang="tr-TR" sz="1600" dirty="0"/>
          </a:p>
          <a:p>
            <a:pPr lvl="0">
              <a:buFont typeface="Arial" pitchFamily="34" charset="0"/>
              <a:buChar char="•"/>
            </a:pPr>
            <a:r>
              <a:rPr lang="tr-TR" sz="1600" dirty="0"/>
              <a:t>İlahiyat (MTOK)</a:t>
            </a:r>
          </a:p>
          <a:p>
            <a:pPr lvl="0">
              <a:buFont typeface="Arial" pitchFamily="34" charset="0"/>
              <a:buChar char="•"/>
            </a:pPr>
            <a:endParaRPr lang="tr-TR" sz="1600" dirty="0"/>
          </a:p>
          <a:p>
            <a:pPr>
              <a:buFont typeface="Arial" pitchFamily="34" charset="0"/>
              <a:buChar char="•"/>
            </a:pPr>
            <a:r>
              <a:rPr lang="tr-TR" sz="1600" dirty="0"/>
              <a:t>İlahiyat (MTOK) (İ.Ö</a:t>
            </a:r>
            <a:r>
              <a:rPr lang="tr-TR" sz="1600" dirty="0" smtClean="0"/>
              <a:t>) </a:t>
            </a:r>
            <a:r>
              <a:rPr lang="tr-TR" sz="1600" dirty="0"/>
              <a:t>( Kapandı Öğrencisi var </a:t>
            </a:r>
            <a:r>
              <a:rPr lang="tr-TR" sz="1600" dirty="0" smtClean="0"/>
              <a:t>)</a:t>
            </a:r>
            <a:endParaRPr lang="tr-TR" sz="1600" dirty="0"/>
          </a:p>
          <a:p>
            <a:pPr lvl="0">
              <a:buFont typeface="Arial" pitchFamily="34" charset="0"/>
              <a:buChar char="•"/>
            </a:pPr>
            <a:endParaRPr lang="tr-TR" sz="1600" dirty="0"/>
          </a:p>
          <a:p>
            <a:pPr lvl="0">
              <a:buFont typeface="Arial" pitchFamily="34" charset="0"/>
              <a:buChar char="•"/>
            </a:pPr>
            <a:r>
              <a:rPr lang="tr-TR" sz="1600" dirty="0"/>
              <a:t>İlahiyat (İLİTAM )</a:t>
            </a:r>
          </a:p>
          <a:p>
            <a:pPr lvl="0">
              <a:buFont typeface="Arial" pitchFamily="34" charset="0"/>
              <a:buChar char="•"/>
            </a:pPr>
            <a:endParaRPr lang="tr-TR" sz="1600" dirty="0"/>
          </a:p>
          <a:p>
            <a:r>
              <a:rPr lang="tr-TR" sz="1600" b="1" dirty="0"/>
              <a:t>VETERİNER FAKÜLTESİ</a:t>
            </a:r>
          </a:p>
          <a:p>
            <a:endParaRPr lang="tr-TR" sz="1600" dirty="0"/>
          </a:p>
          <a:p>
            <a:pPr lvl="0">
              <a:buFont typeface="Arial" pitchFamily="34" charset="0"/>
              <a:buChar char="•"/>
            </a:pPr>
            <a:r>
              <a:rPr lang="tr-TR" sz="1600" dirty="0"/>
              <a:t>Veteriner</a:t>
            </a:r>
          </a:p>
          <a:p>
            <a:pPr lvl="0">
              <a:buFont typeface="Arial" pitchFamily="34" charset="0"/>
              <a:buChar char="•"/>
            </a:pPr>
            <a:endParaRPr lang="tr-TR" dirty="0"/>
          </a:p>
          <a:p>
            <a:pPr lvl="0"/>
            <a:r>
              <a:rPr lang="tr-TR" b="1" dirty="0"/>
              <a:t>TIP FAKÜLTESİ</a:t>
            </a:r>
          </a:p>
          <a:p>
            <a:pPr lvl="0"/>
            <a:endParaRPr lang="tr-TR" dirty="0"/>
          </a:p>
          <a:p>
            <a:pPr marL="285750" indent="-285750">
              <a:buFont typeface="Arial" panose="020B0604020202020204" pitchFamily="34" charset="0"/>
              <a:buChar char="•"/>
            </a:pPr>
            <a:r>
              <a:rPr lang="tr-TR" dirty="0"/>
              <a:t>Tıp</a:t>
            </a:r>
          </a:p>
          <a:p>
            <a:pPr lvl="0"/>
            <a:endParaRPr lang="tr-TR" dirty="0"/>
          </a:p>
          <a:p>
            <a:pPr lvl="0">
              <a:buFont typeface="Arial" pitchFamily="34" charset="0"/>
              <a:buChar char="•"/>
            </a:pPr>
            <a:endParaRPr lang="tr-TR" dirty="0"/>
          </a:p>
        </p:txBody>
      </p:sp>
    </p:spTree>
    <p:extLst>
      <p:ext uri="{BB962C8B-B14F-4D97-AF65-F5344CB8AC3E}">
        <p14:creationId xmlns:p14="http://schemas.microsoft.com/office/powerpoint/2010/main" val="1860475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952596"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41</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2381224" y="1000108"/>
            <a:ext cx="6286528" cy="4801314"/>
          </a:xfrm>
          <a:prstGeom prst="rect">
            <a:avLst/>
          </a:prstGeom>
        </p:spPr>
        <p:txBody>
          <a:bodyPr wrap="square">
            <a:spAutoFit/>
          </a:bodyPr>
          <a:lstStyle/>
          <a:p>
            <a:r>
              <a:rPr lang="tr-TR" b="1" dirty="0"/>
              <a:t>ZİRAAT FAKÜLTESİ</a:t>
            </a:r>
          </a:p>
          <a:p>
            <a:endParaRPr lang="tr-TR" b="1" dirty="0"/>
          </a:p>
          <a:p>
            <a:pPr lvl="0">
              <a:buFont typeface="Arial" pitchFamily="34" charset="0"/>
              <a:buChar char="•"/>
            </a:pPr>
            <a:r>
              <a:rPr lang="tr-TR" dirty="0"/>
              <a:t>Bahçe Bitkileri Bölümü</a:t>
            </a:r>
          </a:p>
          <a:p>
            <a:pPr lvl="0">
              <a:buFont typeface="Arial" pitchFamily="34" charset="0"/>
              <a:buChar char="•"/>
            </a:pPr>
            <a:endParaRPr lang="tr-TR" dirty="0"/>
          </a:p>
          <a:p>
            <a:pPr lvl="0">
              <a:buFont typeface="Arial" pitchFamily="34" charset="0"/>
              <a:buChar char="•"/>
            </a:pPr>
            <a:r>
              <a:rPr lang="tr-TR" dirty="0"/>
              <a:t>Tarla Bitkileri Bölümü</a:t>
            </a:r>
          </a:p>
          <a:p>
            <a:pPr lvl="0">
              <a:buFont typeface="Arial" pitchFamily="34" charset="0"/>
              <a:buChar char="•"/>
            </a:pPr>
            <a:endParaRPr lang="tr-TR" dirty="0"/>
          </a:p>
          <a:p>
            <a:pPr lvl="0">
              <a:buFont typeface="Arial" pitchFamily="34" charset="0"/>
              <a:buChar char="•"/>
            </a:pPr>
            <a:r>
              <a:rPr lang="tr-TR" dirty="0"/>
              <a:t>Bitki Koruma Bölümü</a:t>
            </a:r>
          </a:p>
          <a:p>
            <a:pPr lvl="0">
              <a:buFont typeface="Arial" pitchFamily="34" charset="0"/>
              <a:buChar char="•"/>
            </a:pPr>
            <a:endParaRPr lang="tr-TR" dirty="0"/>
          </a:p>
          <a:p>
            <a:pPr>
              <a:buFont typeface="Arial" pitchFamily="34" charset="0"/>
              <a:buChar char="•"/>
            </a:pPr>
            <a:r>
              <a:rPr lang="tr-TR" dirty="0" err="1"/>
              <a:t>Biyosistem</a:t>
            </a:r>
            <a:r>
              <a:rPr lang="tr-TR" dirty="0"/>
              <a:t> Mühendisliği ( Kapandı Öğrencisi var )</a:t>
            </a:r>
          </a:p>
          <a:p>
            <a:pPr lvl="0">
              <a:buFont typeface="Arial" pitchFamily="34" charset="0"/>
              <a:buChar char="•"/>
            </a:pPr>
            <a:endParaRPr lang="tr-TR" dirty="0"/>
          </a:p>
          <a:p>
            <a:pPr>
              <a:buFont typeface="Arial" pitchFamily="34" charset="0"/>
              <a:buChar char="•"/>
            </a:pPr>
            <a:r>
              <a:rPr lang="tr-TR" dirty="0"/>
              <a:t>Zootekni ( Kapandı Öğrencisi var )</a:t>
            </a:r>
          </a:p>
          <a:p>
            <a:pPr>
              <a:buFont typeface="Arial" pitchFamily="34" charset="0"/>
              <a:buChar char="•"/>
            </a:pPr>
            <a:endParaRPr lang="tr-TR" dirty="0"/>
          </a:p>
          <a:p>
            <a:pPr>
              <a:buFont typeface="Arial" pitchFamily="34" charset="0"/>
              <a:buChar char="•"/>
            </a:pPr>
            <a:r>
              <a:rPr lang="tr-TR" dirty="0"/>
              <a:t>Tarımsal </a:t>
            </a:r>
            <a:r>
              <a:rPr lang="tr-TR" dirty="0" err="1"/>
              <a:t>Biyoteknoloji</a:t>
            </a:r>
            <a:r>
              <a:rPr lang="tr-TR" dirty="0"/>
              <a:t> ( Kapandı Öğrencisi var )</a:t>
            </a:r>
          </a:p>
          <a:p>
            <a:endParaRPr lang="tr-TR" dirty="0"/>
          </a:p>
          <a:p>
            <a:pPr>
              <a:buFont typeface="Arial" pitchFamily="34" charset="0"/>
              <a:buChar char="•"/>
            </a:pPr>
            <a:r>
              <a:rPr lang="tr-TR" dirty="0"/>
              <a:t>Tarım Ekonomisi</a:t>
            </a:r>
          </a:p>
          <a:p>
            <a:endParaRPr lang="tr-TR" dirty="0"/>
          </a:p>
          <a:p>
            <a:pPr lvl="0"/>
            <a:endParaRPr lang="tr-TR" dirty="0"/>
          </a:p>
        </p:txBody>
      </p:sp>
    </p:spTree>
    <p:extLst>
      <p:ext uri="{BB962C8B-B14F-4D97-AF65-F5344CB8AC3E}">
        <p14:creationId xmlns:p14="http://schemas.microsoft.com/office/powerpoint/2010/main" val="16822341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556369" y="-459432"/>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42</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1775520" y="693416"/>
            <a:ext cx="6357966" cy="5355312"/>
          </a:xfrm>
          <a:prstGeom prst="rect">
            <a:avLst/>
          </a:prstGeom>
        </p:spPr>
        <p:txBody>
          <a:bodyPr wrap="square">
            <a:spAutoFit/>
          </a:bodyPr>
          <a:lstStyle/>
          <a:p>
            <a:r>
              <a:rPr lang="tr-TR" b="1" dirty="0"/>
              <a:t>İKTİSADİ VE İDARİ BİLİMLER FAKÜLTESİ</a:t>
            </a:r>
          </a:p>
          <a:p>
            <a:endParaRPr lang="tr-TR" b="1" dirty="0"/>
          </a:p>
          <a:p>
            <a:endParaRPr lang="tr-TR" b="1" dirty="0"/>
          </a:p>
          <a:p>
            <a:pPr>
              <a:buFont typeface="Arial" pitchFamily="34" charset="0"/>
              <a:buChar char="•"/>
            </a:pPr>
            <a:r>
              <a:rPr lang="tr-TR" sz="2000" dirty="0"/>
              <a:t>İşletme Bölümü ( Kapandı Öğrencisi var )</a:t>
            </a:r>
          </a:p>
          <a:p>
            <a:pPr lvl="0">
              <a:buFont typeface="Arial" pitchFamily="34" charset="0"/>
              <a:buChar char="•"/>
            </a:pPr>
            <a:endParaRPr lang="tr-TR" sz="2000" dirty="0"/>
          </a:p>
          <a:p>
            <a:pPr>
              <a:buFont typeface="Arial" pitchFamily="34" charset="0"/>
              <a:buChar char="•"/>
            </a:pPr>
            <a:r>
              <a:rPr lang="tr-TR" sz="2000" dirty="0"/>
              <a:t>İşletme Bölümü(İÖ) ( Kapandı Öğrencisi var )</a:t>
            </a:r>
          </a:p>
          <a:p>
            <a:pPr lvl="0">
              <a:buFont typeface="Arial" pitchFamily="34" charset="0"/>
              <a:buChar char="•"/>
            </a:pPr>
            <a:endParaRPr lang="tr-TR" sz="2000" dirty="0"/>
          </a:p>
          <a:p>
            <a:pPr lvl="0">
              <a:buFont typeface="Arial" pitchFamily="34" charset="0"/>
              <a:buChar char="•"/>
            </a:pPr>
            <a:r>
              <a:rPr lang="tr-TR" sz="2000" dirty="0"/>
              <a:t>İktisat Bölümü</a:t>
            </a:r>
          </a:p>
          <a:p>
            <a:pPr lvl="0">
              <a:buFont typeface="Arial" pitchFamily="34" charset="0"/>
              <a:buChar char="•"/>
            </a:pPr>
            <a:endParaRPr lang="tr-TR" sz="2000" dirty="0"/>
          </a:p>
          <a:p>
            <a:pPr>
              <a:buFont typeface="Arial" pitchFamily="34" charset="0"/>
              <a:buChar char="•"/>
            </a:pPr>
            <a:r>
              <a:rPr lang="tr-TR" sz="2000" dirty="0"/>
              <a:t>İktisat Bölümü İngilizce ( Kapandı Öğrencisi var )</a:t>
            </a:r>
          </a:p>
          <a:p>
            <a:pPr lvl="0">
              <a:buFont typeface="Arial" pitchFamily="34" charset="0"/>
              <a:buChar char="•"/>
            </a:pPr>
            <a:endParaRPr lang="tr-TR" sz="2000" dirty="0"/>
          </a:p>
          <a:p>
            <a:pPr lvl="0">
              <a:buFont typeface="Arial" pitchFamily="34" charset="0"/>
              <a:buChar char="•"/>
            </a:pPr>
            <a:r>
              <a:rPr lang="tr-TR" sz="2000" dirty="0"/>
              <a:t>Maliye Bölümü</a:t>
            </a:r>
          </a:p>
          <a:p>
            <a:pPr lvl="0">
              <a:buFont typeface="Arial" pitchFamily="34" charset="0"/>
              <a:buChar char="•"/>
            </a:pPr>
            <a:endParaRPr lang="tr-TR" sz="2000" dirty="0"/>
          </a:p>
          <a:p>
            <a:pPr lvl="0">
              <a:buFont typeface="Arial" pitchFamily="34" charset="0"/>
              <a:buChar char="•"/>
            </a:pPr>
            <a:r>
              <a:rPr lang="tr-TR" sz="2000" dirty="0"/>
              <a:t>Siyaset Bilimi ve Kamu Yönetimi</a:t>
            </a:r>
          </a:p>
          <a:p>
            <a:pPr lvl="0">
              <a:buFont typeface="Arial" pitchFamily="34" charset="0"/>
              <a:buChar char="•"/>
            </a:pPr>
            <a:endParaRPr lang="tr-TR" sz="2400" dirty="0"/>
          </a:p>
          <a:p>
            <a:pPr lvl="0">
              <a:buFont typeface="Arial" pitchFamily="34" charset="0"/>
              <a:buChar char="•"/>
            </a:pPr>
            <a:r>
              <a:rPr lang="tr-TR" sz="2000" dirty="0"/>
              <a:t>Sosyal Hizmetler</a:t>
            </a:r>
          </a:p>
          <a:p>
            <a:pPr lvl="0"/>
            <a:endParaRPr lang="tr-TR" sz="2400" dirty="0"/>
          </a:p>
        </p:txBody>
      </p:sp>
    </p:spTree>
    <p:extLst>
      <p:ext uri="{BB962C8B-B14F-4D97-AF65-F5344CB8AC3E}">
        <p14:creationId xmlns:p14="http://schemas.microsoft.com/office/powerpoint/2010/main" val="19647906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738282"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43</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738553" y="877017"/>
            <a:ext cx="8127027" cy="6247864"/>
          </a:xfrm>
          <a:prstGeom prst="rect">
            <a:avLst/>
          </a:prstGeom>
        </p:spPr>
        <p:txBody>
          <a:bodyPr wrap="square">
            <a:spAutoFit/>
          </a:bodyPr>
          <a:lstStyle/>
          <a:p>
            <a:r>
              <a:rPr lang="tr-TR" sz="1400" b="1" dirty="0"/>
              <a:t>SAĞLIK BİLİMLERİ FAKÜLTESİ</a:t>
            </a:r>
          </a:p>
          <a:p>
            <a:endParaRPr lang="tr-TR" sz="1400" b="1" dirty="0"/>
          </a:p>
          <a:p>
            <a:pPr lvl="0">
              <a:buFont typeface="Arial" pitchFamily="34" charset="0"/>
              <a:buChar char="•"/>
            </a:pPr>
            <a:r>
              <a:rPr lang="tr-TR" sz="1400" dirty="0"/>
              <a:t>Hemşirelik Bölümü</a:t>
            </a:r>
          </a:p>
          <a:p>
            <a:pPr lvl="0">
              <a:buFont typeface="Arial" pitchFamily="34" charset="0"/>
              <a:buChar char="•"/>
            </a:pPr>
            <a:endParaRPr lang="tr-TR" sz="1400" dirty="0"/>
          </a:p>
          <a:p>
            <a:pPr>
              <a:buFont typeface="Arial" pitchFamily="34" charset="0"/>
              <a:buChar char="•"/>
            </a:pPr>
            <a:r>
              <a:rPr lang="tr-TR" sz="1400" dirty="0"/>
              <a:t>Hemşirelik Bölümü (İÖ</a:t>
            </a:r>
            <a:r>
              <a:rPr lang="tr-TR" sz="1400" dirty="0" smtClean="0"/>
              <a:t>) </a:t>
            </a:r>
            <a:r>
              <a:rPr lang="tr-TR" sz="1400" dirty="0"/>
              <a:t>( Kapandı Öğrencisi var </a:t>
            </a:r>
            <a:r>
              <a:rPr lang="tr-TR" sz="1400" dirty="0" smtClean="0"/>
              <a:t>)</a:t>
            </a:r>
            <a:endParaRPr lang="tr-TR" sz="1400" dirty="0"/>
          </a:p>
          <a:p>
            <a:pPr lvl="0">
              <a:buFont typeface="Arial" pitchFamily="34" charset="0"/>
              <a:buChar char="•"/>
            </a:pPr>
            <a:endParaRPr lang="tr-TR" sz="1400" dirty="0"/>
          </a:p>
          <a:p>
            <a:pPr lvl="0">
              <a:buFont typeface="Arial" pitchFamily="34" charset="0"/>
              <a:buChar char="•"/>
            </a:pPr>
            <a:r>
              <a:rPr lang="tr-TR" sz="1400" dirty="0"/>
              <a:t>İş Sağlığı ve Güvenliği</a:t>
            </a:r>
          </a:p>
          <a:p>
            <a:pPr lvl="0">
              <a:buFont typeface="Arial" pitchFamily="34" charset="0"/>
              <a:buChar char="•"/>
            </a:pPr>
            <a:endParaRPr lang="tr-TR" sz="1400" dirty="0"/>
          </a:p>
          <a:p>
            <a:r>
              <a:rPr lang="tr-TR" sz="1400" b="1" dirty="0"/>
              <a:t>GÜZEL SANATLAT VE TASARIM FAKÜLTESİ</a:t>
            </a:r>
          </a:p>
          <a:p>
            <a:endParaRPr lang="tr-TR" sz="1400" b="1" dirty="0"/>
          </a:p>
          <a:p>
            <a:pPr marL="285750" indent="-285750">
              <a:buFont typeface="Arial" panose="020B0604020202020204" pitchFamily="34" charset="0"/>
              <a:buChar char="•"/>
            </a:pPr>
            <a:r>
              <a:rPr lang="tr-TR" sz="1400" dirty="0"/>
              <a:t>Mimarlık ( Kapandı Öğrencisi var </a:t>
            </a:r>
            <a:r>
              <a:rPr lang="tr-TR" sz="1400" dirty="0" smtClean="0"/>
              <a:t>)</a:t>
            </a:r>
            <a:endParaRPr lang="tr-TR" sz="1400" dirty="0"/>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Şehir ve Bölge </a:t>
            </a:r>
            <a:r>
              <a:rPr lang="tr-TR" sz="1400" dirty="0" smtClean="0"/>
              <a:t>Planlama</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smtClean="0"/>
              <a:t>Peyzaj Mimarlığı</a:t>
            </a:r>
            <a:endParaRPr lang="tr-TR" sz="1400" dirty="0"/>
          </a:p>
          <a:p>
            <a:pPr lvl="0"/>
            <a:endParaRPr lang="tr-TR" sz="1400" dirty="0"/>
          </a:p>
          <a:p>
            <a:r>
              <a:rPr lang="tr-TR" sz="1400" b="1" dirty="0"/>
              <a:t>BEDEN EĞİTİMİ VE SPOR YÜKSEKOKULU</a:t>
            </a:r>
          </a:p>
          <a:p>
            <a:endParaRPr lang="tr-TR" sz="1400" b="1" dirty="0"/>
          </a:p>
          <a:p>
            <a:pPr lvl="0">
              <a:buFont typeface="Arial" pitchFamily="34" charset="0"/>
              <a:buChar char="•"/>
            </a:pPr>
            <a:r>
              <a:rPr lang="tr-TR" sz="1200" dirty="0"/>
              <a:t>Beden Eğitimi ve Spor Öğretmenliği</a:t>
            </a:r>
          </a:p>
          <a:p>
            <a:pPr lvl="0"/>
            <a:endParaRPr lang="tr-TR" sz="1200" dirty="0"/>
          </a:p>
          <a:p>
            <a:pPr lvl="0">
              <a:buFont typeface="Arial" pitchFamily="34" charset="0"/>
              <a:buChar char="•"/>
            </a:pPr>
            <a:r>
              <a:rPr lang="tr-TR" sz="1200" dirty="0"/>
              <a:t>Spor Yöneticiliği</a:t>
            </a:r>
          </a:p>
          <a:p>
            <a:pPr lvl="0">
              <a:buFont typeface="Arial" pitchFamily="34" charset="0"/>
              <a:buChar char="•"/>
            </a:pPr>
            <a:endParaRPr lang="tr-TR" sz="1200" dirty="0"/>
          </a:p>
          <a:p>
            <a:pPr>
              <a:buFont typeface="Arial" pitchFamily="34" charset="0"/>
              <a:buChar char="•"/>
            </a:pPr>
            <a:r>
              <a:rPr lang="tr-TR" sz="1200" dirty="0"/>
              <a:t>Spor Yöneticiliği(İ.Ö</a:t>
            </a:r>
            <a:r>
              <a:rPr lang="tr-TR" sz="1200" dirty="0" smtClean="0"/>
              <a:t>)</a:t>
            </a:r>
            <a:r>
              <a:rPr lang="tr-TR" sz="1200" dirty="0"/>
              <a:t> ( Kapandı Öğrencisi var </a:t>
            </a:r>
            <a:r>
              <a:rPr lang="tr-TR" sz="1200" dirty="0" smtClean="0"/>
              <a:t>)</a:t>
            </a:r>
            <a:endParaRPr lang="tr-TR" sz="1200" dirty="0"/>
          </a:p>
          <a:p>
            <a:pPr lvl="0">
              <a:buFont typeface="Arial" pitchFamily="34" charset="0"/>
              <a:buChar char="•"/>
            </a:pPr>
            <a:endParaRPr lang="tr-TR" sz="1200" dirty="0"/>
          </a:p>
          <a:p>
            <a:pPr lvl="0">
              <a:buFont typeface="Arial" pitchFamily="34" charset="0"/>
              <a:buChar char="•"/>
            </a:pPr>
            <a:r>
              <a:rPr lang="tr-TR" sz="1200" dirty="0"/>
              <a:t>Antrenörlük Bölümü</a:t>
            </a:r>
          </a:p>
          <a:p>
            <a:pPr lvl="0">
              <a:buFont typeface="Arial" pitchFamily="34" charset="0"/>
              <a:buChar char="•"/>
            </a:pPr>
            <a:endParaRPr lang="tr-TR" sz="1200" dirty="0"/>
          </a:p>
          <a:p>
            <a:pPr>
              <a:buFont typeface="Arial" pitchFamily="34" charset="0"/>
              <a:buChar char="•"/>
            </a:pPr>
            <a:r>
              <a:rPr lang="tr-TR" sz="1200" dirty="0"/>
              <a:t>Antrenörlük Bölümü (İ.Ö</a:t>
            </a:r>
            <a:r>
              <a:rPr lang="tr-TR" sz="1200" dirty="0" smtClean="0"/>
              <a:t>) </a:t>
            </a:r>
            <a:r>
              <a:rPr lang="tr-TR" sz="1200" dirty="0"/>
              <a:t>( Kapandı Öğrencisi var </a:t>
            </a:r>
            <a:r>
              <a:rPr lang="tr-TR" sz="1200" dirty="0" smtClean="0"/>
              <a:t>)</a:t>
            </a:r>
            <a:endParaRPr lang="tr-TR" sz="1200" dirty="0"/>
          </a:p>
          <a:p>
            <a:pPr lvl="0">
              <a:buFont typeface="Arial" pitchFamily="34" charset="0"/>
              <a:buChar char="•"/>
            </a:pPr>
            <a:endParaRPr lang="tr-TR" sz="1200" dirty="0"/>
          </a:p>
          <a:p>
            <a:pPr lvl="0">
              <a:buFont typeface="Arial" pitchFamily="34" charset="0"/>
              <a:buChar char="•"/>
            </a:pPr>
            <a:endParaRPr lang="tr-TR" sz="1400" dirty="0"/>
          </a:p>
        </p:txBody>
      </p:sp>
    </p:spTree>
    <p:extLst>
      <p:ext uri="{BB962C8B-B14F-4D97-AF65-F5344CB8AC3E}">
        <p14:creationId xmlns:p14="http://schemas.microsoft.com/office/powerpoint/2010/main" val="2628176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628675" y="-459432"/>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44</a:t>
            </a:fld>
            <a:endParaRPr lang="tr-TR"/>
          </a:p>
        </p:txBody>
      </p:sp>
      <p:sp>
        <p:nvSpPr>
          <p:cNvPr id="6" name="Dikdörtgen 1"/>
          <p:cNvSpPr/>
          <p:nvPr/>
        </p:nvSpPr>
        <p:spPr>
          <a:xfrm>
            <a:off x="4067806" y="648866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1847528" y="694408"/>
            <a:ext cx="6357966" cy="5324535"/>
          </a:xfrm>
          <a:prstGeom prst="rect">
            <a:avLst/>
          </a:prstGeom>
        </p:spPr>
        <p:txBody>
          <a:bodyPr wrap="square">
            <a:spAutoFit/>
          </a:bodyPr>
          <a:lstStyle/>
          <a:p>
            <a:r>
              <a:rPr lang="tr-TR" b="1" dirty="0"/>
              <a:t>SAĞLIK HİZMETLERİ MESLEK YÜKSEKOKULU</a:t>
            </a:r>
          </a:p>
          <a:p>
            <a:endParaRPr lang="tr-TR" b="1" dirty="0"/>
          </a:p>
          <a:p>
            <a:pPr lvl="0">
              <a:buFont typeface="Arial" pitchFamily="34" charset="0"/>
              <a:buChar char="•"/>
            </a:pPr>
            <a:r>
              <a:rPr lang="tr-TR" sz="1600" dirty="0"/>
              <a:t>İlk ve Acil Yardım </a:t>
            </a:r>
          </a:p>
          <a:p>
            <a:pPr lvl="0">
              <a:buFont typeface="Arial" pitchFamily="34" charset="0"/>
              <a:buChar char="•"/>
            </a:pPr>
            <a:endParaRPr lang="tr-TR" sz="1600" dirty="0"/>
          </a:p>
          <a:p>
            <a:pPr>
              <a:buFont typeface="Arial" pitchFamily="34" charset="0"/>
              <a:buChar char="•"/>
            </a:pPr>
            <a:r>
              <a:rPr lang="tr-TR" sz="1600" dirty="0"/>
              <a:t>İlk ve Acil Yardım (İÖ</a:t>
            </a:r>
            <a:r>
              <a:rPr lang="tr-TR" sz="1600" dirty="0" smtClean="0"/>
              <a:t>) </a:t>
            </a:r>
            <a:r>
              <a:rPr lang="tr-TR" sz="1600" dirty="0"/>
              <a:t>( Kapandı Öğrencisi var </a:t>
            </a:r>
            <a:r>
              <a:rPr lang="tr-TR" sz="1600" dirty="0" smtClean="0"/>
              <a:t>)</a:t>
            </a:r>
            <a:endParaRPr lang="tr-TR" sz="1600" dirty="0"/>
          </a:p>
          <a:p>
            <a:pPr lvl="0">
              <a:buFont typeface="Arial" pitchFamily="34" charset="0"/>
              <a:buChar char="•"/>
            </a:pPr>
            <a:endParaRPr lang="tr-TR" sz="1600" dirty="0"/>
          </a:p>
          <a:p>
            <a:pPr lvl="0">
              <a:buFont typeface="Arial" pitchFamily="34" charset="0"/>
              <a:buChar char="•"/>
            </a:pPr>
            <a:r>
              <a:rPr lang="tr-TR" sz="1600" dirty="0"/>
              <a:t>Tıbbi Dokümantasyon ve Sekreterlik</a:t>
            </a:r>
          </a:p>
          <a:p>
            <a:pPr lvl="0">
              <a:buFont typeface="Arial" pitchFamily="34" charset="0"/>
              <a:buChar char="•"/>
            </a:pPr>
            <a:endParaRPr lang="tr-TR" sz="1600" dirty="0"/>
          </a:p>
          <a:p>
            <a:pPr>
              <a:buFont typeface="Arial" pitchFamily="34" charset="0"/>
              <a:buChar char="•"/>
            </a:pPr>
            <a:r>
              <a:rPr lang="tr-TR" sz="1600" dirty="0"/>
              <a:t>Tıbbi Dokümantasyon ve Sekreterlik (İÖ</a:t>
            </a:r>
            <a:r>
              <a:rPr lang="tr-TR" sz="1600" dirty="0" smtClean="0"/>
              <a:t>) </a:t>
            </a:r>
            <a:r>
              <a:rPr lang="tr-TR" sz="1600" dirty="0"/>
              <a:t>( Kapandı Öğrencisi var </a:t>
            </a:r>
            <a:r>
              <a:rPr lang="tr-TR" sz="1600" dirty="0" smtClean="0"/>
              <a:t>)</a:t>
            </a:r>
            <a:endParaRPr lang="tr-TR" sz="1600" dirty="0"/>
          </a:p>
          <a:p>
            <a:pPr lvl="0">
              <a:buFont typeface="Arial" pitchFamily="34" charset="0"/>
              <a:buChar char="•"/>
            </a:pPr>
            <a:endParaRPr lang="tr-TR" sz="1600" dirty="0"/>
          </a:p>
          <a:p>
            <a:pPr lvl="0">
              <a:buFont typeface="Arial" pitchFamily="34" charset="0"/>
              <a:buChar char="•"/>
            </a:pPr>
            <a:r>
              <a:rPr lang="tr-TR" sz="1600" dirty="0"/>
              <a:t>Tıbbi Laboratuar Teknikleri</a:t>
            </a:r>
          </a:p>
          <a:p>
            <a:pPr lvl="0">
              <a:buFont typeface="Arial" pitchFamily="34" charset="0"/>
              <a:buChar char="•"/>
            </a:pPr>
            <a:endParaRPr lang="tr-TR" sz="1600" dirty="0"/>
          </a:p>
          <a:p>
            <a:pPr>
              <a:buFont typeface="Arial" pitchFamily="34" charset="0"/>
              <a:buChar char="•"/>
            </a:pPr>
            <a:r>
              <a:rPr lang="tr-TR" sz="1600" dirty="0"/>
              <a:t>Tıbbi Laboratuar Teknikleri (İÖ</a:t>
            </a:r>
            <a:r>
              <a:rPr lang="tr-TR" sz="1600" dirty="0" smtClean="0"/>
              <a:t>) </a:t>
            </a:r>
            <a:r>
              <a:rPr lang="tr-TR" sz="1600" dirty="0"/>
              <a:t>( Kapandı Öğrencisi var </a:t>
            </a:r>
            <a:r>
              <a:rPr lang="tr-TR" sz="1600" dirty="0" smtClean="0"/>
              <a:t>)</a:t>
            </a:r>
            <a:endParaRPr lang="tr-TR" sz="1600" dirty="0"/>
          </a:p>
          <a:p>
            <a:pPr lvl="0">
              <a:buFont typeface="Arial" pitchFamily="34" charset="0"/>
              <a:buChar char="•"/>
            </a:pPr>
            <a:endParaRPr lang="tr-TR" sz="1600" dirty="0"/>
          </a:p>
          <a:p>
            <a:pPr lvl="0">
              <a:buFont typeface="Arial" pitchFamily="34" charset="0"/>
              <a:buChar char="•"/>
            </a:pPr>
            <a:r>
              <a:rPr lang="tr-TR" sz="1600" dirty="0"/>
              <a:t>Tıbbi Görüntüleme Teknikleri</a:t>
            </a:r>
          </a:p>
          <a:p>
            <a:pPr lvl="0">
              <a:buFont typeface="Arial" pitchFamily="34" charset="0"/>
              <a:buChar char="•"/>
            </a:pPr>
            <a:endParaRPr lang="tr-TR" sz="1600" dirty="0"/>
          </a:p>
          <a:p>
            <a:pPr>
              <a:buFont typeface="Arial" pitchFamily="34" charset="0"/>
              <a:buChar char="•"/>
            </a:pPr>
            <a:r>
              <a:rPr lang="tr-TR" sz="1600" dirty="0"/>
              <a:t>Tıbbi Görüntüleme Teknikleri (İÖ</a:t>
            </a:r>
            <a:r>
              <a:rPr lang="tr-TR" sz="1600" dirty="0" smtClean="0"/>
              <a:t>) </a:t>
            </a:r>
            <a:r>
              <a:rPr lang="tr-TR" sz="1600" dirty="0"/>
              <a:t>( Kapandı Öğrencisi var </a:t>
            </a:r>
            <a:r>
              <a:rPr lang="tr-TR" sz="1600" dirty="0" smtClean="0"/>
              <a:t>)</a:t>
            </a:r>
            <a:endParaRPr lang="tr-TR" sz="1600" dirty="0"/>
          </a:p>
          <a:p>
            <a:pPr lvl="0">
              <a:buFont typeface="Arial" pitchFamily="34" charset="0"/>
              <a:buChar char="•"/>
            </a:pPr>
            <a:endParaRPr lang="tr-TR" sz="1600" dirty="0"/>
          </a:p>
          <a:p>
            <a:pPr lvl="0">
              <a:buFont typeface="Arial" pitchFamily="34" charset="0"/>
              <a:buChar char="•"/>
            </a:pPr>
            <a:r>
              <a:rPr lang="tr-TR" sz="1600" dirty="0" err="1"/>
              <a:t>Fizyoterabi</a:t>
            </a:r>
            <a:r>
              <a:rPr lang="tr-TR" sz="1600" dirty="0"/>
              <a:t> Bölümü</a:t>
            </a:r>
          </a:p>
          <a:p>
            <a:pPr lvl="0">
              <a:buFont typeface="Arial" pitchFamily="34" charset="0"/>
              <a:buChar char="•"/>
            </a:pPr>
            <a:endParaRPr lang="tr-TR" sz="1600" dirty="0"/>
          </a:p>
          <a:p>
            <a:pPr lvl="0">
              <a:buFont typeface="Arial" pitchFamily="34" charset="0"/>
              <a:buChar char="•"/>
            </a:pPr>
            <a:r>
              <a:rPr lang="tr-TR" sz="1600" dirty="0"/>
              <a:t>Diyaliz Bölümü</a:t>
            </a:r>
          </a:p>
        </p:txBody>
      </p:sp>
    </p:spTree>
    <p:extLst>
      <p:ext uri="{BB962C8B-B14F-4D97-AF65-F5344CB8AC3E}">
        <p14:creationId xmlns:p14="http://schemas.microsoft.com/office/powerpoint/2010/main" val="26674860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1952596" y="0"/>
            <a:ext cx="8305800" cy="1143000"/>
          </a:xfrm>
        </p:spPr>
        <p:txBody>
          <a:bodyPr>
            <a:normAutofit/>
          </a:bodyPr>
          <a:lstStyle/>
          <a:p>
            <a:r>
              <a:rPr lang="tr-TR" b="1" dirty="0"/>
              <a:t>ÖĞRENCİ ALAN PROGRAMLAR</a:t>
            </a:r>
          </a:p>
        </p:txBody>
      </p:sp>
      <p:sp>
        <p:nvSpPr>
          <p:cNvPr id="3" name="Slayt Numarası Yer Tutucusu 2"/>
          <p:cNvSpPr>
            <a:spLocks noGrp="1"/>
          </p:cNvSpPr>
          <p:nvPr>
            <p:ph type="sldNum" sz="quarter" idx="12"/>
          </p:nvPr>
        </p:nvSpPr>
        <p:spPr/>
        <p:txBody>
          <a:bodyPr/>
          <a:lstStyle/>
          <a:p>
            <a:fld id="{B1DEFA8C-F947-479F-BE07-76B6B3F80BF1}" type="slidenum">
              <a:rPr lang="tr-TR" smtClean="0"/>
              <a:pPr/>
              <a:t>45</a:t>
            </a:fld>
            <a:endParaRPr lang="tr-TR"/>
          </a:p>
        </p:txBody>
      </p:sp>
      <p:sp>
        <p:nvSpPr>
          <p:cNvPr id="5" name="3 Dikdörtgen"/>
          <p:cNvSpPr/>
          <p:nvPr/>
        </p:nvSpPr>
        <p:spPr>
          <a:xfrm>
            <a:off x="2279576" y="1556793"/>
            <a:ext cx="6862022" cy="2585323"/>
          </a:xfrm>
          <a:prstGeom prst="rect">
            <a:avLst/>
          </a:prstGeom>
        </p:spPr>
        <p:txBody>
          <a:bodyPr wrap="square">
            <a:spAutoFit/>
          </a:bodyPr>
          <a:lstStyle/>
          <a:p>
            <a:endParaRPr lang="tr-TR" b="1" dirty="0"/>
          </a:p>
          <a:p>
            <a:r>
              <a:rPr lang="tr-TR" b="1" dirty="0"/>
              <a:t>YABANCI DİLLER YÜKSEKOKULU</a:t>
            </a:r>
          </a:p>
          <a:p>
            <a:endParaRPr lang="tr-TR" b="1" dirty="0"/>
          </a:p>
          <a:p>
            <a:endParaRPr lang="tr-TR" dirty="0"/>
          </a:p>
          <a:p>
            <a:pPr lvl="0"/>
            <a:endParaRPr lang="tr-TR" b="1" dirty="0"/>
          </a:p>
          <a:p>
            <a:pPr lvl="0"/>
            <a:r>
              <a:rPr lang="tr-TR" b="1" dirty="0"/>
              <a:t>TURİZM VE OTELCİLİK YÜKSEKOKULU </a:t>
            </a:r>
          </a:p>
          <a:p>
            <a:pPr lvl="0"/>
            <a:endParaRPr lang="tr-TR" b="1" dirty="0"/>
          </a:p>
          <a:p>
            <a:pPr marL="285750" indent="-285750">
              <a:buFont typeface="Arial" panose="020B0604020202020204" pitchFamily="34" charset="0"/>
              <a:buChar char="•"/>
            </a:pPr>
            <a:r>
              <a:rPr lang="tr-TR" dirty="0"/>
              <a:t>Rekreasyon Yönetimi </a:t>
            </a:r>
          </a:p>
          <a:p>
            <a:pPr marL="285750" indent="-285750">
              <a:buFont typeface="Arial" panose="020B0604020202020204" pitchFamily="34" charset="0"/>
              <a:buChar char="•"/>
            </a:pPr>
            <a:r>
              <a:rPr lang="tr-TR" dirty="0"/>
              <a:t>Gastronomi ve Mutfak Sanatları</a:t>
            </a:r>
          </a:p>
        </p:txBody>
      </p:sp>
      <p:sp>
        <p:nvSpPr>
          <p:cNvPr id="6" name="Dikdörtgen 1"/>
          <p:cNvSpPr/>
          <p:nvPr/>
        </p:nvSpPr>
        <p:spPr>
          <a:xfrm>
            <a:off x="3799069" y="63000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17352659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952596"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46</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2524100" y="1142985"/>
            <a:ext cx="6572280" cy="4247317"/>
          </a:xfrm>
          <a:prstGeom prst="rect">
            <a:avLst/>
          </a:prstGeom>
        </p:spPr>
        <p:txBody>
          <a:bodyPr wrap="square">
            <a:spAutoFit/>
          </a:bodyPr>
          <a:lstStyle/>
          <a:p>
            <a:r>
              <a:rPr lang="tr-TR" b="1" dirty="0"/>
              <a:t>KURTALAN MESLEK YÜKSEKOKULU</a:t>
            </a:r>
          </a:p>
          <a:p>
            <a:endParaRPr lang="tr-TR" b="1" dirty="0"/>
          </a:p>
          <a:p>
            <a:pPr>
              <a:buFont typeface="Arial" pitchFamily="34" charset="0"/>
              <a:buChar char="•"/>
            </a:pPr>
            <a:r>
              <a:rPr lang="tr-TR" dirty="0"/>
              <a:t>Turizm ve Seyahat Hizmetleri ( Kapandı Öğrencisi var )</a:t>
            </a:r>
          </a:p>
          <a:p>
            <a:pPr lvl="0"/>
            <a:endParaRPr lang="tr-TR" dirty="0"/>
          </a:p>
          <a:p>
            <a:pPr lvl="0">
              <a:buFont typeface="Arial" pitchFamily="34" charset="0"/>
              <a:buChar char="•"/>
            </a:pPr>
            <a:r>
              <a:rPr lang="tr-TR" dirty="0"/>
              <a:t>Maliye</a:t>
            </a:r>
          </a:p>
          <a:p>
            <a:pPr lvl="0">
              <a:buFont typeface="Arial" pitchFamily="34" charset="0"/>
              <a:buChar char="•"/>
            </a:pPr>
            <a:endParaRPr lang="tr-TR" dirty="0"/>
          </a:p>
          <a:p>
            <a:pPr>
              <a:buFont typeface="Arial" pitchFamily="34" charset="0"/>
              <a:buChar char="•"/>
            </a:pPr>
            <a:r>
              <a:rPr lang="tr-TR" dirty="0"/>
              <a:t>Maliye (İ.Ö) ( Kapandı Öğrencisi var )</a:t>
            </a:r>
          </a:p>
          <a:p>
            <a:pPr lvl="0">
              <a:buFont typeface="Arial" pitchFamily="34" charset="0"/>
              <a:buChar char="•"/>
            </a:pPr>
            <a:endParaRPr lang="tr-TR" dirty="0"/>
          </a:p>
          <a:p>
            <a:pPr lvl="0">
              <a:buFont typeface="Arial" pitchFamily="34" charset="0"/>
              <a:buChar char="•"/>
            </a:pPr>
            <a:r>
              <a:rPr lang="tr-TR" dirty="0"/>
              <a:t>Bankacılık ve Sigortacılık</a:t>
            </a:r>
          </a:p>
          <a:p>
            <a:pPr lvl="0">
              <a:buFont typeface="Arial" pitchFamily="34" charset="0"/>
              <a:buChar char="•"/>
            </a:pPr>
            <a:endParaRPr lang="tr-TR" dirty="0"/>
          </a:p>
          <a:p>
            <a:pPr lvl="0">
              <a:buFont typeface="Arial" pitchFamily="34" charset="0"/>
              <a:buChar char="•"/>
            </a:pPr>
            <a:r>
              <a:rPr lang="tr-TR" dirty="0"/>
              <a:t>Posta Hizmetleri </a:t>
            </a:r>
          </a:p>
          <a:p>
            <a:pPr lvl="0"/>
            <a:endParaRPr lang="tr-TR" dirty="0"/>
          </a:p>
          <a:p>
            <a:pPr>
              <a:buFont typeface="Arial" pitchFamily="34" charset="0"/>
              <a:buChar char="•"/>
            </a:pPr>
            <a:r>
              <a:rPr lang="tr-TR" dirty="0"/>
              <a:t>Dış Ticaret ( Kapandı Öğrencisi var )</a:t>
            </a:r>
          </a:p>
          <a:p>
            <a:pPr lvl="0">
              <a:buFont typeface="Arial" pitchFamily="34" charset="0"/>
              <a:buChar char="•"/>
            </a:pPr>
            <a:endParaRPr lang="tr-TR" dirty="0"/>
          </a:p>
          <a:p>
            <a:pPr lvl="0">
              <a:buFont typeface="Arial" pitchFamily="34" charset="0"/>
              <a:buChar char="•"/>
            </a:pPr>
            <a:r>
              <a:rPr lang="tr-TR" dirty="0"/>
              <a:t>Sosyal Hizmetler</a:t>
            </a:r>
          </a:p>
        </p:txBody>
      </p:sp>
    </p:spTree>
    <p:extLst>
      <p:ext uri="{BB962C8B-B14F-4D97-AF65-F5344CB8AC3E}">
        <p14:creationId xmlns:p14="http://schemas.microsoft.com/office/powerpoint/2010/main" val="39070033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952596"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47</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2063552" y="1278041"/>
            <a:ext cx="6357966" cy="4801314"/>
          </a:xfrm>
          <a:prstGeom prst="rect">
            <a:avLst/>
          </a:prstGeom>
        </p:spPr>
        <p:txBody>
          <a:bodyPr wrap="square">
            <a:spAutoFit/>
          </a:bodyPr>
          <a:lstStyle/>
          <a:p>
            <a:r>
              <a:rPr lang="tr-TR" b="1" dirty="0"/>
              <a:t>ERUH MESLEK YÜKSEKOKULU</a:t>
            </a:r>
          </a:p>
          <a:p>
            <a:endParaRPr lang="tr-TR" b="1" dirty="0"/>
          </a:p>
          <a:p>
            <a:pPr>
              <a:buFont typeface="Arial" pitchFamily="34" charset="0"/>
              <a:buChar char="•"/>
            </a:pPr>
            <a:r>
              <a:rPr lang="tr-TR" dirty="0"/>
              <a:t>Organik Tarım ( Kapandı Öğrencisi var )</a:t>
            </a:r>
          </a:p>
          <a:p>
            <a:pPr lvl="0">
              <a:buFont typeface="Arial" pitchFamily="34" charset="0"/>
              <a:buChar char="•"/>
            </a:pPr>
            <a:endParaRPr lang="tr-TR" dirty="0"/>
          </a:p>
          <a:p>
            <a:pPr lvl="0">
              <a:buFont typeface="Arial" pitchFamily="34" charset="0"/>
              <a:buChar char="•"/>
            </a:pPr>
            <a:r>
              <a:rPr lang="tr-TR" dirty="0"/>
              <a:t>Harita ve Kadastro</a:t>
            </a:r>
          </a:p>
          <a:p>
            <a:pPr lvl="0">
              <a:buFont typeface="Arial" pitchFamily="34" charset="0"/>
              <a:buChar char="•"/>
            </a:pPr>
            <a:endParaRPr lang="tr-TR" dirty="0"/>
          </a:p>
          <a:p>
            <a:pPr lvl="0">
              <a:buFont typeface="Arial" pitchFamily="34" charset="0"/>
              <a:buChar char="•"/>
            </a:pPr>
            <a:r>
              <a:rPr lang="tr-TR" dirty="0"/>
              <a:t>Sosyal Hizmetler</a:t>
            </a:r>
          </a:p>
          <a:p>
            <a:pPr lvl="0">
              <a:buFont typeface="Arial" pitchFamily="34" charset="0"/>
              <a:buChar char="•"/>
            </a:pPr>
            <a:endParaRPr lang="tr-TR" dirty="0"/>
          </a:p>
          <a:p>
            <a:pPr lvl="0">
              <a:buFont typeface="Arial" pitchFamily="34" charset="0"/>
              <a:buChar char="•"/>
            </a:pPr>
            <a:r>
              <a:rPr lang="tr-TR" dirty="0"/>
              <a:t>Çocuk Gelişimi</a:t>
            </a:r>
          </a:p>
          <a:p>
            <a:pPr lvl="0">
              <a:buFont typeface="Arial" pitchFamily="34" charset="0"/>
              <a:buChar char="•"/>
            </a:pPr>
            <a:endParaRPr lang="tr-TR" dirty="0"/>
          </a:p>
          <a:p>
            <a:pPr lvl="0">
              <a:buFont typeface="Arial" pitchFamily="34" charset="0"/>
              <a:buChar char="•"/>
            </a:pPr>
            <a:endParaRPr lang="tr-TR" dirty="0"/>
          </a:p>
          <a:p>
            <a:pPr lvl="0"/>
            <a:r>
              <a:rPr lang="tr-TR" b="1" dirty="0"/>
              <a:t>TASARIM MESLEK YÜKSEKOKULU </a:t>
            </a:r>
          </a:p>
          <a:p>
            <a:pPr marL="285750" indent="-285750">
              <a:buFont typeface="Arial" panose="020B0604020202020204" pitchFamily="34" charset="0"/>
              <a:buChar char="•"/>
            </a:pPr>
            <a:r>
              <a:rPr lang="tr-TR" dirty="0"/>
              <a:t>Endüstri Ürünleri Tasarımı ( Kapandı Öğrencisi var )</a:t>
            </a:r>
          </a:p>
          <a:p>
            <a:pPr marL="285750" indent="-285750">
              <a:buFont typeface="Arial" panose="020B0604020202020204" pitchFamily="34" charset="0"/>
              <a:buChar char="•"/>
            </a:pPr>
            <a:r>
              <a:rPr lang="tr-TR" dirty="0"/>
              <a:t>İç Mekan Tasarımı</a:t>
            </a:r>
          </a:p>
          <a:p>
            <a:pPr lvl="0"/>
            <a:endParaRPr lang="tr-TR" dirty="0"/>
          </a:p>
          <a:p>
            <a:pPr lvl="0"/>
            <a:endParaRPr lang="tr-TR" dirty="0"/>
          </a:p>
          <a:p>
            <a:pPr lvl="0"/>
            <a:endParaRPr lang="tr-TR" dirty="0"/>
          </a:p>
        </p:txBody>
      </p:sp>
    </p:spTree>
    <p:extLst>
      <p:ext uri="{BB962C8B-B14F-4D97-AF65-F5344CB8AC3E}">
        <p14:creationId xmlns:p14="http://schemas.microsoft.com/office/powerpoint/2010/main" val="42597909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2095472" y="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48</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1703514" y="1268761"/>
            <a:ext cx="8321576" cy="4816703"/>
          </a:xfrm>
          <a:prstGeom prst="rect">
            <a:avLst/>
          </a:prstGeom>
        </p:spPr>
        <p:txBody>
          <a:bodyPr wrap="square">
            <a:spAutoFit/>
          </a:bodyPr>
          <a:lstStyle/>
          <a:p>
            <a:r>
              <a:rPr lang="tr-TR" sz="2800" b="1" dirty="0"/>
              <a:t>Teknik Bilimler MYO</a:t>
            </a:r>
          </a:p>
          <a:p>
            <a:pPr lvl="0">
              <a:buFont typeface="Arial" pitchFamily="34" charset="0"/>
              <a:buChar char="•"/>
            </a:pPr>
            <a:r>
              <a:rPr lang="tr-TR" sz="900" dirty="0"/>
              <a:t>Elektrik </a:t>
            </a:r>
          </a:p>
          <a:p>
            <a:pPr lvl="0">
              <a:buFont typeface="Arial" pitchFamily="34" charset="0"/>
              <a:buChar char="•"/>
            </a:pPr>
            <a:endParaRPr lang="tr-TR" sz="900" dirty="0"/>
          </a:p>
          <a:p>
            <a:pPr>
              <a:buFont typeface="Arial" pitchFamily="34" charset="0"/>
              <a:buChar char="•"/>
            </a:pPr>
            <a:r>
              <a:rPr lang="tr-TR" sz="900" dirty="0"/>
              <a:t>Elektrik(İ.Ö) ( Kapandı Öğrencisi var )</a:t>
            </a:r>
          </a:p>
          <a:p>
            <a:pPr lvl="0">
              <a:buFont typeface="Arial" pitchFamily="34" charset="0"/>
              <a:buChar char="•"/>
            </a:pPr>
            <a:endParaRPr lang="tr-TR" sz="900" dirty="0"/>
          </a:p>
          <a:p>
            <a:pPr lvl="0">
              <a:buFont typeface="Arial" pitchFamily="34" charset="0"/>
              <a:buChar char="•"/>
            </a:pPr>
            <a:r>
              <a:rPr lang="tr-TR" sz="900" dirty="0"/>
              <a:t>Makine</a:t>
            </a:r>
          </a:p>
          <a:p>
            <a:pPr lvl="0">
              <a:buFont typeface="Arial" pitchFamily="34" charset="0"/>
              <a:buChar char="•"/>
            </a:pPr>
            <a:endParaRPr lang="tr-TR" sz="900" dirty="0"/>
          </a:p>
          <a:p>
            <a:pPr lvl="0">
              <a:buFont typeface="Arial" pitchFamily="34" charset="0"/>
              <a:buChar char="•"/>
            </a:pPr>
            <a:r>
              <a:rPr lang="tr-TR" sz="900" dirty="0"/>
              <a:t>Makine (İÖ) ( Kapandı Öğrencisi var )</a:t>
            </a:r>
          </a:p>
          <a:p>
            <a:pPr lvl="0"/>
            <a:endParaRPr lang="tr-TR" sz="900" dirty="0"/>
          </a:p>
          <a:p>
            <a:pPr>
              <a:buFont typeface="Arial" pitchFamily="34" charset="0"/>
              <a:buChar char="•"/>
            </a:pPr>
            <a:r>
              <a:rPr lang="tr-TR" sz="900" dirty="0"/>
              <a:t>Mobilya ve Dekorasyon (İÖ) ( Kapandı Öğrencisi var )</a:t>
            </a:r>
          </a:p>
          <a:p>
            <a:pPr lvl="0">
              <a:buFont typeface="Arial" pitchFamily="34" charset="0"/>
              <a:buChar char="•"/>
            </a:pPr>
            <a:endParaRPr lang="tr-TR" sz="900" dirty="0"/>
          </a:p>
          <a:p>
            <a:pPr lvl="0">
              <a:buFont typeface="Arial" pitchFamily="34" charset="0"/>
              <a:buChar char="•"/>
            </a:pPr>
            <a:r>
              <a:rPr lang="tr-TR" sz="900" dirty="0"/>
              <a:t>Bilgisayar Programcılığı</a:t>
            </a:r>
          </a:p>
          <a:p>
            <a:pPr lvl="0">
              <a:buFont typeface="Arial" pitchFamily="34" charset="0"/>
              <a:buChar char="•"/>
            </a:pPr>
            <a:endParaRPr lang="tr-TR" sz="900" dirty="0"/>
          </a:p>
          <a:p>
            <a:pPr lvl="0">
              <a:buFont typeface="Arial" pitchFamily="34" charset="0"/>
              <a:buChar char="•"/>
            </a:pPr>
            <a:r>
              <a:rPr lang="tr-TR" sz="900" dirty="0"/>
              <a:t>Bilgisayar Programcılığı (İÖ) ( Kapandı Öğrencisi var )</a:t>
            </a:r>
          </a:p>
          <a:p>
            <a:pPr lvl="0">
              <a:buFont typeface="Arial" pitchFamily="34" charset="0"/>
              <a:buChar char="•"/>
            </a:pPr>
            <a:endParaRPr lang="tr-TR" sz="900" dirty="0"/>
          </a:p>
          <a:p>
            <a:pPr lvl="0">
              <a:buFont typeface="Arial" pitchFamily="34" charset="0"/>
              <a:buChar char="•"/>
            </a:pPr>
            <a:r>
              <a:rPr lang="tr-TR" sz="900" dirty="0"/>
              <a:t>Kimya Teknolojisi</a:t>
            </a:r>
          </a:p>
          <a:p>
            <a:pPr lvl="0">
              <a:buFont typeface="Arial" pitchFamily="34" charset="0"/>
              <a:buChar char="•"/>
            </a:pPr>
            <a:endParaRPr lang="tr-TR" sz="900" dirty="0"/>
          </a:p>
          <a:p>
            <a:pPr lvl="0">
              <a:buFont typeface="Arial" pitchFamily="34" charset="0"/>
              <a:buChar char="•"/>
            </a:pPr>
            <a:r>
              <a:rPr lang="tr-TR" sz="900" dirty="0"/>
              <a:t>Gıda Teknolojisi</a:t>
            </a:r>
          </a:p>
          <a:p>
            <a:pPr lvl="0">
              <a:buFont typeface="Arial" pitchFamily="34" charset="0"/>
              <a:buChar char="•"/>
            </a:pPr>
            <a:endParaRPr lang="tr-TR" sz="900" dirty="0"/>
          </a:p>
          <a:p>
            <a:pPr>
              <a:buFont typeface="Arial" pitchFamily="34" charset="0"/>
              <a:buChar char="•"/>
            </a:pPr>
            <a:r>
              <a:rPr lang="tr-TR" sz="900" dirty="0"/>
              <a:t>Gıda Teknolojisi (İÖ) ( Kapandı Öğrencisi var )</a:t>
            </a:r>
          </a:p>
          <a:p>
            <a:pPr lvl="0">
              <a:buFont typeface="Arial" pitchFamily="34" charset="0"/>
              <a:buChar char="•"/>
            </a:pPr>
            <a:endParaRPr lang="tr-TR" sz="900" dirty="0"/>
          </a:p>
          <a:p>
            <a:pPr lvl="0">
              <a:buFont typeface="Arial" pitchFamily="34" charset="0"/>
              <a:buChar char="•"/>
            </a:pPr>
            <a:r>
              <a:rPr lang="tr-TR" sz="900" dirty="0"/>
              <a:t>İnşaat Teknolojisi</a:t>
            </a:r>
          </a:p>
          <a:p>
            <a:pPr lvl="0">
              <a:buFont typeface="Arial" pitchFamily="34" charset="0"/>
              <a:buChar char="•"/>
            </a:pPr>
            <a:endParaRPr lang="tr-TR" sz="900" dirty="0"/>
          </a:p>
          <a:p>
            <a:pPr>
              <a:buFont typeface="Arial" pitchFamily="34" charset="0"/>
              <a:buChar char="•"/>
            </a:pPr>
            <a:r>
              <a:rPr lang="tr-TR" sz="900" dirty="0"/>
              <a:t>İnşaat Teknolojisi (İ.Ö</a:t>
            </a:r>
            <a:r>
              <a:rPr lang="tr-TR" sz="900" dirty="0" smtClean="0"/>
              <a:t>) </a:t>
            </a:r>
            <a:r>
              <a:rPr lang="tr-TR" sz="900" dirty="0"/>
              <a:t>( Kapandı Öğrencisi var </a:t>
            </a:r>
            <a:r>
              <a:rPr lang="tr-TR" sz="900" dirty="0" smtClean="0"/>
              <a:t>)</a:t>
            </a:r>
            <a:endParaRPr lang="tr-TR" sz="900" dirty="0"/>
          </a:p>
          <a:p>
            <a:pPr lvl="0">
              <a:buFont typeface="Arial" pitchFamily="34" charset="0"/>
              <a:buChar char="•"/>
            </a:pPr>
            <a:endParaRPr lang="tr-TR" sz="900" dirty="0"/>
          </a:p>
          <a:p>
            <a:pPr lvl="0">
              <a:buFont typeface="Arial" pitchFamily="34" charset="0"/>
              <a:buChar char="•"/>
            </a:pPr>
            <a:r>
              <a:rPr lang="tr-TR" sz="900" dirty="0"/>
              <a:t>Arıcılık ( Kapandı Öğrencisi var )</a:t>
            </a:r>
          </a:p>
          <a:p>
            <a:pPr lvl="0">
              <a:buFont typeface="Arial" pitchFamily="34" charset="0"/>
              <a:buChar char="•"/>
            </a:pPr>
            <a:endParaRPr lang="tr-TR" sz="900" dirty="0"/>
          </a:p>
          <a:p>
            <a:pPr lvl="0">
              <a:buFont typeface="Arial" pitchFamily="34" charset="0"/>
              <a:buChar char="•"/>
            </a:pPr>
            <a:r>
              <a:rPr lang="tr-TR" sz="900" dirty="0"/>
              <a:t>Özel Güvenlik ve Koruma</a:t>
            </a:r>
          </a:p>
          <a:p>
            <a:pPr lvl="0">
              <a:buFont typeface="Arial" pitchFamily="34" charset="0"/>
              <a:buChar char="•"/>
            </a:pPr>
            <a:endParaRPr lang="tr-TR" sz="900" dirty="0"/>
          </a:p>
          <a:p>
            <a:pPr lvl="0">
              <a:buFont typeface="Arial" pitchFamily="34" charset="0"/>
              <a:buChar char="•"/>
            </a:pPr>
            <a:r>
              <a:rPr lang="tr-TR" sz="900" dirty="0"/>
              <a:t>Raylı Sistemler Elektrik-Elektronik </a:t>
            </a:r>
          </a:p>
          <a:p>
            <a:pPr lvl="0">
              <a:buFont typeface="Arial" pitchFamily="34" charset="0"/>
              <a:buChar char="•"/>
            </a:pPr>
            <a:endParaRPr lang="tr-TR" sz="900" dirty="0"/>
          </a:p>
          <a:p>
            <a:pPr lvl="0">
              <a:buFont typeface="Arial" pitchFamily="34" charset="0"/>
              <a:buChar char="•"/>
            </a:pPr>
            <a:endParaRPr lang="tr-TR" sz="900" dirty="0"/>
          </a:p>
        </p:txBody>
      </p:sp>
    </p:spTree>
    <p:extLst>
      <p:ext uri="{BB962C8B-B14F-4D97-AF65-F5344CB8AC3E}">
        <p14:creationId xmlns:p14="http://schemas.microsoft.com/office/powerpoint/2010/main" val="34575111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703512" y="-500086"/>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49</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1881159" y="1071546"/>
            <a:ext cx="7006043" cy="5101397"/>
          </a:xfrm>
          <a:prstGeom prst="rect">
            <a:avLst/>
          </a:prstGeom>
        </p:spPr>
        <p:txBody>
          <a:bodyPr wrap="square">
            <a:spAutoFit/>
          </a:bodyPr>
          <a:lstStyle/>
          <a:p>
            <a:pPr lvl="0" fontAlgn="base">
              <a:spcBef>
                <a:spcPct val="0"/>
              </a:spcBef>
              <a:spcAft>
                <a:spcPct val="0"/>
              </a:spcAft>
            </a:pPr>
            <a:r>
              <a:rPr lang="tr-TR" sz="2000" b="1" dirty="0">
                <a:latin typeface="Calibri" pitchFamily="34" charset="0"/>
                <a:ea typeface="Times New Roman" pitchFamily="18" charset="0"/>
                <a:cs typeface="Times New Roman" pitchFamily="18" charset="0"/>
              </a:rPr>
              <a:t>Sosyal Bilimler MYO</a:t>
            </a:r>
          </a:p>
          <a:p>
            <a:pPr lvl="0" fontAlgn="base">
              <a:spcBef>
                <a:spcPct val="0"/>
              </a:spcBef>
              <a:spcAft>
                <a:spcPct val="0"/>
              </a:spcAft>
            </a:pPr>
            <a:endParaRPr lang="tr-TR" sz="1100" b="1" dirty="0">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tr-TR" sz="1050" dirty="0">
                <a:cs typeface="Arial" pitchFamily="34" charset="0"/>
              </a:rPr>
              <a:t>Muhasebe ve Vergi Uygulamaları</a:t>
            </a: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Çocuk Gelişimi</a:t>
            </a:r>
          </a:p>
          <a:p>
            <a:pPr lvl="0" eaLnBrk="0" fontAlgn="base" hangingPunct="0">
              <a:spcBef>
                <a:spcPct val="0"/>
              </a:spcBef>
              <a:spcAft>
                <a:spcPct val="0"/>
              </a:spcAft>
              <a:buFontTx/>
              <a:buChar char="•"/>
            </a:pPr>
            <a:endParaRPr lang="tr-TR" sz="1050" dirty="0">
              <a:cs typeface="Arial" pitchFamily="34" charset="0"/>
            </a:endParaRPr>
          </a:p>
          <a:p>
            <a:pPr eaLnBrk="0" fontAlgn="base" hangingPunct="0">
              <a:spcBef>
                <a:spcPct val="0"/>
              </a:spcBef>
              <a:spcAft>
                <a:spcPct val="0"/>
              </a:spcAft>
              <a:buFontTx/>
              <a:buChar char="•"/>
            </a:pPr>
            <a:r>
              <a:rPr lang="tr-TR" sz="1050" dirty="0">
                <a:cs typeface="Arial" pitchFamily="34" charset="0"/>
              </a:rPr>
              <a:t>Çocuk Gelişimi (İÖ</a:t>
            </a:r>
            <a:r>
              <a:rPr lang="tr-TR" sz="1050" dirty="0" smtClean="0">
                <a:cs typeface="Arial" pitchFamily="34" charset="0"/>
              </a:rPr>
              <a:t>) </a:t>
            </a:r>
            <a:r>
              <a:rPr lang="tr-TR" sz="1050" dirty="0"/>
              <a:t>( Kapandı Öğrencisi var </a:t>
            </a:r>
            <a:r>
              <a:rPr lang="tr-TR" sz="1050" dirty="0" smtClean="0"/>
              <a:t>)</a:t>
            </a:r>
            <a:endParaRPr lang="tr-TR" sz="1050" dirty="0">
              <a:cs typeface="Arial" pitchFamily="34" charset="0"/>
            </a:endParaRP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Geleneksel El Sanatları</a:t>
            </a: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İşletme Yönetimi</a:t>
            </a: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Calibri" pitchFamily="34" charset="0"/>
              </a:rPr>
              <a:t>Büro Yönetici ve Asistanlığı</a:t>
            </a:r>
          </a:p>
          <a:p>
            <a:pPr lvl="0" eaLnBrk="0" fontAlgn="base" hangingPunct="0">
              <a:spcBef>
                <a:spcPct val="0"/>
              </a:spcBef>
              <a:spcAft>
                <a:spcPct val="0"/>
              </a:spcAft>
              <a:buFontTx/>
              <a:buChar char="•"/>
            </a:pPr>
            <a:endParaRPr lang="tr-TR" sz="1050" dirty="0">
              <a:cs typeface="Arial" pitchFamily="34" charset="0"/>
            </a:endParaRPr>
          </a:p>
          <a:p>
            <a:pPr eaLnBrk="0" fontAlgn="base" hangingPunct="0">
              <a:spcBef>
                <a:spcPct val="0"/>
              </a:spcBef>
              <a:spcAft>
                <a:spcPct val="0"/>
              </a:spcAft>
              <a:buFontTx/>
              <a:buChar char="•"/>
            </a:pPr>
            <a:r>
              <a:rPr lang="tr-TR" sz="1050" dirty="0">
                <a:cs typeface="Calibri" pitchFamily="34" charset="0"/>
              </a:rPr>
              <a:t>Büro Yönetici ve Asistanlığı (İ.Ö</a:t>
            </a:r>
            <a:r>
              <a:rPr lang="tr-TR" sz="1050" dirty="0" smtClean="0">
                <a:cs typeface="Calibri" pitchFamily="34" charset="0"/>
              </a:rPr>
              <a:t>) </a:t>
            </a:r>
            <a:r>
              <a:rPr lang="tr-TR" sz="1050" dirty="0"/>
              <a:t>( Kapandı Öğrencisi var </a:t>
            </a:r>
            <a:r>
              <a:rPr lang="tr-TR" sz="1050" dirty="0" smtClean="0"/>
              <a:t>)</a:t>
            </a:r>
            <a:endParaRPr lang="tr-TR" sz="1050" dirty="0">
              <a:cs typeface="Calibri" pitchFamily="34" charset="0"/>
            </a:endParaRP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Uygulamalı İngilizce Çevirmenlik</a:t>
            </a:r>
          </a:p>
          <a:p>
            <a:pPr lvl="0" eaLnBrk="0" fontAlgn="base" hangingPunct="0">
              <a:spcBef>
                <a:spcPct val="0"/>
              </a:spcBef>
              <a:spcAft>
                <a:spcPct val="0"/>
              </a:spcAft>
              <a:buFontTx/>
              <a:buChar char="•"/>
            </a:pPr>
            <a:endParaRPr lang="tr-TR" sz="1050" dirty="0">
              <a:cs typeface="Arial" pitchFamily="34" charset="0"/>
            </a:endParaRPr>
          </a:p>
          <a:p>
            <a:pPr eaLnBrk="0" fontAlgn="base" hangingPunct="0">
              <a:spcBef>
                <a:spcPct val="0"/>
              </a:spcBef>
              <a:spcAft>
                <a:spcPct val="0"/>
              </a:spcAft>
              <a:buFontTx/>
              <a:buChar char="•"/>
            </a:pPr>
            <a:r>
              <a:rPr lang="tr-TR" sz="1050" dirty="0">
                <a:cs typeface="Arial" pitchFamily="34" charset="0"/>
              </a:rPr>
              <a:t>Uygulamalı İngilizce Çevirmenlik</a:t>
            </a:r>
            <a:r>
              <a:rPr lang="tr-TR" sz="1050" dirty="0">
                <a:cs typeface="Calibri" pitchFamily="34" charset="0"/>
              </a:rPr>
              <a:t>(İ.Ö</a:t>
            </a:r>
            <a:r>
              <a:rPr lang="tr-TR" sz="1050" dirty="0" smtClean="0">
                <a:cs typeface="Calibri" pitchFamily="34" charset="0"/>
              </a:rPr>
              <a:t>) </a:t>
            </a:r>
            <a:r>
              <a:rPr lang="tr-TR" sz="1050" dirty="0"/>
              <a:t>( Kapandı Öğrencisi var </a:t>
            </a:r>
            <a:r>
              <a:rPr lang="tr-TR" sz="1050" dirty="0" smtClean="0"/>
              <a:t>)</a:t>
            </a:r>
            <a:endParaRPr lang="tr-TR" sz="1050" dirty="0">
              <a:cs typeface="Calibri" pitchFamily="34" charset="0"/>
            </a:endParaRP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Calibri" pitchFamily="34" charset="0"/>
              </a:rPr>
              <a:t>Sosyal Hizmetler</a:t>
            </a:r>
          </a:p>
          <a:p>
            <a:pPr lvl="0" eaLnBrk="0" fontAlgn="base" hangingPunct="0">
              <a:spcBef>
                <a:spcPct val="0"/>
              </a:spcBef>
              <a:spcAft>
                <a:spcPct val="0"/>
              </a:spcAft>
              <a:buFontTx/>
              <a:buChar char="•"/>
            </a:pPr>
            <a:endParaRPr lang="tr-TR" sz="1050" dirty="0">
              <a:cs typeface="Arial" pitchFamily="34" charset="0"/>
            </a:endParaRPr>
          </a:p>
          <a:p>
            <a:pPr eaLnBrk="0" fontAlgn="base" hangingPunct="0">
              <a:spcBef>
                <a:spcPct val="0"/>
              </a:spcBef>
              <a:spcAft>
                <a:spcPct val="0"/>
              </a:spcAft>
              <a:buFontTx/>
              <a:buChar char="•"/>
            </a:pPr>
            <a:r>
              <a:rPr lang="tr-TR" sz="1050" dirty="0">
                <a:cs typeface="Calibri" pitchFamily="34" charset="0"/>
              </a:rPr>
              <a:t>Sosyal Hizmetler</a:t>
            </a:r>
            <a:r>
              <a:rPr lang="tr-TR" sz="1050" dirty="0">
                <a:cs typeface="Arial" pitchFamily="34" charset="0"/>
              </a:rPr>
              <a:t>(İ.Ö</a:t>
            </a:r>
            <a:r>
              <a:rPr lang="tr-TR" sz="1050" dirty="0" smtClean="0">
                <a:cs typeface="Arial" pitchFamily="34" charset="0"/>
              </a:rPr>
              <a:t>) </a:t>
            </a:r>
            <a:r>
              <a:rPr lang="tr-TR" sz="1050" dirty="0"/>
              <a:t>( Kapandı Öğrencisi var </a:t>
            </a:r>
            <a:r>
              <a:rPr lang="tr-TR" sz="1050" dirty="0" smtClean="0"/>
              <a:t>)</a:t>
            </a:r>
            <a:endParaRPr lang="tr-TR" sz="1050" dirty="0">
              <a:cs typeface="Arial" pitchFamily="34" charset="0"/>
            </a:endParaRP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Yerel Yönetimler</a:t>
            </a: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Aşçılık </a:t>
            </a:r>
          </a:p>
          <a:p>
            <a:pPr lvl="0" eaLnBrk="0" fontAlgn="base" hangingPunct="0">
              <a:spcBef>
                <a:spcPct val="0"/>
              </a:spcBef>
              <a:spcAft>
                <a:spcPct val="0"/>
              </a:spcAft>
              <a:buFontTx/>
              <a:buChar char="•"/>
            </a:pPr>
            <a:endParaRPr lang="tr-TR" sz="1050" dirty="0">
              <a:cs typeface="Arial" pitchFamily="34" charset="0"/>
            </a:endParaRPr>
          </a:p>
          <a:p>
            <a:pPr lvl="0" eaLnBrk="0" fontAlgn="base" hangingPunct="0">
              <a:spcBef>
                <a:spcPct val="0"/>
              </a:spcBef>
              <a:spcAft>
                <a:spcPct val="0"/>
              </a:spcAft>
              <a:buFontTx/>
              <a:buChar char="•"/>
            </a:pPr>
            <a:r>
              <a:rPr lang="tr-TR" sz="1050" dirty="0">
                <a:cs typeface="Arial" pitchFamily="34" charset="0"/>
              </a:rPr>
              <a:t>Çağrı Merkezi Hizmetleri</a:t>
            </a:r>
          </a:p>
          <a:p>
            <a:pPr lvl="0" eaLnBrk="0" fontAlgn="base" hangingPunct="0">
              <a:spcBef>
                <a:spcPct val="0"/>
              </a:spcBef>
              <a:spcAft>
                <a:spcPct val="0"/>
              </a:spcAft>
            </a:pPr>
            <a:endParaRPr lang="tr-TR" sz="1100" dirty="0">
              <a:cs typeface="Arial" pitchFamily="34" charset="0"/>
            </a:endParaRPr>
          </a:p>
        </p:txBody>
      </p:sp>
    </p:spTree>
    <p:extLst>
      <p:ext uri="{BB962C8B-B14F-4D97-AF65-F5344CB8AC3E}">
        <p14:creationId xmlns:p14="http://schemas.microsoft.com/office/powerpoint/2010/main" val="1730332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a:spLocks noGrp="1"/>
          </p:cNvSpPr>
          <p:nvPr>
            <p:ph type="title"/>
          </p:nvPr>
        </p:nvSpPr>
        <p:spPr>
          <a:xfrm>
            <a:off x="1666844" y="-571500"/>
            <a:ext cx="8305800" cy="1143000"/>
          </a:xfrm>
        </p:spPr>
        <p:txBody>
          <a:bodyPr>
            <a:normAutofit/>
          </a:bodyPr>
          <a:lstStyle/>
          <a:p>
            <a:r>
              <a:rPr lang="tr-TR" b="1" dirty="0"/>
              <a:t>ÖĞRENCİ ALAN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50</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4" name="3 Dikdörtgen"/>
          <p:cNvSpPr/>
          <p:nvPr/>
        </p:nvSpPr>
        <p:spPr>
          <a:xfrm>
            <a:off x="849131" y="211276"/>
            <a:ext cx="8429684" cy="7779053"/>
          </a:xfrm>
          <a:prstGeom prst="rect">
            <a:avLst/>
          </a:prstGeom>
        </p:spPr>
        <p:txBody>
          <a:bodyPr wrap="square">
            <a:spAutoFit/>
          </a:bodyPr>
          <a:lstStyle/>
          <a:p>
            <a:r>
              <a:rPr lang="tr-TR" b="1" dirty="0"/>
              <a:t>SOSYAL BİLİMLER ENSTİTÜSÜ</a:t>
            </a:r>
          </a:p>
          <a:p>
            <a:endParaRPr lang="tr-TR" sz="1200" dirty="0"/>
          </a:p>
          <a:p>
            <a:pPr lvl="0">
              <a:buFont typeface="Arial" pitchFamily="34" charset="0"/>
              <a:buChar char="•"/>
            </a:pPr>
            <a:r>
              <a:rPr lang="tr-TR" sz="1200" dirty="0"/>
              <a:t>Tarih Anabilim Dalı </a:t>
            </a:r>
            <a:r>
              <a:rPr lang="tr-TR" sz="1200" b="1" dirty="0"/>
              <a:t>(Yüksek Lisans )</a:t>
            </a:r>
          </a:p>
          <a:p>
            <a:pPr lvl="0">
              <a:buFont typeface="Arial" pitchFamily="34" charset="0"/>
              <a:buChar char="•"/>
            </a:pPr>
            <a:endParaRPr lang="tr-TR" sz="1200" b="1" dirty="0"/>
          </a:p>
          <a:p>
            <a:pPr lvl="0">
              <a:buFont typeface="Arial" pitchFamily="34" charset="0"/>
              <a:buChar char="•"/>
            </a:pPr>
            <a:r>
              <a:rPr lang="tr-TR" sz="1200" dirty="0"/>
              <a:t>Tarih Anabilim Dalı (İ.Ö)</a:t>
            </a:r>
          </a:p>
          <a:p>
            <a:pPr lvl="0"/>
            <a:endParaRPr lang="tr-TR" sz="1200" dirty="0"/>
          </a:p>
          <a:p>
            <a:pPr lvl="0">
              <a:buFont typeface="Arial" pitchFamily="34" charset="0"/>
              <a:buChar char="•"/>
            </a:pPr>
            <a:r>
              <a:rPr lang="tr-TR" sz="1200" dirty="0"/>
              <a:t>Türk Dili ve Edebiyatı Anabilim Dalı N.Ö-İ.Ö  </a:t>
            </a:r>
            <a:r>
              <a:rPr lang="tr-TR" sz="1200" b="1" dirty="0"/>
              <a:t>(Yüksek Lisans )</a:t>
            </a:r>
          </a:p>
          <a:p>
            <a:pPr lvl="0"/>
            <a:endParaRPr lang="tr-TR" sz="1200" b="1" dirty="0"/>
          </a:p>
          <a:p>
            <a:pPr lvl="0">
              <a:buFont typeface="Arial" pitchFamily="34" charset="0"/>
              <a:buChar char="•"/>
            </a:pPr>
            <a:r>
              <a:rPr lang="tr-TR" sz="1200" dirty="0"/>
              <a:t>Türk Dili ve Edebiyatı Anabilim Dalı </a:t>
            </a:r>
            <a:r>
              <a:rPr lang="tr-TR" sz="1200" dirty="0" err="1"/>
              <a:t>Tessiz</a:t>
            </a:r>
            <a:r>
              <a:rPr lang="tr-TR" sz="1200" dirty="0"/>
              <a:t> İ.Ö </a:t>
            </a:r>
            <a:endParaRPr lang="tr-TR" sz="1200" b="1" dirty="0"/>
          </a:p>
          <a:p>
            <a:pPr lvl="0"/>
            <a:endParaRPr lang="tr-TR" sz="1200" dirty="0"/>
          </a:p>
          <a:p>
            <a:pPr>
              <a:buFont typeface="Arial" pitchFamily="34" charset="0"/>
              <a:buChar char="•"/>
            </a:pPr>
            <a:r>
              <a:rPr lang="tr-TR" sz="1200" dirty="0"/>
              <a:t>Bölgesel Kalkınma İktisadi Anabilim Dalı Tezli (N.Ö) </a:t>
            </a:r>
            <a:r>
              <a:rPr lang="tr-TR" sz="1200" b="1" dirty="0"/>
              <a:t>(Yüksek Lisans )</a:t>
            </a:r>
          </a:p>
          <a:p>
            <a:pPr>
              <a:buFont typeface="Arial" pitchFamily="34" charset="0"/>
              <a:buChar char="•"/>
            </a:pPr>
            <a:endParaRPr lang="tr-TR" sz="1200" b="1" dirty="0"/>
          </a:p>
          <a:p>
            <a:pPr>
              <a:buFont typeface="Arial" pitchFamily="34" charset="0"/>
              <a:buChar char="•"/>
            </a:pPr>
            <a:r>
              <a:rPr lang="tr-TR" sz="1200" dirty="0"/>
              <a:t>Bölgesel Kalkınma İktisadi Anabilim Dalı Tezli (İ.Ö) </a:t>
            </a:r>
            <a:r>
              <a:rPr lang="tr-TR" sz="1200" b="1" dirty="0"/>
              <a:t>(Yüksek Lisans )</a:t>
            </a:r>
            <a:endParaRPr lang="tr-TR" sz="1200" dirty="0"/>
          </a:p>
          <a:p>
            <a:pPr>
              <a:buFont typeface="Arial" pitchFamily="34" charset="0"/>
              <a:buChar char="•"/>
            </a:pPr>
            <a:endParaRPr lang="tr-TR" sz="1200" dirty="0"/>
          </a:p>
          <a:p>
            <a:pPr>
              <a:buFont typeface="Arial" pitchFamily="34" charset="0"/>
              <a:buChar char="•"/>
            </a:pPr>
            <a:r>
              <a:rPr lang="tr-TR" sz="1200" dirty="0"/>
              <a:t>Bölgesel Kalkınma İktisadi Anabilim Dalı Tezsiz (N.Ö) </a:t>
            </a:r>
            <a:r>
              <a:rPr lang="tr-TR" sz="1200" b="1" dirty="0"/>
              <a:t>(Yüksek Lisans )</a:t>
            </a:r>
            <a:endParaRPr lang="tr-TR" sz="1200" dirty="0"/>
          </a:p>
          <a:p>
            <a:pPr>
              <a:buFont typeface="Arial" pitchFamily="34" charset="0"/>
              <a:buChar char="•"/>
            </a:pPr>
            <a:endParaRPr lang="tr-TR" sz="1200" dirty="0"/>
          </a:p>
          <a:p>
            <a:pPr>
              <a:buFont typeface="Arial" pitchFamily="34" charset="0"/>
              <a:buChar char="•"/>
            </a:pPr>
            <a:r>
              <a:rPr lang="tr-TR" sz="1200" dirty="0"/>
              <a:t>Bölgesel Kalkınma İktisadi Anabilim Dalı Tezsiz(İ.Ö) </a:t>
            </a:r>
            <a:r>
              <a:rPr lang="tr-TR" sz="1200" b="1" dirty="0"/>
              <a:t>(Yüksek Lisans )</a:t>
            </a:r>
          </a:p>
          <a:p>
            <a:pPr lvl="0">
              <a:buFont typeface="Arial" pitchFamily="34" charset="0"/>
              <a:buChar char="•"/>
            </a:pPr>
            <a:endParaRPr lang="tr-TR" sz="1200" b="1" dirty="0"/>
          </a:p>
          <a:p>
            <a:pPr lvl="0">
              <a:buFont typeface="Arial" pitchFamily="34" charset="0"/>
              <a:buChar char="•"/>
            </a:pPr>
            <a:r>
              <a:rPr lang="tr-TR" sz="1200" dirty="0"/>
              <a:t>Türkçe ve Sosyal Bilimler Eğitimi A.B.D Türkçe Eğitimi Bilim Dalı Tezli</a:t>
            </a:r>
            <a:r>
              <a:rPr lang="tr-TR" sz="1200" b="1" dirty="0"/>
              <a:t> (Yüksek Lisans )</a:t>
            </a:r>
          </a:p>
          <a:p>
            <a:pPr lvl="0">
              <a:buFont typeface="Arial" pitchFamily="34" charset="0"/>
              <a:buChar char="•"/>
            </a:pPr>
            <a:endParaRPr lang="tr-TR" sz="1200" b="1" dirty="0"/>
          </a:p>
          <a:p>
            <a:pPr>
              <a:buFont typeface="Arial" pitchFamily="34" charset="0"/>
              <a:buChar char="•"/>
            </a:pPr>
            <a:r>
              <a:rPr lang="tr-TR" sz="1200" dirty="0"/>
              <a:t>Türkçe ve Sosyal Bilimler Eğitimi A.B.D Türkçe Eğitimi Bilim Dalı Tezli  (İ.Ö) (</a:t>
            </a:r>
            <a:r>
              <a:rPr lang="tr-TR" sz="1200" b="1" dirty="0"/>
              <a:t> Yüksek Lisans )</a:t>
            </a:r>
          </a:p>
          <a:p>
            <a:pPr>
              <a:buFont typeface="Arial" pitchFamily="34" charset="0"/>
              <a:buChar char="•"/>
            </a:pPr>
            <a:endParaRPr lang="tr-TR" sz="1200" b="1" dirty="0"/>
          </a:p>
          <a:p>
            <a:pPr lvl="0">
              <a:buFont typeface="Arial" pitchFamily="34" charset="0"/>
              <a:buChar char="•"/>
            </a:pPr>
            <a:r>
              <a:rPr lang="tr-TR" sz="1200" dirty="0"/>
              <a:t>Coğrafya ABD Tezli </a:t>
            </a:r>
            <a:r>
              <a:rPr lang="tr-TR" sz="1200" b="1" dirty="0"/>
              <a:t>(Yüksek Lisans )</a:t>
            </a:r>
          </a:p>
          <a:p>
            <a:pPr lvl="0">
              <a:buFont typeface="Arial" pitchFamily="34" charset="0"/>
              <a:buChar char="•"/>
            </a:pPr>
            <a:endParaRPr lang="tr-TR" sz="1200" b="1" dirty="0"/>
          </a:p>
          <a:p>
            <a:pPr lvl="0">
              <a:buFont typeface="Arial" pitchFamily="34" charset="0"/>
              <a:buChar char="•"/>
            </a:pPr>
            <a:r>
              <a:rPr lang="tr-TR" sz="1200" dirty="0"/>
              <a:t>İngilizce Dili Eğitimi </a:t>
            </a:r>
            <a:r>
              <a:rPr lang="tr-TR" sz="1200" b="1" dirty="0"/>
              <a:t>( Yüksek Lisans )</a:t>
            </a:r>
          </a:p>
          <a:p>
            <a:pPr lvl="0">
              <a:buFont typeface="Arial" pitchFamily="34" charset="0"/>
              <a:buChar char="•"/>
            </a:pPr>
            <a:endParaRPr lang="tr-TR" sz="1200" b="1" dirty="0"/>
          </a:p>
          <a:p>
            <a:pPr>
              <a:buFont typeface="Arial" pitchFamily="34" charset="0"/>
              <a:buChar char="•"/>
            </a:pPr>
            <a:r>
              <a:rPr lang="tr-TR" sz="1200" dirty="0"/>
              <a:t>İşletme</a:t>
            </a:r>
            <a:r>
              <a:rPr lang="tr-TR" sz="1200" b="1" dirty="0"/>
              <a:t> ( Yüksek Lisans </a:t>
            </a:r>
            <a:r>
              <a:rPr lang="tr-TR" sz="1200" b="1" dirty="0" smtClean="0"/>
              <a:t>)</a:t>
            </a:r>
          </a:p>
          <a:p>
            <a:pPr>
              <a:buFont typeface="Arial" pitchFamily="34" charset="0"/>
              <a:buChar char="•"/>
            </a:pPr>
            <a:endParaRPr lang="tr-TR" sz="1200" b="1" dirty="0"/>
          </a:p>
          <a:p>
            <a:pPr>
              <a:buFont typeface="Arial" pitchFamily="34" charset="0"/>
              <a:buChar char="•"/>
            </a:pPr>
            <a:r>
              <a:rPr lang="tr-TR" sz="1200" dirty="0" smtClean="0"/>
              <a:t>Arap Dili ve </a:t>
            </a:r>
            <a:r>
              <a:rPr lang="tr-TR" sz="1200" dirty="0" err="1" smtClean="0"/>
              <a:t>Belagatı</a:t>
            </a:r>
            <a:r>
              <a:rPr lang="tr-TR" sz="1200" dirty="0" smtClean="0"/>
              <a:t> Tezli Yüksek Lisans</a:t>
            </a:r>
          </a:p>
          <a:p>
            <a:pPr>
              <a:buFont typeface="Arial" pitchFamily="34" charset="0"/>
              <a:buChar char="•"/>
            </a:pPr>
            <a:endParaRPr lang="tr-TR" sz="1200" dirty="0"/>
          </a:p>
          <a:p>
            <a:pPr>
              <a:buFont typeface="Arial" pitchFamily="34" charset="0"/>
              <a:buChar char="•"/>
            </a:pPr>
            <a:r>
              <a:rPr lang="tr-TR" sz="1200" dirty="0" smtClean="0"/>
              <a:t>Hadis </a:t>
            </a:r>
            <a:r>
              <a:rPr lang="tr-TR" sz="1200" dirty="0"/>
              <a:t>Tezli Yüksek Lisans</a:t>
            </a:r>
          </a:p>
          <a:p>
            <a:pPr>
              <a:buFont typeface="Arial" pitchFamily="34" charset="0"/>
              <a:buChar char="•"/>
            </a:pPr>
            <a:endParaRPr lang="tr-TR" sz="1200" dirty="0" smtClean="0"/>
          </a:p>
          <a:p>
            <a:pPr>
              <a:buFont typeface="Arial" pitchFamily="34" charset="0"/>
              <a:buChar char="•"/>
            </a:pPr>
            <a:r>
              <a:rPr lang="tr-TR" sz="1200" dirty="0" smtClean="0"/>
              <a:t>Kelam </a:t>
            </a:r>
            <a:r>
              <a:rPr lang="tr-TR" sz="1200" dirty="0"/>
              <a:t>Tezli Yüksek Lisans</a:t>
            </a:r>
          </a:p>
          <a:p>
            <a:pPr>
              <a:buFont typeface="Arial" pitchFamily="34" charset="0"/>
              <a:buChar char="•"/>
            </a:pPr>
            <a:endParaRPr lang="tr-TR" sz="1200" dirty="0" smtClean="0"/>
          </a:p>
          <a:p>
            <a:pPr>
              <a:buFont typeface="Arial" pitchFamily="34" charset="0"/>
              <a:buChar char="•"/>
            </a:pPr>
            <a:r>
              <a:rPr lang="tr-TR" sz="1200" dirty="0" smtClean="0"/>
              <a:t>Sosyoloji </a:t>
            </a:r>
            <a:r>
              <a:rPr lang="tr-TR" sz="1200" dirty="0"/>
              <a:t>Tezli Yüksek Lisans</a:t>
            </a:r>
          </a:p>
          <a:p>
            <a:pPr>
              <a:buFont typeface="Arial" pitchFamily="34" charset="0"/>
              <a:buChar char="•"/>
            </a:pPr>
            <a:endParaRPr lang="tr-TR" sz="1200" dirty="0"/>
          </a:p>
          <a:p>
            <a:pPr lvl="0">
              <a:buFont typeface="Arial" pitchFamily="34" charset="0"/>
              <a:buChar char="•"/>
            </a:pPr>
            <a:endParaRPr lang="tr-TR" sz="1200" b="1" dirty="0"/>
          </a:p>
          <a:p>
            <a:pPr>
              <a:buFont typeface="Arial" pitchFamily="34" charset="0"/>
              <a:buChar char="•"/>
            </a:pPr>
            <a:endParaRPr lang="tr-TR" sz="1200" dirty="0"/>
          </a:p>
          <a:p>
            <a:pPr>
              <a:buFont typeface="Arial" pitchFamily="34" charset="0"/>
              <a:buChar char="•"/>
            </a:pPr>
            <a:endParaRPr lang="tr-TR" sz="1200" dirty="0"/>
          </a:p>
          <a:p>
            <a:pPr>
              <a:buFont typeface="Arial" pitchFamily="34" charset="0"/>
              <a:buChar char="•"/>
            </a:pPr>
            <a:endParaRPr lang="tr-TR" sz="700" dirty="0"/>
          </a:p>
          <a:p>
            <a:pPr lvl="0"/>
            <a:endParaRPr lang="tr-TR" sz="800" b="1" dirty="0"/>
          </a:p>
          <a:p>
            <a:pPr lvl="0"/>
            <a:endParaRPr lang="tr-TR" sz="1050" dirty="0"/>
          </a:p>
        </p:txBody>
      </p:sp>
    </p:spTree>
    <p:extLst>
      <p:ext uri="{BB962C8B-B14F-4D97-AF65-F5344CB8AC3E}">
        <p14:creationId xmlns:p14="http://schemas.microsoft.com/office/powerpoint/2010/main" val="42401446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Başlık">
            <a:extLst>
              <a:ext uri="{FF2B5EF4-FFF2-40B4-BE49-F238E27FC236}">
                <a16:creationId xmlns:a16="http://schemas.microsoft.com/office/drawing/2014/main" id="{3A9839BC-0FE7-4C46-B536-D3FEFD057F1A}"/>
              </a:ext>
            </a:extLst>
          </p:cNvPr>
          <p:cNvSpPr>
            <a:spLocks noGrp="1"/>
          </p:cNvSpPr>
          <p:nvPr>
            <p:ph type="title"/>
          </p:nvPr>
        </p:nvSpPr>
        <p:spPr>
          <a:xfrm>
            <a:off x="1666844" y="-571500"/>
            <a:ext cx="8305800" cy="1143000"/>
          </a:xfrm>
        </p:spPr>
        <p:txBody>
          <a:bodyPr>
            <a:normAutofit/>
          </a:bodyPr>
          <a:lstStyle/>
          <a:p>
            <a:r>
              <a:rPr lang="tr-TR" b="1" dirty="0"/>
              <a:t>ÖĞRENCİ ALAN PROGRAMLAR</a:t>
            </a:r>
          </a:p>
        </p:txBody>
      </p:sp>
      <p:sp>
        <p:nvSpPr>
          <p:cNvPr id="3" name="Slayt Numarası Yer Tutucusu 2">
            <a:extLst>
              <a:ext uri="{FF2B5EF4-FFF2-40B4-BE49-F238E27FC236}">
                <a16:creationId xmlns:a16="http://schemas.microsoft.com/office/drawing/2014/main" id="{F9CDC224-5FC6-4475-90ED-823746612E48}"/>
              </a:ext>
            </a:extLst>
          </p:cNvPr>
          <p:cNvSpPr>
            <a:spLocks noGrp="1"/>
          </p:cNvSpPr>
          <p:nvPr>
            <p:ph type="sldNum" sz="quarter" idx="12"/>
          </p:nvPr>
        </p:nvSpPr>
        <p:spPr/>
        <p:txBody>
          <a:bodyPr/>
          <a:lstStyle/>
          <a:p>
            <a:fld id="{B1DEFA8C-F947-479F-BE07-76B6B3F80BF1}" type="slidenum">
              <a:rPr lang="tr-TR" smtClean="0"/>
              <a:pPr/>
              <a:t>51</a:t>
            </a:fld>
            <a:endParaRPr lang="tr-TR"/>
          </a:p>
        </p:txBody>
      </p:sp>
      <p:sp>
        <p:nvSpPr>
          <p:cNvPr id="6" name="Metin kutusu 5">
            <a:extLst>
              <a:ext uri="{FF2B5EF4-FFF2-40B4-BE49-F238E27FC236}">
                <a16:creationId xmlns:a16="http://schemas.microsoft.com/office/drawing/2014/main" id="{58B7BF38-1D52-490C-B73D-A66267802A65}"/>
              </a:ext>
            </a:extLst>
          </p:cNvPr>
          <p:cNvSpPr txBox="1"/>
          <p:nvPr/>
        </p:nvSpPr>
        <p:spPr>
          <a:xfrm>
            <a:off x="702858" y="209119"/>
            <a:ext cx="8291264" cy="7863691"/>
          </a:xfrm>
          <a:prstGeom prst="rect">
            <a:avLst/>
          </a:prstGeom>
          <a:noFill/>
        </p:spPr>
        <p:txBody>
          <a:bodyPr wrap="square" rtlCol="0">
            <a:spAutoFit/>
          </a:bodyPr>
          <a:lstStyle/>
          <a:p>
            <a:r>
              <a:rPr lang="tr-TR" sz="1100" b="1" dirty="0"/>
              <a:t>SOSYAL BİLİMLER ENSTİTÜSÜ</a:t>
            </a:r>
          </a:p>
          <a:p>
            <a:pPr>
              <a:buFont typeface="Arial" pitchFamily="34" charset="0"/>
              <a:buChar char="•"/>
            </a:pPr>
            <a:endParaRPr lang="tr-TR" sz="1050" dirty="0"/>
          </a:p>
          <a:p>
            <a:pPr>
              <a:buFont typeface="Arial" pitchFamily="34" charset="0"/>
              <a:buChar char="•"/>
            </a:pPr>
            <a:r>
              <a:rPr lang="tr-TR" sz="1050" dirty="0"/>
              <a:t> Eğitim Bilimleri A.B.D Tezli Yüksek Lisans (</a:t>
            </a:r>
            <a:r>
              <a:rPr lang="tr-TR" sz="1050" b="1" dirty="0"/>
              <a:t>Yüksek Lisans )</a:t>
            </a:r>
            <a:endParaRPr lang="tr-TR" sz="1050" dirty="0"/>
          </a:p>
          <a:p>
            <a:pPr lvl="0"/>
            <a:endParaRPr lang="tr-TR" sz="1050" dirty="0"/>
          </a:p>
          <a:p>
            <a:pPr lvl="0">
              <a:buFont typeface="Arial" pitchFamily="34" charset="0"/>
              <a:buChar char="•"/>
            </a:pPr>
            <a:r>
              <a:rPr lang="tr-TR" sz="1050" dirty="0"/>
              <a:t>Eğitim Bilimler A.B.D Eğitim Yönetimi Bilim Dalı </a:t>
            </a:r>
            <a:r>
              <a:rPr lang="tr-TR" sz="1050" dirty="0">
                <a:solidFill>
                  <a:srgbClr val="FF0000"/>
                </a:solidFill>
              </a:rPr>
              <a:t>Yüzüncü Yıl </a:t>
            </a:r>
            <a:r>
              <a:rPr lang="tr-TR" sz="1050" dirty="0" err="1">
                <a:solidFill>
                  <a:srgbClr val="FF0000"/>
                </a:solidFill>
              </a:rPr>
              <a:t>Üni</a:t>
            </a:r>
            <a:r>
              <a:rPr lang="tr-TR" sz="1050" dirty="0">
                <a:solidFill>
                  <a:srgbClr val="FF0000"/>
                </a:solidFill>
              </a:rPr>
              <a:t> </a:t>
            </a:r>
            <a:r>
              <a:rPr lang="tr-TR" sz="1050" b="1" dirty="0"/>
              <a:t>(Ortak Yüksek Lisans)</a:t>
            </a:r>
          </a:p>
          <a:p>
            <a:pPr lvl="0">
              <a:buFont typeface="Arial" pitchFamily="34" charset="0"/>
              <a:buChar char="•"/>
            </a:pPr>
            <a:endParaRPr lang="tr-TR" sz="1050" b="1" dirty="0"/>
          </a:p>
          <a:p>
            <a:pPr lvl="0">
              <a:buFont typeface="Arial" pitchFamily="34" charset="0"/>
              <a:buChar char="•"/>
            </a:pPr>
            <a:r>
              <a:rPr lang="tr-TR" sz="1050" dirty="0"/>
              <a:t>Eğitim Bilimleri A.B.D Eğitim Yönetimi Bilim Dalı tezli (N.Ö)</a:t>
            </a:r>
            <a:r>
              <a:rPr lang="tr-TR" sz="1050" b="1" dirty="0"/>
              <a:t> Yüksek Lisans )</a:t>
            </a:r>
            <a:endParaRPr lang="tr-TR" sz="1050" dirty="0"/>
          </a:p>
          <a:p>
            <a:pPr lvl="0">
              <a:buFont typeface="Arial" pitchFamily="34" charset="0"/>
              <a:buChar char="•"/>
            </a:pPr>
            <a:endParaRPr lang="tr-TR" sz="1050" dirty="0"/>
          </a:p>
          <a:p>
            <a:pPr>
              <a:buFont typeface="Arial" pitchFamily="34" charset="0"/>
              <a:buChar char="•"/>
            </a:pPr>
            <a:r>
              <a:rPr lang="tr-TR" sz="1050" dirty="0"/>
              <a:t>Eğitim Bilimleri A.B.D Eğitim Yönetimi Bilim Dalı tezsiz (N.Ö)</a:t>
            </a:r>
            <a:r>
              <a:rPr lang="tr-TR" sz="1050" b="1" dirty="0"/>
              <a:t> Yüksek Lisans )</a:t>
            </a:r>
            <a:endParaRPr lang="tr-TR" sz="1050" dirty="0"/>
          </a:p>
          <a:p>
            <a:pPr>
              <a:buFont typeface="Arial" pitchFamily="34" charset="0"/>
              <a:buChar char="•"/>
            </a:pPr>
            <a:endParaRPr lang="tr-TR" sz="1050" dirty="0"/>
          </a:p>
          <a:p>
            <a:pPr>
              <a:buFont typeface="Arial" pitchFamily="34" charset="0"/>
              <a:buChar char="•"/>
            </a:pPr>
            <a:r>
              <a:rPr lang="tr-TR" sz="1050" dirty="0"/>
              <a:t>Eğitim Bilimleri A.B.D Eğitim Yönetimi Bilim Dalı tezli (İ.Ö)</a:t>
            </a:r>
            <a:r>
              <a:rPr lang="tr-TR" sz="1050" b="1" dirty="0"/>
              <a:t> Yüksek Lisans )</a:t>
            </a:r>
            <a:endParaRPr lang="tr-TR" sz="1050" dirty="0"/>
          </a:p>
          <a:p>
            <a:pPr>
              <a:buFont typeface="Arial" pitchFamily="34" charset="0"/>
              <a:buChar char="•"/>
            </a:pPr>
            <a:endParaRPr lang="tr-TR" sz="1050" dirty="0"/>
          </a:p>
          <a:p>
            <a:pPr>
              <a:buFont typeface="Arial" pitchFamily="34" charset="0"/>
              <a:buChar char="•"/>
            </a:pPr>
            <a:r>
              <a:rPr lang="tr-TR" sz="1050" dirty="0"/>
              <a:t>Eğitim Bilimleri A.B.D Eğitim Yönetimi Bilim Dalı tezsiz (İ.Ö)</a:t>
            </a:r>
            <a:r>
              <a:rPr lang="tr-TR" sz="1050" b="1" dirty="0"/>
              <a:t> Yüksek Lisans )</a:t>
            </a:r>
          </a:p>
          <a:p>
            <a:pPr>
              <a:buFont typeface="Arial" pitchFamily="34" charset="0"/>
              <a:buChar char="•"/>
            </a:pPr>
            <a:endParaRPr lang="tr-TR" sz="1050" dirty="0"/>
          </a:p>
          <a:p>
            <a:pPr>
              <a:buFont typeface="Arial" pitchFamily="34" charset="0"/>
              <a:buChar char="•"/>
            </a:pPr>
            <a:r>
              <a:rPr lang="tr-TR" sz="1050" dirty="0"/>
              <a:t>Eğitim Programı ve Öğretimi  Bilim Dalı N.Ö – İ.Ö Tezli Yüksek </a:t>
            </a:r>
            <a:r>
              <a:rPr lang="tr-TR" sz="1050" dirty="0" smtClean="0"/>
              <a:t>Lisans</a:t>
            </a:r>
            <a:endParaRPr lang="tr-TR" sz="1050" dirty="0"/>
          </a:p>
          <a:p>
            <a:pPr lvl="0">
              <a:buFont typeface="Arial" pitchFamily="34" charset="0"/>
              <a:buChar char="•"/>
            </a:pPr>
            <a:endParaRPr lang="tr-TR" sz="1050" dirty="0"/>
          </a:p>
          <a:p>
            <a:pPr>
              <a:buFont typeface="Arial" pitchFamily="34" charset="0"/>
              <a:buChar char="•"/>
            </a:pPr>
            <a:r>
              <a:rPr lang="tr-TR" sz="1050" dirty="0"/>
              <a:t>Temel İslam Bilimler  Yüksek Lisans A.B.D Tezli N.Ö – İ.Ö </a:t>
            </a:r>
            <a:r>
              <a:rPr lang="tr-TR" sz="1050" b="1" dirty="0"/>
              <a:t>(Yüksek Lisans )</a:t>
            </a:r>
          </a:p>
          <a:p>
            <a:endParaRPr lang="tr-TR" sz="1050" b="1" dirty="0"/>
          </a:p>
          <a:p>
            <a:pPr>
              <a:buFont typeface="Arial" pitchFamily="34" charset="0"/>
              <a:buChar char="•"/>
            </a:pPr>
            <a:r>
              <a:rPr lang="tr-TR" sz="1050" dirty="0"/>
              <a:t>Temel İslam Bilimler  Yüksek Lisans A.B.D Tezsiz  İ.Ö </a:t>
            </a:r>
            <a:r>
              <a:rPr lang="tr-TR" sz="1050" b="1" dirty="0"/>
              <a:t>(Yüksek Lisans )</a:t>
            </a:r>
          </a:p>
          <a:p>
            <a:pPr lvl="0"/>
            <a:endParaRPr lang="tr-TR" sz="1050" b="1" dirty="0"/>
          </a:p>
          <a:p>
            <a:pPr lvl="0">
              <a:buFont typeface="Arial" pitchFamily="34" charset="0"/>
              <a:buChar char="•"/>
            </a:pPr>
            <a:r>
              <a:rPr lang="tr-TR" sz="1050" dirty="0"/>
              <a:t>Temel İslam Bilimleri </a:t>
            </a:r>
            <a:r>
              <a:rPr lang="tr-TR" sz="1050" b="1" dirty="0">
                <a:solidFill>
                  <a:schemeClr val="accent3">
                    <a:lumMod val="60000"/>
                    <a:lumOff val="40000"/>
                  </a:schemeClr>
                </a:solidFill>
              </a:rPr>
              <a:t>Doktora</a:t>
            </a:r>
          </a:p>
          <a:p>
            <a:pPr lvl="0">
              <a:buFont typeface="Arial" pitchFamily="34" charset="0"/>
              <a:buChar char="•"/>
            </a:pPr>
            <a:endParaRPr lang="tr-TR" sz="1050" dirty="0"/>
          </a:p>
          <a:p>
            <a:pPr lvl="0">
              <a:buFont typeface="Arial" pitchFamily="34" charset="0"/>
              <a:buChar char="•"/>
            </a:pPr>
            <a:r>
              <a:rPr lang="tr-TR" sz="1050" dirty="0"/>
              <a:t>Eğitim Bilimleri A.B.D Eğitim Yönetimi </a:t>
            </a:r>
            <a:r>
              <a:rPr lang="tr-TR" sz="1050" b="1" dirty="0">
                <a:solidFill>
                  <a:schemeClr val="accent3">
                    <a:lumMod val="60000"/>
                    <a:lumOff val="40000"/>
                  </a:schemeClr>
                </a:solidFill>
              </a:rPr>
              <a:t>Doktora </a:t>
            </a:r>
          </a:p>
          <a:p>
            <a:pPr lvl="0">
              <a:buFont typeface="Arial" pitchFamily="34" charset="0"/>
              <a:buChar char="•"/>
            </a:pPr>
            <a:endParaRPr lang="tr-TR" sz="1050" b="1" dirty="0"/>
          </a:p>
          <a:p>
            <a:pPr lvl="0">
              <a:buFont typeface="Arial" pitchFamily="34" charset="0"/>
              <a:buChar char="•"/>
            </a:pPr>
            <a:r>
              <a:rPr lang="tr-TR" sz="1050" dirty="0"/>
              <a:t>İktisat </a:t>
            </a:r>
            <a:r>
              <a:rPr lang="tr-TR" sz="1050" b="1" dirty="0">
                <a:solidFill>
                  <a:schemeClr val="accent3">
                    <a:lumMod val="60000"/>
                    <a:lumOff val="40000"/>
                  </a:schemeClr>
                </a:solidFill>
              </a:rPr>
              <a:t>Doktora</a:t>
            </a:r>
            <a:r>
              <a:rPr lang="tr-TR" sz="1050" dirty="0"/>
              <a:t> </a:t>
            </a:r>
          </a:p>
          <a:p>
            <a:pPr lvl="0">
              <a:buFont typeface="Arial" pitchFamily="34" charset="0"/>
              <a:buChar char="•"/>
            </a:pPr>
            <a:endParaRPr lang="tr-TR" sz="1050" dirty="0"/>
          </a:p>
          <a:p>
            <a:pPr lvl="0">
              <a:buFont typeface="Arial" pitchFamily="34" charset="0"/>
              <a:buChar char="•"/>
            </a:pPr>
            <a:r>
              <a:rPr lang="tr-TR" sz="1050" dirty="0"/>
              <a:t>Türkçe Eğitimi </a:t>
            </a:r>
            <a:r>
              <a:rPr lang="tr-TR" sz="1050" dirty="0">
                <a:solidFill>
                  <a:schemeClr val="accent3">
                    <a:lumMod val="60000"/>
                    <a:lumOff val="40000"/>
                  </a:schemeClr>
                </a:solidFill>
              </a:rPr>
              <a:t>D</a:t>
            </a:r>
            <a:r>
              <a:rPr lang="tr-TR" sz="1050" b="1" dirty="0">
                <a:solidFill>
                  <a:schemeClr val="accent3">
                    <a:lumMod val="60000"/>
                    <a:lumOff val="40000"/>
                  </a:schemeClr>
                </a:solidFill>
              </a:rPr>
              <a:t>oktora</a:t>
            </a:r>
          </a:p>
          <a:p>
            <a:pPr lvl="0">
              <a:buFont typeface="Arial" pitchFamily="34" charset="0"/>
              <a:buChar char="•"/>
            </a:pPr>
            <a:endParaRPr lang="tr-TR" sz="1050" dirty="0"/>
          </a:p>
          <a:p>
            <a:pPr lvl="0">
              <a:buFont typeface="Arial" pitchFamily="34" charset="0"/>
              <a:buChar char="•"/>
            </a:pPr>
            <a:r>
              <a:rPr lang="tr-TR" sz="1050" dirty="0"/>
              <a:t>Maliye A.B.D Tezli N.Ö-İ.Ö </a:t>
            </a:r>
            <a:r>
              <a:rPr lang="tr-TR" sz="1050" b="1" dirty="0"/>
              <a:t>Yüksek Lisans</a:t>
            </a:r>
          </a:p>
          <a:p>
            <a:pPr>
              <a:buFont typeface="Arial" pitchFamily="34" charset="0"/>
              <a:buChar char="•"/>
            </a:pPr>
            <a:endParaRPr lang="tr-TR" sz="1050" b="1" dirty="0"/>
          </a:p>
          <a:p>
            <a:pPr>
              <a:buFont typeface="Arial" pitchFamily="34" charset="0"/>
              <a:buChar char="•"/>
            </a:pPr>
            <a:r>
              <a:rPr lang="tr-TR" sz="1050" dirty="0"/>
              <a:t>Maliye A.B.D Tezsiz İ.Ö </a:t>
            </a:r>
            <a:r>
              <a:rPr lang="tr-TR" sz="1050" b="1" dirty="0"/>
              <a:t>Yüksek Lisans</a:t>
            </a:r>
          </a:p>
          <a:p>
            <a:pPr>
              <a:buFont typeface="Arial" pitchFamily="34" charset="0"/>
              <a:buChar char="•"/>
            </a:pPr>
            <a:endParaRPr lang="tr-TR" sz="1050" b="1" dirty="0"/>
          </a:p>
          <a:p>
            <a:pPr>
              <a:buFont typeface="Arial" pitchFamily="34" charset="0"/>
              <a:buChar char="•"/>
            </a:pPr>
            <a:r>
              <a:rPr lang="tr-TR" sz="1050" dirty="0"/>
              <a:t>Felsefe ve Din Bilimleri Tezli  N.Ö-İ.Ö </a:t>
            </a:r>
            <a:r>
              <a:rPr lang="tr-TR" sz="1050" b="1" dirty="0"/>
              <a:t>Yüksek Lisans </a:t>
            </a:r>
            <a:endParaRPr lang="tr-TR" sz="1050" b="1" dirty="0" smtClean="0"/>
          </a:p>
          <a:p>
            <a:pPr>
              <a:buFont typeface="Arial" pitchFamily="34" charset="0"/>
              <a:buChar char="•"/>
            </a:pPr>
            <a:endParaRPr lang="tr-TR" sz="1050" b="1" dirty="0"/>
          </a:p>
          <a:p>
            <a:pPr>
              <a:buFont typeface="Arial" pitchFamily="34" charset="0"/>
              <a:buChar char="•"/>
            </a:pPr>
            <a:r>
              <a:rPr lang="tr-TR" sz="1050" dirty="0" smtClean="0"/>
              <a:t>Sosyal Bilgiler Eğitimi </a:t>
            </a:r>
            <a:r>
              <a:rPr lang="tr-TR" sz="1050" dirty="0"/>
              <a:t>Tezli Yüksek Lisans</a:t>
            </a:r>
          </a:p>
          <a:p>
            <a:pPr>
              <a:buFont typeface="Arial" pitchFamily="34" charset="0"/>
              <a:buChar char="•"/>
            </a:pPr>
            <a:endParaRPr lang="tr-TR" sz="1050" dirty="0" smtClean="0"/>
          </a:p>
          <a:p>
            <a:pPr>
              <a:buFont typeface="Arial" pitchFamily="34" charset="0"/>
              <a:buChar char="•"/>
            </a:pPr>
            <a:r>
              <a:rPr lang="tr-TR" sz="1050" dirty="0" err="1" smtClean="0"/>
              <a:t>Tesfir</a:t>
            </a:r>
            <a:r>
              <a:rPr lang="tr-TR" sz="1050" dirty="0" smtClean="0"/>
              <a:t> </a:t>
            </a:r>
            <a:r>
              <a:rPr lang="tr-TR" sz="1050" dirty="0"/>
              <a:t>Tezli Yüksek Lisans</a:t>
            </a:r>
          </a:p>
          <a:p>
            <a:pPr>
              <a:buFont typeface="Arial" pitchFamily="34" charset="0"/>
              <a:buChar char="•"/>
            </a:pPr>
            <a:endParaRPr lang="tr-TR" sz="1050" dirty="0" smtClean="0"/>
          </a:p>
          <a:p>
            <a:pPr>
              <a:buFont typeface="Arial" pitchFamily="34" charset="0"/>
              <a:buChar char="•"/>
            </a:pPr>
            <a:r>
              <a:rPr lang="tr-TR" sz="1050" dirty="0" smtClean="0"/>
              <a:t>İslam Hukuku </a:t>
            </a:r>
            <a:r>
              <a:rPr lang="tr-TR" sz="1050" dirty="0"/>
              <a:t>Tezli Yüksek Lisans</a:t>
            </a:r>
          </a:p>
          <a:p>
            <a:pPr>
              <a:buFont typeface="Arial" pitchFamily="34" charset="0"/>
              <a:buChar char="•"/>
            </a:pPr>
            <a:endParaRPr lang="tr-TR" sz="1050" dirty="0" smtClean="0"/>
          </a:p>
          <a:p>
            <a:pPr>
              <a:buFont typeface="Arial" pitchFamily="34" charset="0"/>
              <a:buChar char="•"/>
            </a:pPr>
            <a:r>
              <a:rPr lang="tr-TR" sz="1050" dirty="0" smtClean="0"/>
              <a:t>İslam Tarihi ve Sanatları </a:t>
            </a:r>
            <a:r>
              <a:rPr lang="tr-TR" sz="1050" dirty="0"/>
              <a:t>Tezli Yüksek Lisans</a:t>
            </a:r>
          </a:p>
          <a:p>
            <a:pPr>
              <a:buFont typeface="Arial" pitchFamily="34" charset="0"/>
              <a:buChar char="•"/>
            </a:pPr>
            <a:endParaRPr lang="tr-TR" sz="1050" dirty="0"/>
          </a:p>
          <a:p>
            <a:pPr lvl="0">
              <a:buFont typeface="Arial" pitchFamily="34" charset="0"/>
              <a:buChar char="•"/>
            </a:pPr>
            <a:endParaRPr lang="tr-TR" sz="1050" b="1" dirty="0"/>
          </a:p>
          <a:p>
            <a:pPr lvl="0">
              <a:buFont typeface="Arial" pitchFamily="34" charset="0"/>
              <a:buChar char="•"/>
            </a:pPr>
            <a:endParaRPr lang="tr-TR" sz="1050" b="1" dirty="0"/>
          </a:p>
          <a:p>
            <a:pPr lvl="0">
              <a:buFont typeface="Arial" pitchFamily="34" charset="0"/>
              <a:buChar char="•"/>
            </a:pPr>
            <a:endParaRPr lang="tr-TR" sz="1050" b="1" dirty="0"/>
          </a:p>
          <a:p>
            <a:pPr lvl="0">
              <a:buFont typeface="Arial" pitchFamily="34" charset="0"/>
              <a:buChar char="•"/>
            </a:pPr>
            <a:endParaRPr lang="tr-TR" sz="600" b="1" dirty="0"/>
          </a:p>
          <a:p>
            <a:endParaRPr lang="tr-TR" sz="1400" dirty="0"/>
          </a:p>
        </p:txBody>
      </p:sp>
    </p:spTree>
    <p:extLst>
      <p:ext uri="{BB962C8B-B14F-4D97-AF65-F5344CB8AC3E}">
        <p14:creationId xmlns:p14="http://schemas.microsoft.com/office/powerpoint/2010/main" val="35837939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631504" y="-559550"/>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ALAN PROGRAMLAR</a:t>
            </a:r>
          </a:p>
        </p:txBody>
      </p:sp>
      <p:sp>
        <p:nvSpPr>
          <p:cNvPr id="4" name="3 Metin kutusu"/>
          <p:cNvSpPr txBox="1"/>
          <p:nvPr/>
        </p:nvSpPr>
        <p:spPr>
          <a:xfrm>
            <a:off x="1631504" y="188641"/>
            <a:ext cx="8786842" cy="6417141"/>
          </a:xfrm>
          <a:prstGeom prst="rect">
            <a:avLst/>
          </a:prstGeom>
          <a:noFill/>
        </p:spPr>
        <p:txBody>
          <a:bodyPr wrap="square" rtlCol="0">
            <a:spAutoFit/>
          </a:bodyPr>
          <a:lstStyle/>
          <a:p>
            <a:endParaRPr lang="tr-TR" sz="1400" dirty="0"/>
          </a:p>
          <a:p>
            <a:endParaRPr lang="tr-TR" sz="1400" dirty="0"/>
          </a:p>
          <a:p>
            <a:r>
              <a:rPr lang="tr-TR" sz="1400" b="1" dirty="0"/>
              <a:t>FEN BİLİMLERİ ENSTİTÜSÜ</a:t>
            </a:r>
          </a:p>
          <a:p>
            <a:endParaRPr lang="tr-TR" sz="800" dirty="0"/>
          </a:p>
          <a:p>
            <a:pPr lvl="0">
              <a:buFont typeface="Arial" pitchFamily="34" charset="0"/>
              <a:buChar char="•"/>
            </a:pPr>
            <a:r>
              <a:rPr lang="tr-TR" sz="1100" dirty="0"/>
              <a:t>Kimya  Anabilim Dalı</a:t>
            </a:r>
            <a:r>
              <a:rPr lang="tr-TR" sz="1100" b="1" dirty="0"/>
              <a:t>( Yüksek Lisans)</a:t>
            </a:r>
          </a:p>
          <a:p>
            <a:pPr lvl="0">
              <a:buFont typeface="Arial" pitchFamily="34" charset="0"/>
              <a:buChar char="•"/>
            </a:pPr>
            <a:endParaRPr lang="tr-TR" sz="1100" b="1" dirty="0"/>
          </a:p>
          <a:p>
            <a:pPr lvl="0">
              <a:buFont typeface="Arial" pitchFamily="34" charset="0"/>
              <a:buChar char="•"/>
            </a:pPr>
            <a:r>
              <a:rPr lang="tr-TR" sz="1100" dirty="0"/>
              <a:t>Kimya </a:t>
            </a:r>
            <a:r>
              <a:rPr lang="tr-TR" sz="1100" b="1" dirty="0">
                <a:solidFill>
                  <a:schemeClr val="accent3">
                    <a:lumMod val="60000"/>
                    <a:lumOff val="40000"/>
                  </a:schemeClr>
                </a:solidFill>
              </a:rPr>
              <a:t>Doktora</a:t>
            </a:r>
          </a:p>
          <a:p>
            <a:pPr lvl="0">
              <a:buFont typeface="Arial" pitchFamily="34" charset="0"/>
              <a:buChar char="•"/>
            </a:pPr>
            <a:endParaRPr lang="tr-TR" sz="1100" b="1" dirty="0"/>
          </a:p>
          <a:p>
            <a:pPr lvl="0">
              <a:buFont typeface="Arial" pitchFamily="34" charset="0"/>
              <a:buChar char="•"/>
            </a:pPr>
            <a:r>
              <a:rPr lang="tr-TR" sz="1100" dirty="0"/>
              <a:t>Tarımsal </a:t>
            </a:r>
            <a:r>
              <a:rPr lang="tr-TR" sz="1100" dirty="0" err="1"/>
              <a:t>Biyoteknoloji</a:t>
            </a:r>
            <a:r>
              <a:rPr lang="tr-TR" sz="1100" dirty="0"/>
              <a:t> </a:t>
            </a:r>
          </a:p>
          <a:p>
            <a:pPr lvl="0">
              <a:buFont typeface="Arial" pitchFamily="34" charset="0"/>
              <a:buChar char="•"/>
            </a:pPr>
            <a:endParaRPr lang="tr-TR" sz="1100" b="1" dirty="0"/>
          </a:p>
          <a:p>
            <a:pPr lvl="0">
              <a:buFont typeface="Arial" pitchFamily="34" charset="0"/>
              <a:buChar char="•"/>
            </a:pPr>
            <a:r>
              <a:rPr lang="tr-TR" sz="1100" dirty="0"/>
              <a:t>Matematik </a:t>
            </a:r>
            <a:r>
              <a:rPr lang="tr-TR" sz="1100" b="1" dirty="0">
                <a:solidFill>
                  <a:schemeClr val="accent3">
                    <a:lumMod val="60000"/>
                    <a:lumOff val="40000"/>
                  </a:schemeClr>
                </a:solidFill>
              </a:rPr>
              <a:t>Doktora </a:t>
            </a:r>
          </a:p>
          <a:p>
            <a:pPr lvl="0">
              <a:buFont typeface="Arial" pitchFamily="34" charset="0"/>
              <a:buChar char="•"/>
            </a:pPr>
            <a:endParaRPr lang="tr-TR" sz="1100" b="1" dirty="0"/>
          </a:p>
          <a:p>
            <a:pPr lvl="0">
              <a:buFont typeface="Arial" pitchFamily="34" charset="0"/>
              <a:buChar char="•"/>
            </a:pPr>
            <a:r>
              <a:rPr lang="tr-TR" sz="1100" dirty="0"/>
              <a:t>Matematik A.B.D </a:t>
            </a:r>
            <a:r>
              <a:rPr lang="tr-TR" sz="1100" b="1" dirty="0"/>
              <a:t>( Yüksek Lisans)</a:t>
            </a:r>
          </a:p>
          <a:p>
            <a:pPr lvl="0">
              <a:buFont typeface="Arial" pitchFamily="34" charset="0"/>
              <a:buChar char="•"/>
            </a:pPr>
            <a:endParaRPr lang="tr-TR" sz="1100" b="1" dirty="0"/>
          </a:p>
          <a:p>
            <a:pPr lvl="0">
              <a:buFont typeface="Arial" pitchFamily="34" charset="0"/>
              <a:buChar char="•"/>
            </a:pPr>
            <a:r>
              <a:rPr lang="tr-TR" sz="1100" dirty="0"/>
              <a:t>Matematik Eğitimi ABD Tezli N.Ö-İ.Ö </a:t>
            </a:r>
          </a:p>
          <a:p>
            <a:pPr lvl="0">
              <a:buFont typeface="Arial" pitchFamily="34" charset="0"/>
              <a:buChar char="•"/>
            </a:pPr>
            <a:endParaRPr lang="tr-TR" sz="1100" dirty="0"/>
          </a:p>
          <a:p>
            <a:pPr lvl="0">
              <a:buFont typeface="Arial" pitchFamily="34" charset="0"/>
              <a:buChar char="•"/>
            </a:pPr>
            <a:r>
              <a:rPr lang="tr-TR" sz="1100" dirty="0"/>
              <a:t>Kimya Mühendisliği </a:t>
            </a:r>
            <a:r>
              <a:rPr lang="tr-TR" sz="1100" b="1" dirty="0">
                <a:solidFill>
                  <a:schemeClr val="accent3">
                    <a:lumMod val="60000"/>
                    <a:lumOff val="40000"/>
                  </a:schemeClr>
                </a:solidFill>
              </a:rPr>
              <a:t>Doktora</a:t>
            </a:r>
          </a:p>
          <a:p>
            <a:pPr lvl="0">
              <a:buFont typeface="Arial" pitchFamily="34" charset="0"/>
              <a:buChar char="•"/>
            </a:pPr>
            <a:endParaRPr lang="tr-TR" sz="1100" b="1" dirty="0"/>
          </a:p>
          <a:p>
            <a:pPr>
              <a:buFont typeface="Arial" pitchFamily="34" charset="0"/>
              <a:buChar char="•"/>
            </a:pPr>
            <a:r>
              <a:rPr lang="tr-TR" sz="1100" dirty="0"/>
              <a:t>Kimya Mühendisliği Anabilim Dalı</a:t>
            </a:r>
            <a:r>
              <a:rPr lang="tr-TR" sz="1100" b="1" dirty="0"/>
              <a:t> ( Yüksek Lisans)</a:t>
            </a:r>
          </a:p>
          <a:p>
            <a:pPr>
              <a:buFont typeface="Arial" pitchFamily="34" charset="0"/>
              <a:buChar char="•"/>
            </a:pPr>
            <a:endParaRPr lang="tr-TR" sz="1100" b="1" dirty="0"/>
          </a:p>
          <a:p>
            <a:pPr>
              <a:buFont typeface="Arial" pitchFamily="34" charset="0"/>
              <a:buChar char="•"/>
            </a:pPr>
            <a:r>
              <a:rPr lang="tr-TR" sz="1100" dirty="0"/>
              <a:t>Tarla Bitkileri Anabilim Dalı </a:t>
            </a:r>
            <a:r>
              <a:rPr lang="tr-TR" sz="1100" b="1" dirty="0"/>
              <a:t>( Yüksek Lisans)</a:t>
            </a:r>
          </a:p>
          <a:p>
            <a:pPr>
              <a:buFont typeface="Arial" pitchFamily="34" charset="0"/>
              <a:buChar char="•"/>
            </a:pPr>
            <a:endParaRPr lang="tr-TR" sz="1100" b="1" dirty="0"/>
          </a:p>
          <a:p>
            <a:pPr>
              <a:buFont typeface="Arial" pitchFamily="34" charset="0"/>
              <a:buChar char="•"/>
            </a:pPr>
            <a:r>
              <a:rPr lang="tr-TR" sz="1100" dirty="0"/>
              <a:t>Tarla Bitkileri Anabilim Dalı </a:t>
            </a:r>
            <a:r>
              <a:rPr lang="tr-TR" sz="1100" b="1" dirty="0">
                <a:solidFill>
                  <a:schemeClr val="accent3">
                    <a:lumMod val="60000"/>
                    <a:lumOff val="40000"/>
                  </a:schemeClr>
                </a:solidFill>
              </a:rPr>
              <a:t>(Doktora Programı )</a:t>
            </a:r>
          </a:p>
          <a:p>
            <a:pPr>
              <a:buFont typeface="Arial" pitchFamily="34" charset="0"/>
              <a:buChar char="•"/>
            </a:pPr>
            <a:endParaRPr lang="tr-TR" sz="1100" b="1" dirty="0"/>
          </a:p>
          <a:p>
            <a:pPr lvl="0">
              <a:buFont typeface="Arial" pitchFamily="34" charset="0"/>
              <a:buChar char="•"/>
            </a:pPr>
            <a:r>
              <a:rPr lang="tr-TR" sz="1100" dirty="0"/>
              <a:t>Zootekni Anabilim Dalı</a:t>
            </a:r>
            <a:r>
              <a:rPr lang="tr-TR" sz="1100" b="1" dirty="0"/>
              <a:t>( Yüksek Lisans)</a:t>
            </a:r>
          </a:p>
          <a:p>
            <a:pPr lvl="0">
              <a:buFont typeface="Arial" pitchFamily="34" charset="0"/>
              <a:buChar char="•"/>
            </a:pPr>
            <a:endParaRPr lang="tr-TR" sz="1100" b="1" dirty="0"/>
          </a:p>
          <a:p>
            <a:pPr lvl="0">
              <a:buFont typeface="Arial" pitchFamily="34" charset="0"/>
              <a:buChar char="•"/>
            </a:pPr>
            <a:r>
              <a:rPr lang="tr-TR" sz="1100" dirty="0"/>
              <a:t>Fen Bilgisi Eğitimi A.B.D </a:t>
            </a:r>
            <a:r>
              <a:rPr lang="tr-TR" sz="1100" b="1" dirty="0"/>
              <a:t>Tezli Yüksek Lisans </a:t>
            </a:r>
            <a:endParaRPr lang="tr-TR" sz="1100" dirty="0"/>
          </a:p>
          <a:p>
            <a:pPr>
              <a:buFont typeface="Arial" pitchFamily="34" charset="0"/>
              <a:buChar char="•"/>
            </a:pPr>
            <a:endParaRPr lang="tr-TR" sz="1100" b="1" dirty="0"/>
          </a:p>
          <a:p>
            <a:pPr lvl="0">
              <a:buFont typeface="Arial" pitchFamily="34" charset="0"/>
              <a:buChar char="•"/>
            </a:pPr>
            <a:r>
              <a:rPr lang="tr-TR" sz="1100" dirty="0"/>
              <a:t>Fen Bilgisi Eğitimi A.B.D İ.Ö </a:t>
            </a:r>
            <a:r>
              <a:rPr lang="tr-TR" sz="1100" b="1" dirty="0"/>
              <a:t>Tezsiz Yüksek Lisans </a:t>
            </a:r>
            <a:endParaRPr lang="tr-TR" sz="1100" b="1" dirty="0" smtClean="0"/>
          </a:p>
          <a:p>
            <a:pPr lvl="0">
              <a:buFont typeface="Arial" pitchFamily="34" charset="0"/>
              <a:buChar char="•"/>
            </a:pPr>
            <a:endParaRPr lang="tr-TR" sz="1100" b="1" dirty="0"/>
          </a:p>
          <a:p>
            <a:pPr lvl="0">
              <a:buFont typeface="Arial" pitchFamily="34" charset="0"/>
              <a:buChar char="•"/>
            </a:pPr>
            <a:r>
              <a:rPr lang="tr-TR" sz="1100" dirty="0" smtClean="0"/>
              <a:t>Makine Mühendisliği A.B.D Tezli Yüksek Lisans</a:t>
            </a:r>
            <a:endParaRPr lang="tr-TR" sz="1100" dirty="0"/>
          </a:p>
          <a:p>
            <a:pPr>
              <a:buFont typeface="Arial" pitchFamily="34" charset="0"/>
              <a:buChar char="•"/>
            </a:pPr>
            <a:endParaRPr lang="tr-TR" sz="1100" b="1" dirty="0"/>
          </a:p>
          <a:p>
            <a:pPr lvl="0">
              <a:buFont typeface="Arial" pitchFamily="34" charset="0"/>
              <a:buChar char="•"/>
            </a:pPr>
            <a:endParaRPr lang="tr-TR" sz="1100" b="1" dirty="0"/>
          </a:p>
          <a:p>
            <a:pPr lvl="0"/>
            <a:endParaRPr lang="tr-TR" sz="600" b="1" dirty="0"/>
          </a:p>
          <a:p>
            <a:pPr lvl="0"/>
            <a:endParaRPr lang="tr-TR" sz="1100" b="1" dirty="0"/>
          </a:p>
          <a:p>
            <a:pPr lvl="0">
              <a:buFont typeface="Arial" pitchFamily="34" charset="0"/>
              <a:buChar char="•"/>
            </a:pPr>
            <a:endParaRPr lang="tr-TR" sz="1100" dirty="0"/>
          </a:p>
          <a:p>
            <a:endParaRPr lang="tr-TR" sz="1400" dirty="0"/>
          </a:p>
        </p:txBody>
      </p:sp>
      <p:sp>
        <p:nvSpPr>
          <p:cNvPr id="5" name="Dikdörtgen 1"/>
          <p:cNvSpPr/>
          <p:nvPr/>
        </p:nvSpPr>
        <p:spPr>
          <a:xfrm>
            <a:off x="3853492" y="648866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52</a:t>
            </a:fld>
            <a:endParaRPr lang="tr-TR"/>
          </a:p>
        </p:txBody>
      </p:sp>
    </p:spTree>
    <p:extLst>
      <p:ext uri="{BB962C8B-B14F-4D97-AF65-F5344CB8AC3E}">
        <p14:creationId xmlns:p14="http://schemas.microsoft.com/office/powerpoint/2010/main" val="1356678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a:extLst>
              <a:ext uri="{FF2B5EF4-FFF2-40B4-BE49-F238E27FC236}">
                <a16:creationId xmlns:a16="http://schemas.microsoft.com/office/drawing/2014/main" id="{F0670A7A-AAD0-4FD7-B227-D20BD125B716}"/>
              </a:ext>
            </a:extLst>
          </p:cNvPr>
          <p:cNvSpPr>
            <a:spLocks noGrp="1"/>
          </p:cNvSpPr>
          <p:nvPr>
            <p:ph type="title"/>
          </p:nvPr>
        </p:nvSpPr>
        <p:spPr>
          <a:xfrm>
            <a:off x="1666844" y="-571500"/>
            <a:ext cx="8305800" cy="1143000"/>
          </a:xfrm>
        </p:spPr>
        <p:txBody>
          <a:bodyPr>
            <a:normAutofit/>
          </a:bodyPr>
          <a:lstStyle/>
          <a:p>
            <a:r>
              <a:rPr lang="tr-TR" b="1" dirty="0"/>
              <a:t>ÖĞRENCİ ALAN PROGRAMLAR</a:t>
            </a:r>
          </a:p>
        </p:txBody>
      </p:sp>
      <p:sp>
        <p:nvSpPr>
          <p:cNvPr id="3" name="Slayt Numarası Yer Tutucusu 2">
            <a:extLst>
              <a:ext uri="{FF2B5EF4-FFF2-40B4-BE49-F238E27FC236}">
                <a16:creationId xmlns:a16="http://schemas.microsoft.com/office/drawing/2014/main" id="{191239CE-CADA-45ED-B95F-8831C7FA2C6C}"/>
              </a:ext>
            </a:extLst>
          </p:cNvPr>
          <p:cNvSpPr>
            <a:spLocks noGrp="1"/>
          </p:cNvSpPr>
          <p:nvPr>
            <p:ph type="sldNum" sz="quarter" idx="12"/>
          </p:nvPr>
        </p:nvSpPr>
        <p:spPr/>
        <p:txBody>
          <a:bodyPr/>
          <a:lstStyle/>
          <a:p>
            <a:fld id="{B1DEFA8C-F947-479F-BE07-76B6B3F80BF1}" type="slidenum">
              <a:rPr lang="tr-TR" smtClean="0"/>
              <a:pPr/>
              <a:t>53</a:t>
            </a:fld>
            <a:endParaRPr lang="tr-TR"/>
          </a:p>
        </p:txBody>
      </p:sp>
      <p:sp>
        <p:nvSpPr>
          <p:cNvPr id="5" name="Metin kutusu 4">
            <a:extLst>
              <a:ext uri="{FF2B5EF4-FFF2-40B4-BE49-F238E27FC236}">
                <a16:creationId xmlns:a16="http://schemas.microsoft.com/office/drawing/2014/main" id="{C8B3F967-8021-44CA-84BD-80C38B988A90}"/>
              </a:ext>
            </a:extLst>
          </p:cNvPr>
          <p:cNvSpPr txBox="1"/>
          <p:nvPr/>
        </p:nvSpPr>
        <p:spPr>
          <a:xfrm>
            <a:off x="1631504" y="596371"/>
            <a:ext cx="6912768" cy="5570756"/>
          </a:xfrm>
          <a:prstGeom prst="rect">
            <a:avLst/>
          </a:prstGeom>
          <a:noFill/>
        </p:spPr>
        <p:txBody>
          <a:bodyPr wrap="square" rtlCol="0">
            <a:spAutoFit/>
          </a:bodyPr>
          <a:lstStyle/>
          <a:p>
            <a:r>
              <a:rPr lang="tr-TR" sz="1400" b="1" dirty="0"/>
              <a:t>FEN BİLİMLERİ ENSTİTÜSÜ</a:t>
            </a:r>
          </a:p>
          <a:p>
            <a:endParaRPr lang="tr-TR" sz="1100" dirty="0"/>
          </a:p>
          <a:p>
            <a:pPr>
              <a:buFont typeface="Arial" pitchFamily="34" charset="0"/>
              <a:buChar char="•"/>
            </a:pPr>
            <a:r>
              <a:rPr lang="tr-TR" sz="1100" dirty="0"/>
              <a:t>Elektrik Elektronik Mühendisliği Anabilim Dalı </a:t>
            </a:r>
            <a:r>
              <a:rPr lang="tr-TR" sz="1100" b="1" dirty="0"/>
              <a:t>( Yüksek Lisans)</a:t>
            </a:r>
          </a:p>
          <a:p>
            <a:endParaRPr lang="tr-TR" sz="1100" b="1" dirty="0"/>
          </a:p>
          <a:p>
            <a:pPr>
              <a:buFont typeface="Arial" pitchFamily="34" charset="0"/>
              <a:buChar char="•"/>
            </a:pPr>
            <a:r>
              <a:rPr lang="tr-TR" sz="1100" dirty="0"/>
              <a:t>Elektrik Elektronik Mühendisliği Anabilim Dalı </a:t>
            </a:r>
            <a:r>
              <a:rPr lang="tr-TR" sz="1100" dirty="0">
                <a:solidFill>
                  <a:schemeClr val="accent3">
                    <a:lumMod val="60000"/>
                    <a:lumOff val="40000"/>
                  </a:schemeClr>
                </a:solidFill>
              </a:rPr>
              <a:t>(</a:t>
            </a:r>
            <a:r>
              <a:rPr lang="tr-TR" sz="1100" b="1" dirty="0">
                <a:solidFill>
                  <a:schemeClr val="accent3">
                    <a:lumMod val="60000"/>
                    <a:lumOff val="40000"/>
                  </a:schemeClr>
                </a:solidFill>
              </a:rPr>
              <a:t>Doktora Programı )</a:t>
            </a:r>
          </a:p>
          <a:p>
            <a:pPr lvl="0"/>
            <a:endParaRPr lang="tr-TR" sz="1100" b="1" dirty="0"/>
          </a:p>
          <a:p>
            <a:pPr lvl="0">
              <a:buFont typeface="Arial" pitchFamily="34" charset="0"/>
              <a:buChar char="•"/>
            </a:pPr>
            <a:r>
              <a:rPr lang="tr-TR" sz="1100" dirty="0"/>
              <a:t>Biyoloji  Anabilim Dalı Tezli </a:t>
            </a:r>
            <a:r>
              <a:rPr lang="tr-TR" sz="1100" b="1" dirty="0"/>
              <a:t>( Yüksek Lisans )</a:t>
            </a:r>
          </a:p>
          <a:p>
            <a:pPr lvl="0">
              <a:buFont typeface="Arial" pitchFamily="34" charset="0"/>
              <a:buChar char="•"/>
            </a:pPr>
            <a:endParaRPr lang="tr-TR" sz="1100" b="1" dirty="0"/>
          </a:p>
          <a:p>
            <a:pPr lvl="0">
              <a:buFont typeface="Arial" pitchFamily="34" charset="0"/>
              <a:buChar char="•"/>
            </a:pPr>
            <a:r>
              <a:rPr lang="tr-TR" sz="1100" dirty="0"/>
              <a:t>Bahçe Bitkileri ABD Tezli</a:t>
            </a:r>
          </a:p>
          <a:p>
            <a:pPr lvl="0">
              <a:buFont typeface="Arial" pitchFamily="34" charset="0"/>
              <a:buChar char="•"/>
            </a:pPr>
            <a:endParaRPr lang="tr-TR" sz="1100" dirty="0"/>
          </a:p>
          <a:p>
            <a:pPr>
              <a:buFont typeface="Arial" pitchFamily="34" charset="0"/>
              <a:buChar char="•"/>
            </a:pPr>
            <a:r>
              <a:rPr lang="tr-TR" sz="1100" dirty="0"/>
              <a:t>Bahçe Bitkileri Anabilim Dalı </a:t>
            </a:r>
            <a:r>
              <a:rPr lang="tr-TR" sz="1100" dirty="0">
                <a:solidFill>
                  <a:schemeClr val="accent3">
                    <a:lumMod val="60000"/>
                    <a:lumOff val="40000"/>
                  </a:schemeClr>
                </a:solidFill>
              </a:rPr>
              <a:t>(</a:t>
            </a:r>
            <a:r>
              <a:rPr lang="tr-TR" sz="1100" b="1" dirty="0">
                <a:solidFill>
                  <a:schemeClr val="accent3">
                    <a:lumMod val="60000"/>
                    <a:lumOff val="40000"/>
                  </a:schemeClr>
                </a:solidFill>
              </a:rPr>
              <a:t>Doktora Programı )</a:t>
            </a:r>
          </a:p>
          <a:p>
            <a:pPr lvl="0"/>
            <a:endParaRPr lang="tr-TR" sz="1100" b="1" dirty="0"/>
          </a:p>
          <a:p>
            <a:pPr lvl="0">
              <a:buFont typeface="Arial" pitchFamily="34" charset="0"/>
              <a:buChar char="•"/>
            </a:pPr>
            <a:r>
              <a:rPr lang="tr-TR" sz="1100" dirty="0"/>
              <a:t>Gıda Mühendisliği ABD Tezli </a:t>
            </a:r>
            <a:r>
              <a:rPr lang="tr-TR" sz="1100" b="1" dirty="0"/>
              <a:t>( Yüksek Lisans )</a:t>
            </a:r>
          </a:p>
          <a:p>
            <a:pPr lvl="0">
              <a:buFont typeface="Arial" pitchFamily="34" charset="0"/>
              <a:buChar char="•"/>
            </a:pPr>
            <a:endParaRPr lang="tr-TR" sz="1100" b="1" dirty="0"/>
          </a:p>
          <a:p>
            <a:pPr lvl="0">
              <a:buFont typeface="Arial" pitchFamily="34" charset="0"/>
              <a:buChar char="•"/>
            </a:pPr>
            <a:r>
              <a:rPr lang="tr-TR" sz="1100" dirty="0"/>
              <a:t>Fizik A.B.D Tezli </a:t>
            </a:r>
            <a:r>
              <a:rPr lang="tr-TR" sz="1100" b="1" dirty="0"/>
              <a:t>( Yüksek Lisans ) </a:t>
            </a:r>
          </a:p>
          <a:p>
            <a:pPr lvl="0"/>
            <a:endParaRPr lang="tr-TR" sz="1100" b="1" dirty="0"/>
          </a:p>
          <a:p>
            <a:pPr lvl="0">
              <a:buFont typeface="Arial" pitchFamily="34" charset="0"/>
              <a:buChar char="•"/>
            </a:pPr>
            <a:r>
              <a:rPr lang="tr-TR" sz="1100" dirty="0"/>
              <a:t>Şehir ve Bölge planlama A.B.D Kentsel Tasarım Bilim Dalı N.Ö –İ.Ö </a:t>
            </a:r>
            <a:r>
              <a:rPr lang="tr-TR" sz="1100" b="1" dirty="0"/>
              <a:t>Tezli Yüksek Lisans </a:t>
            </a:r>
          </a:p>
          <a:p>
            <a:pPr lvl="0">
              <a:buFont typeface="Arial" pitchFamily="34" charset="0"/>
              <a:buChar char="•"/>
            </a:pPr>
            <a:endParaRPr lang="tr-TR" sz="1100" b="1" dirty="0"/>
          </a:p>
          <a:p>
            <a:pPr lvl="0">
              <a:buFont typeface="Arial" pitchFamily="34" charset="0"/>
              <a:buChar char="•"/>
            </a:pPr>
            <a:r>
              <a:rPr lang="tr-TR" sz="1100" dirty="0"/>
              <a:t>Bilgisayar Mühendisliği  A.B.D </a:t>
            </a:r>
            <a:r>
              <a:rPr lang="tr-TR" sz="1100" b="1" dirty="0"/>
              <a:t>Tezli Yüksek Lisans </a:t>
            </a:r>
          </a:p>
          <a:p>
            <a:pPr lvl="0">
              <a:buFont typeface="Arial" pitchFamily="34" charset="0"/>
              <a:buChar char="•"/>
            </a:pPr>
            <a:endParaRPr lang="tr-TR" sz="1100" b="1" dirty="0"/>
          </a:p>
          <a:p>
            <a:pPr lvl="0">
              <a:buFont typeface="Arial" pitchFamily="34" charset="0"/>
              <a:buChar char="•"/>
            </a:pPr>
            <a:r>
              <a:rPr lang="tr-TR" sz="1100" dirty="0"/>
              <a:t>Bitki Koruma A.B.D </a:t>
            </a:r>
            <a:r>
              <a:rPr lang="tr-TR" sz="1100" b="1" dirty="0"/>
              <a:t>Tezli Yüksek Lisans </a:t>
            </a:r>
          </a:p>
          <a:p>
            <a:pPr lvl="0">
              <a:buFont typeface="Arial" pitchFamily="34" charset="0"/>
              <a:buChar char="•"/>
            </a:pPr>
            <a:endParaRPr lang="tr-TR" sz="1100" b="1" dirty="0"/>
          </a:p>
          <a:p>
            <a:pPr lvl="0">
              <a:buFont typeface="Arial" pitchFamily="34" charset="0"/>
              <a:buChar char="•"/>
            </a:pPr>
            <a:r>
              <a:rPr lang="tr-TR" sz="1100" dirty="0" err="1"/>
              <a:t>Biyosistem</a:t>
            </a:r>
            <a:r>
              <a:rPr lang="tr-TR" sz="1100" dirty="0"/>
              <a:t> Mühendisliği A.B.D </a:t>
            </a:r>
            <a:r>
              <a:rPr lang="tr-TR" sz="1100" b="1" dirty="0"/>
              <a:t>Tezli Yüksek Lisans </a:t>
            </a:r>
          </a:p>
          <a:p>
            <a:pPr lvl="0">
              <a:buFont typeface="Arial" pitchFamily="34" charset="0"/>
              <a:buChar char="•"/>
            </a:pPr>
            <a:endParaRPr lang="tr-TR" sz="1100" b="1" dirty="0"/>
          </a:p>
          <a:p>
            <a:pPr lvl="0">
              <a:buFont typeface="Arial" pitchFamily="34" charset="0"/>
              <a:buChar char="•"/>
            </a:pPr>
            <a:endParaRPr lang="tr-TR" sz="2000" b="1" dirty="0"/>
          </a:p>
          <a:p>
            <a:pPr lvl="0">
              <a:buFont typeface="Arial" pitchFamily="34" charset="0"/>
              <a:buChar char="•"/>
            </a:pPr>
            <a:endParaRPr lang="tr-TR" sz="1100" dirty="0"/>
          </a:p>
          <a:p>
            <a:pPr lvl="0">
              <a:buFont typeface="Arial" pitchFamily="34" charset="0"/>
              <a:buChar char="•"/>
            </a:pPr>
            <a:endParaRPr lang="tr-TR" sz="2000" b="1" dirty="0"/>
          </a:p>
          <a:p>
            <a:pPr lvl="0"/>
            <a:endParaRPr lang="tr-TR" sz="2000" dirty="0"/>
          </a:p>
          <a:p>
            <a:endParaRPr lang="tr-TR" dirty="0"/>
          </a:p>
        </p:txBody>
      </p:sp>
    </p:spTree>
    <p:extLst>
      <p:ext uri="{BB962C8B-B14F-4D97-AF65-F5344CB8AC3E}">
        <p14:creationId xmlns:p14="http://schemas.microsoft.com/office/powerpoint/2010/main" val="1241896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a:extLst>
              <a:ext uri="{FF2B5EF4-FFF2-40B4-BE49-F238E27FC236}">
                <a16:creationId xmlns:a16="http://schemas.microsoft.com/office/drawing/2014/main" id="{C7EAC591-3B62-4221-A5E8-E12AF3F5A2C5}"/>
              </a:ext>
            </a:extLst>
          </p:cNvPr>
          <p:cNvSpPr>
            <a:spLocks noGrp="1"/>
          </p:cNvSpPr>
          <p:nvPr>
            <p:ph type="title"/>
          </p:nvPr>
        </p:nvSpPr>
        <p:spPr>
          <a:xfrm>
            <a:off x="1703512" y="-500086"/>
            <a:ext cx="8305800" cy="1143000"/>
          </a:xfrm>
        </p:spPr>
        <p:txBody>
          <a:bodyPr>
            <a:normAutofit/>
          </a:bodyPr>
          <a:lstStyle/>
          <a:p>
            <a:r>
              <a:rPr lang="tr-TR" b="1" dirty="0"/>
              <a:t>ÖĞRENCİ ALAN PROGRAMLAR</a:t>
            </a:r>
          </a:p>
        </p:txBody>
      </p:sp>
      <p:sp>
        <p:nvSpPr>
          <p:cNvPr id="3" name="Slayt Numarası Yer Tutucusu 2">
            <a:extLst>
              <a:ext uri="{FF2B5EF4-FFF2-40B4-BE49-F238E27FC236}">
                <a16:creationId xmlns:a16="http://schemas.microsoft.com/office/drawing/2014/main" id="{210DBC5B-0E38-4088-BDBB-CE1A71858AFC}"/>
              </a:ext>
            </a:extLst>
          </p:cNvPr>
          <p:cNvSpPr>
            <a:spLocks noGrp="1"/>
          </p:cNvSpPr>
          <p:nvPr>
            <p:ph type="sldNum" sz="quarter" idx="12"/>
          </p:nvPr>
        </p:nvSpPr>
        <p:spPr/>
        <p:txBody>
          <a:bodyPr/>
          <a:lstStyle/>
          <a:p>
            <a:fld id="{B1DEFA8C-F947-479F-BE07-76B6B3F80BF1}" type="slidenum">
              <a:rPr lang="tr-TR" smtClean="0"/>
              <a:pPr/>
              <a:t>54</a:t>
            </a:fld>
            <a:endParaRPr lang="tr-TR"/>
          </a:p>
        </p:txBody>
      </p:sp>
      <p:sp>
        <p:nvSpPr>
          <p:cNvPr id="6" name="Metin kutusu 5">
            <a:extLst>
              <a:ext uri="{FF2B5EF4-FFF2-40B4-BE49-F238E27FC236}">
                <a16:creationId xmlns:a16="http://schemas.microsoft.com/office/drawing/2014/main" id="{32681600-B0BC-4088-8745-8E2B22148110}"/>
              </a:ext>
            </a:extLst>
          </p:cNvPr>
          <p:cNvSpPr txBox="1"/>
          <p:nvPr/>
        </p:nvSpPr>
        <p:spPr>
          <a:xfrm>
            <a:off x="1276028" y="439554"/>
            <a:ext cx="7488832" cy="5693866"/>
          </a:xfrm>
          <a:prstGeom prst="rect">
            <a:avLst/>
          </a:prstGeom>
          <a:noFill/>
        </p:spPr>
        <p:txBody>
          <a:bodyPr wrap="square" rtlCol="0">
            <a:spAutoFit/>
          </a:bodyPr>
          <a:lstStyle/>
          <a:p>
            <a:r>
              <a:rPr lang="tr-TR" b="1" dirty="0"/>
              <a:t>Sağlık Bilimleri Enstitüsü</a:t>
            </a:r>
          </a:p>
          <a:p>
            <a:endParaRPr lang="tr-TR" dirty="0"/>
          </a:p>
          <a:p>
            <a:pPr marL="285750" indent="-285750">
              <a:buFont typeface="Arial" panose="020B0604020202020204" pitchFamily="34" charset="0"/>
              <a:buChar char="•"/>
            </a:pPr>
            <a:r>
              <a:rPr lang="tr-TR" sz="1400" dirty="0"/>
              <a:t>Beden Eğitimi ve Spor Tezli</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Veterinerlik Cerrahisi </a:t>
            </a:r>
            <a:r>
              <a:rPr lang="tr-TR" sz="1400" b="1" dirty="0">
                <a:solidFill>
                  <a:schemeClr val="accent3">
                    <a:lumMod val="60000"/>
                    <a:lumOff val="40000"/>
                  </a:schemeClr>
                </a:solidFill>
              </a:rPr>
              <a:t>Doktora</a:t>
            </a:r>
          </a:p>
          <a:p>
            <a:pPr marL="285750" indent="-285750">
              <a:buFont typeface="Arial" panose="020B0604020202020204" pitchFamily="34" charset="0"/>
              <a:buChar char="•"/>
            </a:pPr>
            <a:endParaRPr lang="tr-TR" sz="1400" b="1" dirty="0"/>
          </a:p>
          <a:p>
            <a:pPr marL="285750" indent="-285750">
              <a:buFont typeface="Arial" panose="020B0604020202020204" pitchFamily="34" charset="0"/>
              <a:buChar char="•"/>
            </a:pPr>
            <a:r>
              <a:rPr lang="tr-TR" sz="1400" dirty="0"/>
              <a:t>Veterinerlik İç Hastalıkları </a:t>
            </a:r>
            <a:r>
              <a:rPr lang="tr-TR" sz="1400" b="1" dirty="0">
                <a:solidFill>
                  <a:schemeClr val="accent3">
                    <a:lumMod val="60000"/>
                    <a:lumOff val="40000"/>
                  </a:schemeClr>
                </a:solidFill>
              </a:rPr>
              <a:t>Doktora</a:t>
            </a:r>
          </a:p>
          <a:p>
            <a:pPr marL="285750" indent="-285750">
              <a:buFont typeface="Arial" panose="020B0604020202020204" pitchFamily="34" charset="0"/>
              <a:buChar char="•"/>
            </a:pPr>
            <a:endParaRPr lang="tr-TR" sz="1400" b="1" dirty="0"/>
          </a:p>
          <a:p>
            <a:pPr marL="285750" indent="-285750">
              <a:buFont typeface="Arial" panose="020B0604020202020204" pitchFamily="34" charset="0"/>
              <a:buChar char="•"/>
            </a:pPr>
            <a:r>
              <a:rPr lang="tr-TR" sz="1400" dirty="0"/>
              <a:t>Veterinerlik İç Hastalıkları Tezli</a:t>
            </a:r>
            <a:endParaRPr lang="tr-TR" sz="1400" b="1" dirty="0"/>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Hayvan Besleme ve Beslenme Hastalıkları </a:t>
            </a:r>
            <a:r>
              <a:rPr lang="tr-TR" sz="1400" b="1" dirty="0"/>
              <a:t>Doktora</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Veterinerlik Biyokimyası Tezli</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Veterinerlik Zootekni </a:t>
            </a:r>
            <a:r>
              <a:rPr lang="tr-TR" sz="1400" b="1" dirty="0">
                <a:solidFill>
                  <a:schemeClr val="accent3">
                    <a:lumMod val="60000"/>
                    <a:lumOff val="40000"/>
                  </a:schemeClr>
                </a:solidFill>
              </a:rPr>
              <a:t>Doktora </a:t>
            </a:r>
            <a:endParaRPr lang="tr-TR" sz="1400" b="1" dirty="0" smtClean="0">
              <a:solidFill>
                <a:schemeClr val="accent3">
                  <a:lumMod val="60000"/>
                  <a:lumOff val="40000"/>
                </a:schemeClr>
              </a:solidFill>
            </a:endParaRPr>
          </a:p>
          <a:p>
            <a:pPr marL="285750" indent="-285750">
              <a:buFont typeface="Arial" panose="020B0604020202020204" pitchFamily="34" charset="0"/>
              <a:buChar char="•"/>
            </a:pPr>
            <a:endParaRPr lang="tr-TR" sz="1400" b="1" dirty="0">
              <a:solidFill>
                <a:schemeClr val="accent2">
                  <a:lumMod val="40000"/>
                  <a:lumOff val="60000"/>
                </a:schemeClr>
              </a:solidFill>
            </a:endParaRPr>
          </a:p>
          <a:p>
            <a:pPr marL="285750" indent="-285750">
              <a:buFont typeface="Arial" panose="020B0604020202020204" pitchFamily="34" charset="0"/>
              <a:buChar char="•"/>
            </a:pPr>
            <a:r>
              <a:rPr lang="tr-TR" sz="1400" dirty="0" smtClean="0"/>
              <a:t>Veterinerlik Mikrobiyolojisi </a:t>
            </a:r>
            <a:r>
              <a:rPr lang="tr-TR" sz="1400" dirty="0"/>
              <a:t>Tezli Yüksek </a:t>
            </a:r>
            <a:r>
              <a:rPr lang="tr-TR" sz="1400" dirty="0" smtClean="0"/>
              <a:t>Lisans</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smtClean="0"/>
              <a:t>Veterinerlik Parazitolojisi </a:t>
            </a:r>
            <a:r>
              <a:rPr lang="tr-TR" sz="1400" dirty="0"/>
              <a:t>Tezli Yüksek Lisans</a:t>
            </a:r>
          </a:p>
          <a:p>
            <a:pPr marL="285750" indent="-285750">
              <a:buFont typeface="Arial" panose="020B0604020202020204" pitchFamily="34" charset="0"/>
              <a:buChar char="•"/>
            </a:pPr>
            <a:endParaRPr lang="tr-TR" b="1" dirty="0"/>
          </a:p>
          <a:p>
            <a:endParaRPr lang="tr-TR" dirty="0"/>
          </a:p>
          <a:p>
            <a:pPr marL="285750" indent="-285750">
              <a:buFont typeface="Arial" panose="020B0604020202020204" pitchFamily="34" charset="0"/>
              <a:buChar char="•"/>
            </a:pPr>
            <a:endParaRPr lang="tr-TR" dirty="0"/>
          </a:p>
          <a:p>
            <a:r>
              <a:rPr lang="tr-TR" b="1" dirty="0"/>
              <a:t>Yaşayan Diller Enstitüsü</a:t>
            </a:r>
          </a:p>
          <a:p>
            <a:endParaRPr lang="tr-TR" dirty="0"/>
          </a:p>
        </p:txBody>
      </p:sp>
    </p:spTree>
    <p:extLst>
      <p:ext uri="{BB962C8B-B14F-4D97-AF65-F5344CB8AC3E}">
        <p14:creationId xmlns:p14="http://schemas.microsoft.com/office/powerpoint/2010/main" val="32267088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etin kutusu"/>
          <p:cNvSpPr txBox="1"/>
          <p:nvPr/>
        </p:nvSpPr>
        <p:spPr>
          <a:xfrm>
            <a:off x="1952596" y="1484784"/>
            <a:ext cx="9046406" cy="3416320"/>
          </a:xfrm>
          <a:prstGeom prst="rect">
            <a:avLst/>
          </a:prstGeom>
          <a:noFill/>
        </p:spPr>
        <p:txBody>
          <a:bodyPr wrap="square" rtlCol="0">
            <a:spAutoFit/>
          </a:bodyPr>
          <a:lstStyle/>
          <a:p>
            <a:r>
              <a:rPr lang="tr-TR" b="1" dirty="0"/>
              <a:t>EĞİTİM FAKÜLTESİ</a:t>
            </a:r>
          </a:p>
          <a:p>
            <a:endParaRPr lang="tr-TR" b="1" dirty="0"/>
          </a:p>
          <a:p>
            <a:endParaRPr lang="tr-TR" b="1" dirty="0"/>
          </a:p>
          <a:p>
            <a:endParaRPr lang="tr-TR" b="1" u="sng" dirty="0">
              <a:solidFill>
                <a:schemeClr val="tx2">
                  <a:lumMod val="75000"/>
                </a:schemeClr>
              </a:solidFill>
            </a:endParaRPr>
          </a:p>
          <a:p>
            <a:pPr lvl="0">
              <a:buFont typeface="Arial" pitchFamily="34" charset="0"/>
              <a:buChar char="•"/>
            </a:pPr>
            <a:r>
              <a:rPr lang="tr-TR" dirty="0"/>
              <a:t>Özel Eğitim Bölümü</a:t>
            </a:r>
            <a:r>
              <a:rPr lang="tr-TR" b="1" dirty="0"/>
              <a:t> (Bölüm açık, öğrencisi yok)</a:t>
            </a:r>
          </a:p>
          <a:p>
            <a:pPr lvl="0">
              <a:buFont typeface="Arial" pitchFamily="34" charset="0"/>
              <a:buChar char="•"/>
            </a:pPr>
            <a:endParaRPr lang="tr-TR" b="1" dirty="0"/>
          </a:p>
          <a:p>
            <a:pPr lvl="0">
              <a:buFont typeface="Arial" pitchFamily="34" charset="0"/>
              <a:buChar char="•"/>
            </a:pPr>
            <a:r>
              <a:rPr lang="tr-TR" dirty="0"/>
              <a:t>Güzel Sanatlar Eğitimi Bölümü </a:t>
            </a:r>
            <a:r>
              <a:rPr lang="tr-TR" b="1" dirty="0"/>
              <a:t>(Bölüm açık, öğrencisi yok)</a:t>
            </a:r>
          </a:p>
          <a:p>
            <a:pPr lvl="0">
              <a:buFont typeface="Arial" pitchFamily="34" charset="0"/>
              <a:buChar char="•"/>
            </a:pPr>
            <a:endParaRPr lang="tr-TR" b="1" dirty="0"/>
          </a:p>
          <a:p>
            <a:pPr>
              <a:buFont typeface="Arial" pitchFamily="34" charset="0"/>
              <a:buChar char="•"/>
            </a:pPr>
            <a:r>
              <a:rPr lang="tr-TR" dirty="0"/>
              <a:t>İlk Öğretim Bölümü </a:t>
            </a:r>
            <a:r>
              <a:rPr lang="tr-TR" b="1" dirty="0"/>
              <a:t>(Bölüm açık, öğrencisi yok)</a:t>
            </a:r>
          </a:p>
          <a:p>
            <a:pPr lvl="0">
              <a:buFont typeface="Arial" pitchFamily="34" charset="0"/>
              <a:buChar char="•"/>
            </a:pPr>
            <a:endParaRPr lang="tr-TR" dirty="0"/>
          </a:p>
          <a:p>
            <a:endParaRPr lang="tr-TR" dirty="0"/>
          </a:p>
          <a:p>
            <a:endParaRPr lang="tr-TR" dirty="0"/>
          </a:p>
        </p:txBody>
      </p:sp>
      <p:sp>
        <p:nvSpPr>
          <p:cNvPr id="5" name="1 Başlık"/>
          <p:cNvSpPr>
            <a:spLocks noGrp="1"/>
          </p:cNvSpPr>
          <p:nvPr>
            <p:ph type="title"/>
          </p:nvPr>
        </p:nvSpPr>
        <p:spPr>
          <a:xfrm>
            <a:off x="1738282" y="0"/>
            <a:ext cx="8305800" cy="1143000"/>
          </a:xfrm>
        </p:spPr>
        <p:txBody>
          <a:bodyPr>
            <a:normAutofit/>
          </a:bodyPr>
          <a:lstStyle/>
          <a:p>
            <a:r>
              <a:rPr lang="tr-TR" b="1" dirty="0"/>
              <a:t>ÖĞRENCİ ALMAYAN PROGRAMLAR</a:t>
            </a:r>
          </a:p>
        </p:txBody>
      </p:sp>
      <p:sp>
        <p:nvSpPr>
          <p:cNvPr id="7" name="6 Slayt Numarası Yer Tutucusu"/>
          <p:cNvSpPr>
            <a:spLocks noGrp="1"/>
          </p:cNvSpPr>
          <p:nvPr>
            <p:ph type="sldNum" sz="quarter" idx="12"/>
          </p:nvPr>
        </p:nvSpPr>
        <p:spPr/>
        <p:txBody>
          <a:bodyPr/>
          <a:lstStyle/>
          <a:p>
            <a:fld id="{B1DEFA8C-F947-479F-BE07-76B6B3F80BF1}" type="slidenum">
              <a:rPr lang="tr-TR" smtClean="0"/>
              <a:pPr/>
              <a:t>55</a:t>
            </a:fld>
            <a:endParaRPr lang="tr-TR"/>
          </a:p>
        </p:txBody>
      </p:sp>
      <p:sp>
        <p:nvSpPr>
          <p:cNvPr id="6" name="Dikdörtgen 1"/>
          <p:cNvSpPr/>
          <p:nvPr/>
        </p:nvSpPr>
        <p:spPr>
          <a:xfrm>
            <a:off x="3799069" y="6417254"/>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8499179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kutusu"/>
          <p:cNvSpPr txBox="1"/>
          <p:nvPr/>
        </p:nvSpPr>
        <p:spPr>
          <a:xfrm>
            <a:off x="1952596" y="1357298"/>
            <a:ext cx="9046976" cy="5016758"/>
          </a:xfrm>
          <a:prstGeom prst="rect">
            <a:avLst/>
          </a:prstGeom>
          <a:noFill/>
        </p:spPr>
        <p:txBody>
          <a:bodyPr wrap="square" rtlCol="0">
            <a:spAutoFit/>
          </a:bodyPr>
          <a:lstStyle/>
          <a:p>
            <a:r>
              <a:rPr lang="tr-TR" sz="1600" b="1" dirty="0"/>
              <a:t>FEN EDEBİYAT FAKÜLTESİ</a:t>
            </a:r>
          </a:p>
          <a:p>
            <a:endParaRPr lang="tr-TR" sz="1600" b="1" dirty="0"/>
          </a:p>
          <a:p>
            <a:pPr>
              <a:buFont typeface="Arial" pitchFamily="34" charset="0"/>
              <a:buChar char="•"/>
            </a:pPr>
            <a:r>
              <a:rPr lang="tr-TR" sz="1600" dirty="0"/>
              <a:t>Batı Dilleri Bölümü </a:t>
            </a:r>
            <a:r>
              <a:rPr lang="tr-TR" sz="1600" b="1" dirty="0"/>
              <a:t>(Bölüm açık, öğrencisi yok)</a:t>
            </a:r>
            <a:endParaRPr lang="tr-TR" sz="1600" dirty="0"/>
          </a:p>
          <a:p>
            <a:pPr lvl="0">
              <a:buFont typeface="Arial" pitchFamily="34" charset="0"/>
              <a:buChar char="•"/>
            </a:pPr>
            <a:endParaRPr lang="tr-TR" sz="1600" dirty="0"/>
          </a:p>
          <a:p>
            <a:pPr>
              <a:buFont typeface="Arial" pitchFamily="34" charset="0"/>
              <a:buChar char="•"/>
            </a:pPr>
            <a:r>
              <a:rPr lang="tr-TR" sz="1600" dirty="0"/>
              <a:t>Doğu Dilleri Bölümü</a:t>
            </a:r>
            <a:r>
              <a:rPr lang="tr-TR" sz="1600" b="1" dirty="0"/>
              <a:t> Bölüm açık, öğrencisi yok)</a:t>
            </a:r>
          </a:p>
          <a:p>
            <a:pPr lvl="0">
              <a:buFont typeface="Arial" pitchFamily="34" charset="0"/>
              <a:buChar char="•"/>
            </a:pPr>
            <a:endParaRPr lang="tr-TR" sz="1600" dirty="0"/>
          </a:p>
          <a:p>
            <a:pPr lvl="0">
              <a:buFont typeface="Arial" pitchFamily="34" charset="0"/>
              <a:buChar char="•"/>
            </a:pPr>
            <a:endParaRPr lang="tr-TR" sz="1600" b="1" dirty="0"/>
          </a:p>
          <a:p>
            <a:r>
              <a:rPr lang="tr-TR" sz="1600" b="1" dirty="0"/>
              <a:t>VETERİNER FAKÜLTESİ</a:t>
            </a:r>
          </a:p>
          <a:p>
            <a:endParaRPr lang="tr-TR" sz="1600" dirty="0"/>
          </a:p>
          <a:p>
            <a:pPr marL="285750" indent="-285750">
              <a:buFont typeface="Arial" panose="020B0604020202020204" pitchFamily="34" charset="0"/>
              <a:buChar char="•"/>
            </a:pPr>
            <a:r>
              <a:rPr lang="tr-TR" sz="1600" dirty="0"/>
              <a:t>Gıda Hijyeni ve Teknolojisi Bölümü</a:t>
            </a:r>
            <a:r>
              <a:rPr lang="tr-TR" sz="1600" b="1" dirty="0"/>
              <a:t>(Bölüm açık, öğrencisi yok)</a:t>
            </a:r>
          </a:p>
          <a:p>
            <a:pPr marL="285750" indent="-285750">
              <a:buFont typeface="Arial" panose="020B0604020202020204" pitchFamily="34" charset="0"/>
              <a:buChar char="•"/>
            </a:pPr>
            <a:endParaRPr lang="tr-TR" sz="1600" dirty="0"/>
          </a:p>
          <a:p>
            <a:pPr marL="285750" indent="-285750">
              <a:buFont typeface="Arial" panose="020B0604020202020204" pitchFamily="34" charset="0"/>
              <a:buChar char="•"/>
            </a:pPr>
            <a:r>
              <a:rPr lang="tr-TR" sz="1600" dirty="0"/>
              <a:t>Klinik Bilimleri Bölümü </a:t>
            </a:r>
            <a:r>
              <a:rPr lang="tr-TR" sz="1600" b="1" dirty="0"/>
              <a:t>(Bölüm açık, öğrencisi yok)</a:t>
            </a:r>
          </a:p>
          <a:p>
            <a:pPr marL="285750" indent="-285750">
              <a:buFont typeface="Arial" panose="020B0604020202020204" pitchFamily="34" charset="0"/>
              <a:buChar char="•"/>
            </a:pPr>
            <a:endParaRPr lang="tr-TR" sz="1600" b="1" dirty="0"/>
          </a:p>
          <a:p>
            <a:pPr marL="285750" indent="-285750">
              <a:buFont typeface="Arial" panose="020B0604020202020204" pitchFamily="34" charset="0"/>
              <a:buChar char="•"/>
            </a:pPr>
            <a:r>
              <a:rPr lang="tr-TR" sz="1600" dirty="0"/>
              <a:t>Klinik Öncesi Bilimleri Bölümü</a:t>
            </a:r>
            <a:r>
              <a:rPr lang="tr-TR" sz="1600" b="1" dirty="0"/>
              <a:t>(Bölüm açık, öğrencisi yok)</a:t>
            </a:r>
          </a:p>
          <a:p>
            <a:pPr marL="285750" indent="-285750">
              <a:buFont typeface="Arial" panose="020B0604020202020204" pitchFamily="34" charset="0"/>
              <a:buChar char="•"/>
            </a:pPr>
            <a:endParaRPr lang="tr-TR" sz="1600" dirty="0"/>
          </a:p>
          <a:p>
            <a:pPr marL="285750" indent="-285750">
              <a:buFont typeface="Arial" panose="020B0604020202020204" pitchFamily="34" charset="0"/>
              <a:buChar char="•"/>
            </a:pPr>
            <a:r>
              <a:rPr lang="tr-TR" sz="1600" dirty="0"/>
              <a:t>Temel Bilimler Bölümü</a:t>
            </a:r>
            <a:r>
              <a:rPr lang="tr-TR" sz="1600" b="1" dirty="0"/>
              <a:t>(Bölüm açık, öğrencisi yok)</a:t>
            </a:r>
          </a:p>
          <a:p>
            <a:pPr marL="285750" indent="-285750">
              <a:buFont typeface="Arial" panose="020B0604020202020204" pitchFamily="34" charset="0"/>
              <a:buChar char="•"/>
            </a:pPr>
            <a:endParaRPr lang="tr-TR" sz="1600" dirty="0"/>
          </a:p>
          <a:p>
            <a:pPr marL="285750" indent="-285750">
              <a:buFont typeface="Arial" panose="020B0604020202020204" pitchFamily="34" charset="0"/>
              <a:buChar char="•"/>
            </a:pPr>
            <a:r>
              <a:rPr lang="tr-TR" sz="1600" dirty="0"/>
              <a:t>Zootekni ve Hayvan Besleme Bölümü</a:t>
            </a:r>
            <a:r>
              <a:rPr lang="tr-TR" sz="1600" b="1" dirty="0"/>
              <a:t>(Bölüm açık, öğrencisi yok)</a:t>
            </a:r>
          </a:p>
          <a:p>
            <a:pPr marL="285750" indent="-285750">
              <a:buFont typeface="Arial" panose="020B0604020202020204" pitchFamily="34" charset="0"/>
              <a:buChar char="•"/>
            </a:pPr>
            <a:endParaRPr lang="tr-TR" sz="1600" dirty="0"/>
          </a:p>
          <a:p>
            <a:pPr marL="285750" indent="-285750">
              <a:buFont typeface="Arial" panose="020B0604020202020204" pitchFamily="34" charset="0"/>
              <a:buChar char="•"/>
            </a:pPr>
            <a:endParaRPr lang="tr-TR" sz="1600" dirty="0"/>
          </a:p>
        </p:txBody>
      </p:sp>
      <p:sp>
        <p:nvSpPr>
          <p:cNvPr id="4" name="1 Başlık"/>
          <p:cNvSpPr>
            <a:spLocks noGrp="1"/>
          </p:cNvSpPr>
          <p:nvPr>
            <p:ph type="title"/>
          </p:nvPr>
        </p:nvSpPr>
        <p:spPr>
          <a:xfrm>
            <a:off x="1809720" y="0"/>
            <a:ext cx="8305800" cy="1143000"/>
          </a:xfrm>
        </p:spPr>
        <p:txBody>
          <a:bodyPr>
            <a:normAutofit/>
          </a:bodyPr>
          <a:lstStyle/>
          <a:p>
            <a:r>
              <a:rPr lang="tr-TR" b="1" dirty="0"/>
              <a:t>ÖĞRENCİ ALMAYAN PROGRAMLAR</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56</a:t>
            </a:fld>
            <a:endParaRPr lang="tr-TR"/>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32858424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kutusu"/>
          <p:cNvSpPr txBox="1"/>
          <p:nvPr/>
        </p:nvSpPr>
        <p:spPr>
          <a:xfrm>
            <a:off x="2783634" y="1253785"/>
            <a:ext cx="8286808" cy="3200876"/>
          </a:xfrm>
          <a:prstGeom prst="rect">
            <a:avLst/>
          </a:prstGeom>
          <a:noFill/>
        </p:spPr>
        <p:txBody>
          <a:bodyPr wrap="square" rtlCol="0">
            <a:spAutoFit/>
          </a:bodyPr>
          <a:lstStyle/>
          <a:p>
            <a:r>
              <a:rPr lang="tr-TR" sz="1600" b="1" dirty="0"/>
              <a:t>MÜHENDİSLİK MİMARLIK FAKÜLTESİ</a:t>
            </a:r>
          </a:p>
          <a:p>
            <a:pPr lvl="0"/>
            <a:endParaRPr lang="tr-TR" sz="1200" dirty="0"/>
          </a:p>
          <a:p>
            <a:pPr lvl="0"/>
            <a:endParaRPr lang="tr-TR" sz="1200" dirty="0"/>
          </a:p>
          <a:p>
            <a:pPr lvl="0"/>
            <a:endParaRPr lang="tr-TR" sz="1200" dirty="0"/>
          </a:p>
          <a:p>
            <a:pPr lvl="0">
              <a:buFont typeface="Arial" pitchFamily="34" charset="0"/>
              <a:buChar char="•"/>
            </a:pPr>
            <a:r>
              <a:rPr lang="tr-TR" sz="1200" dirty="0"/>
              <a:t>Endüstri Ürünleri Bölümü</a:t>
            </a:r>
            <a:r>
              <a:rPr lang="tr-TR" sz="1200" b="1" dirty="0"/>
              <a:t>(Bölüm açık, öğrencisi yok)</a:t>
            </a:r>
          </a:p>
          <a:p>
            <a:pPr lvl="0">
              <a:buFont typeface="Arial" pitchFamily="34" charset="0"/>
              <a:buChar char="•"/>
            </a:pPr>
            <a:endParaRPr lang="tr-TR" sz="1200" b="1" dirty="0"/>
          </a:p>
          <a:p>
            <a:pPr>
              <a:buFont typeface="Arial" pitchFamily="34" charset="0"/>
              <a:buChar char="•"/>
            </a:pPr>
            <a:r>
              <a:rPr lang="tr-TR" sz="1200" dirty="0"/>
              <a:t>İç Mimarlık  Bölümü</a:t>
            </a:r>
            <a:r>
              <a:rPr lang="tr-TR" sz="1200" b="1" dirty="0"/>
              <a:t>(Bölüm açık, öğrencisi yok)</a:t>
            </a:r>
          </a:p>
          <a:p>
            <a:pPr>
              <a:buFont typeface="Arial" pitchFamily="34" charset="0"/>
              <a:buChar char="•"/>
            </a:pPr>
            <a:endParaRPr lang="tr-TR" sz="1200" b="1" dirty="0"/>
          </a:p>
          <a:p>
            <a:pPr lvl="0">
              <a:buFont typeface="Arial" pitchFamily="34" charset="0"/>
              <a:buChar char="•"/>
            </a:pPr>
            <a:r>
              <a:rPr lang="tr-TR" sz="1200" dirty="0"/>
              <a:t>Şehir ve Bölge Planlama  Bölümü</a:t>
            </a:r>
            <a:r>
              <a:rPr lang="tr-TR" sz="1200" b="1" dirty="0"/>
              <a:t>(Bölüm açık, öğrencisi yok)</a:t>
            </a:r>
          </a:p>
          <a:p>
            <a:pPr lvl="0">
              <a:buFont typeface="Arial" pitchFamily="34" charset="0"/>
              <a:buChar char="•"/>
            </a:pPr>
            <a:endParaRPr lang="tr-TR" sz="1200" b="1" dirty="0"/>
          </a:p>
          <a:p>
            <a:pPr lvl="0"/>
            <a:endParaRPr lang="tr-TR" sz="1200" dirty="0"/>
          </a:p>
          <a:p>
            <a:pPr>
              <a:buFont typeface="Arial" pitchFamily="34" charset="0"/>
              <a:buChar char="•"/>
            </a:pPr>
            <a:endParaRPr lang="tr-TR" sz="1200" b="1" dirty="0"/>
          </a:p>
          <a:p>
            <a:pPr lvl="0">
              <a:buFont typeface="Arial" pitchFamily="34" charset="0"/>
              <a:buChar char="•"/>
            </a:pPr>
            <a:endParaRPr lang="tr-TR" sz="1200" b="1" dirty="0"/>
          </a:p>
          <a:p>
            <a:endParaRPr lang="tr-TR" sz="1200" b="1" dirty="0"/>
          </a:p>
          <a:p>
            <a:pPr lvl="0">
              <a:buFont typeface="Arial" pitchFamily="34" charset="0"/>
              <a:buChar char="•"/>
            </a:pPr>
            <a:endParaRPr lang="tr-TR" sz="1200" dirty="0"/>
          </a:p>
          <a:p>
            <a:endParaRPr lang="tr-TR" dirty="0"/>
          </a:p>
        </p:txBody>
      </p:sp>
      <p:sp>
        <p:nvSpPr>
          <p:cNvPr id="4" name="1 Başlık"/>
          <p:cNvSpPr>
            <a:spLocks noGrp="1"/>
          </p:cNvSpPr>
          <p:nvPr>
            <p:ph type="title"/>
          </p:nvPr>
        </p:nvSpPr>
        <p:spPr>
          <a:xfrm>
            <a:off x="2362200" y="0"/>
            <a:ext cx="8305800" cy="1143000"/>
          </a:xfrm>
        </p:spPr>
        <p:txBody>
          <a:bodyPr>
            <a:normAutofit/>
          </a:bodyPr>
          <a:lstStyle/>
          <a:p>
            <a:r>
              <a:rPr lang="tr-TR" b="1" dirty="0"/>
              <a:t>ÖĞRENCİ ALMAYAN PROGRAMLAR</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57</a:t>
            </a:fld>
            <a:endParaRPr lang="tr-TR"/>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512992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24000" y="0"/>
            <a:ext cx="8305800" cy="1143000"/>
          </a:xfrm>
        </p:spPr>
        <p:txBody>
          <a:bodyPr>
            <a:normAutofit/>
          </a:bodyPr>
          <a:lstStyle/>
          <a:p>
            <a:r>
              <a:rPr lang="tr-TR" b="1" dirty="0"/>
              <a:t>ÖĞRENCİ ALMAYAN PROGRAMLAR</a:t>
            </a:r>
          </a:p>
        </p:txBody>
      </p:sp>
      <p:sp>
        <p:nvSpPr>
          <p:cNvPr id="5" name="4 Slayt Numarası Yer Tutucusu"/>
          <p:cNvSpPr>
            <a:spLocks noGrp="1"/>
          </p:cNvSpPr>
          <p:nvPr>
            <p:ph type="sldNum" sz="quarter" idx="12"/>
          </p:nvPr>
        </p:nvSpPr>
        <p:spPr/>
        <p:txBody>
          <a:bodyPr/>
          <a:lstStyle/>
          <a:p>
            <a:fld id="{B1DEFA8C-F947-479F-BE07-76B6B3F80BF1}" type="slidenum">
              <a:rPr lang="tr-TR" smtClean="0"/>
              <a:pPr/>
              <a:t>58</a:t>
            </a:fld>
            <a:endParaRPr lang="tr-TR"/>
          </a:p>
        </p:txBody>
      </p:sp>
      <p:sp>
        <p:nvSpPr>
          <p:cNvPr id="3" name="2 Metin kutusu"/>
          <p:cNvSpPr txBox="1"/>
          <p:nvPr/>
        </p:nvSpPr>
        <p:spPr>
          <a:xfrm>
            <a:off x="1809720" y="1071546"/>
            <a:ext cx="8507288" cy="4832092"/>
          </a:xfrm>
          <a:prstGeom prst="rect">
            <a:avLst/>
          </a:prstGeom>
          <a:noFill/>
        </p:spPr>
        <p:txBody>
          <a:bodyPr wrap="square" rtlCol="0">
            <a:spAutoFit/>
          </a:bodyPr>
          <a:lstStyle/>
          <a:p>
            <a:pPr lvl="0"/>
            <a:endParaRPr lang="tr-TR" sz="1400" dirty="0"/>
          </a:p>
          <a:p>
            <a:r>
              <a:rPr lang="tr-TR" sz="1400" b="1" dirty="0"/>
              <a:t>ZİRAAT FAKÜLTESİ</a:t>
            </a:r>
          </a:p>
          <a:p>
            <a:pPr lvl="0"/>
            <a:endParaRPr lang="tr-TR" sz="1400" dirty="0"/>
          </a:p>
          <a:p>
            <a:pPr lvl="0">
              <a:buFont typeface="Arial" pitchFamily="34" charset="0"/>
              <a:buChar char="•"/>
            </a:pPr>
            <a:r>
              <a:rPr lang="tr-TR" sz="1400" dirty="0"/>
              <a:t>Bitki Beslenme ve Toprak Bilimi Bölümü</a:t>
            </a:r>
            <a:r>
              <a:rPr lang="tr-TR" sz="1400" b="1" dirty="0"/>
              <a:t>(Bölüm açık, öğrencisi yok)</a:t>
            </a:r>
          </a:p>
          <a:p>
            <a:pPr lvl="0"/>
            <a:endParaRPr lang="tr-TR" sz="1400" b="1" dirty="0"/>
          </a:p>
          <a:p>
            <a:pPr lvl="0"/>
            <a:r>
              <a:rPr lang="tr-TR" sz="1400" b="1" dirty="0"/>
              <a:t>GÜZEL SANATLAR ve TASARIM FAKÜLTESİ</a:t>
            </a:r>
          </a:p>
          <a:p>
            <a:pPr marL="285750" indent="-285750"/>
            <a:endParaRPr lang="tr-TR" sz="1400" b="1" dirty="0"/>
          </a:p>
          <a:p>
            <a:pPr lvl="0"/>
            <a:endParaRPr lang="tr-TR" sz="1400" dirty="0"/>
          </a:p>
          <a:p>
            <a:pPr marL="285750" indent="-285750">
              <a:buFont typeface="Arial" panose="020B0604020202020204" pitchFamily="34" charset="0"/>
              <a:buChar char="•"/>
            </a:pPr>
            <a:r>
              <a:rPr lang="tr-TR" sz="1400" dirty="0"/>
              <a:t>Peyzaj Mimarlığı Bölümü</a:t>
            </a:r>
            <a:r>
              <a:rPr lang="tr-TR" sz="1400" b="1" dirty="0"/>
              <a:t>(Bölüm açık, öğrencisi yok)</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Endüstri Ürünleri Tasarımı Bölümü.</a:t>
            </a:r>
            <a:r>
              <a:rPr lang="tr-TR" sz="1400" b="1" dirty="0"/>
              <a:t> (Bölüm açık, öğrencisi yok)</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İç Mimarlık Bölümü</a:t>
            </a:r>
            <a:r>
              <a:rPr lang="tr-TR" sz="1400" b="1" dirty="0"/>
              <a:t>(Bölüm açık, öğrencisi yok)</a:t>
            </a:r>
          </a:p>
          <a:p>
            <a:pPr marL="285750" indent="-285750">
              <a:buFont typeface="Arial" panose="020B0604020202020204" pitchFamily="34" charset="0"/>
              <a:buChar char="•"/>
            </a:pPr>
            <a:endParaRPr lang="tr-TR" sz="1400" b="1" dirty="0"/>
          </a:p>
          <a:p>
            <a:pPr marL="285750" indent="-285750">
              <a:buFont typeface="Arial" panose="020B0604020202020204" pitchFamily="34" charset="0"/>
              <a:buChar char="•"/>
            </a:pPr>
            <a:r>
              <a:rPr lang="tr-TR" sz="1400" dirty="0"/>
              <a:t>Grafik Tasarım Bölümü</a:t>
            </a:r>
            <a:r>
              <a:rPr lang="tr-TR" sz="1400" b="1" dirty="0"/>
              <a:t>(Bölüm açık, öğrencisi yok)</a:t>
            </a:r>
          </a:p>
          <a:p>
            <a:pPr marL="285750" indent="-285750">
              <a:buFont typeface="Arial" panose="020B0604020202020204" pitchFamily="34" charset="0"/>
              <a:buChar char="•"/>
            </a:pPr>
            <a:endParaRPr lang="tr-TR" sz="1400" dirty="0"/>
          </a:p>
          <a:p>
            <a:pPr marL="285750" indent="-285750">
              <a:buFont typeface="Arial" panose="020B0604020202020204" pitchFamily="34" charset="0"/>
              <a:buChar char="•"/>
            </a:pPr>
            <a:r>
              <a:rPr lang="tr-TR" sz="1400" dirty="0"/>
              <a:t>Müzik Bölümü</a:t>
            </a:r>
            <a:r>
              <a:rPr lang="tr-TR" sz="1400" b="1" dirty="0"/>
              <a:t>(Bölüm açık, öğrencisi yok)</a:t>
            </a:r>
          </a:p>
          <a:p>
            <a:pPr marL="285750" indent="-285750">
              <a:buFont typeface="Arial" panose="020B0604020202020204" pitchFamily="34" charset="0"/>
              <a:buChar char="•"/>
            </a:pPr>
            <a:endParaRPr lang="tr-TR" sz="1400" b="1" dirty="0"/>
          </a:p>
          <a:p>
            <a:pPr marL="285750" indent="-285750">
              <a:buFont typeface="Arial" panose="020B0604020202020204" pitchFamily="34" charset="0"/>
              <a:buChar char="•"/>
            </a:pPr>
            <a:r>
              <a:rPr lang="tr-TR" sz="1400" dirty="0"/>
              <a:t>Resim Bölümü</a:t>
            </a:r>
            <a:r>
              <a:rPr lang="tr-TR" sz="1400" b="1" dirty="0"/>
              <a:t>(Bölüm açık, öğrencisi yok)</a:t>
            </a:r>
            <a:endParaRPr lang="tr-TR" sz="1400" dirty="0"/>
          </a:p>
          <a:p>
            <a:pPr marL="285750" indent="-285750">
              <a:buFont typeface="Arial" panose="020B0604020202020204" pitchFamily="34" charset="0"/>
              <a:buChar char="•"/>
            </a:pPr>
            <a:endParaRPr lang="tr-TR" sz="1400" dirty="0"/>
          </a:p>
          <a:p>
            <a:pPr lvl="0"/>
            <a:endParaRPr lang="tr-TR" sz="1400" dirty="0"/>
          </a:p>
          <a:p>
            <a:pPr>
              <a:buFont typeface="Arial" pitchFamily="34" charset="0"/>
              <a:buChar char="•"/>
            </a:pPr>
            <a:endParaRPr lang="tr-TR" sz="1400" dirty="0"/>
          </a:p>
        </p:txBody>
      </p:sp>
      <p:sp>
        <p:nvSpPr>
          <p:cNvPr id="4"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Tree>
    <p:extLst>
      <p:ext uri="{BB962C8B-B14F-4D97-AF65-F5344CB8AC3E}">
        <p14:creationId xmlns:p14="http://schemas.microsoft.com/office/powerpoint/2010/main" val="5093624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639616" y="0"/>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4" name="3 Metin kutusu"/>
          <p:cNvSpPr txBox="1"/>
          <p:nvPr/>
        </p:nvSpPr>
        <p:spPr>
          <a:xfrm>
            <a:off x="1919537" y="1628800"/>
            <a:ext cx="8661853" cy="2862322"/>
          </a:xfrm>
          <a:prstGeom prst="rect">
            <a:avLst/>
          </a:prstGeom>
          <a:noFill/>
        </p:spPr>
        <p:txBody>
          <a:bodyPr wrap="square" rtlCol="0">
            <a:spAutoFit/>
          </a:bodyPr>
          <a:lstStyle/>
          <a:p>
            <a:r>
              <a:rPr lang="tr-TR" b="1" dirty="0"/>
              <a:t>İKTİSADİ VE İDARİ BİLİMLER FAKÜLTESİ</a:t>
            </a:r>
          </a:p>
          <a:p>
            <a:endParaRPr lang="tr-TR" b="1" dirty="0"/>
          </a:p>
          <a:p>
            <a:pPr lvl="0"/>
            <a:endParaRPr lang="tr-TR" dirty="0"/>
          </a:p>
          <a:p>
            <a:pPr lvl="0">
              <a:buFont typeface="Arial" pitchFamily="34" charset="0"/>
              <a:buChar char="•"/>
            </a:pPr>
            <a:r>
              <a:rPr lang="tr-TR" dirty="0"/>
              <a:t>Çalışma Ekonomisi ve Endüstri İlişkiler Bölümü</a:t>
            </a:r>
            <a:r>
              <a:rPr lang="tr-TR" b="1" dirty="0"/>
              <a:t>(Bölüm açık, öğrencisi yok)</a:t>
            </a:r>
          </a:p>
          <a:p>
            <a:pPr lvl="0">
              <a:buFont typeface="Arial" pitchFamily="34" charset="0"/>
              <a:buChar char="•"/>
            </a:pPr>
            <a:endParaRPr lang="tr-TR" b="1" dirty="0"/>
          </a:p>
          <a:p>
            <a:pPr marL="285750" indent="-285750">
              <a:buFont typeface="Arial" panose="020B0604020202020204" pitchFamily="34" charset="0"/>
              <a:buChar char="•"/>
            </a:pPr>
            <a:endParaRPr lang="tr-TR" dirty="0"/>
          </a:p>
          <a:p>
            <a:pPr lvl="0">
              <a:buFont typeface="Arial" pitchFamily="34" charset="0"/>
              <a:buChar char="•"/>
            </a:pPr>
            <a:endParaRPr lang="tr-TR" dirty="0"/>
          </a:p>
          <a:p>
            <a:pPr lvl="0">
              <a:buFont typeface="Arial" pitchFamily="34" charset="0"/>
              <a:buChar char="•"/>
            </a:pPr>
            <a:endParaRPr lang="tr-TR" b="1" dirty="0"/>
          </a:p>
          <a:p>
            <a:endParaRPr lang="tr-TR" dirty="0"/>
          </a:p>
          <a:p>
            <a:endParaRPr lang="tr-TR"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59</a:t>
            </a:fld>
            <a:endParaRPr lang="tr-TR"/>
          </a:p>
        </p:txBody>
      </p:sp>
    </p:spTree>
    <p:extLst>
      <p:ext uri="{BB962C8B-B14F-4D97-AF65-F5344CB8AC3E}">
        <p14:creationId xmlns:p14="http://schemas.microsoft.com/office/powerpoint/2010/main" val="3717138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pPr lvl="0"/>
            <a:r>
              <a:rPr lang="tr-TR" sz="4400" b="1" dirty="0"/>
              <a:t>ÖĞRENCİ ALMAYAN PROGRAMLAR</a:t>
            </a:r>
            <a:r>
              <a:rPr lang="tr-TR" sz="5400" b="1" dirty="0"/>
              <a:t/>
            </a:r>
            <a:br>
              <a:rPr lang="tr-TR" sz="5400" b="1" dirty="0"/>
            </a:br>
            <a:endParaRPr lang="tr-TR" dirty="0"/>
          </a:p>
        </p:txBody>
      </p:sp>
      <p:sp>
        <p:nvSpPr>
          <p:cNvPr id="3" name="2 Slayt Numarası Yer Tutucusu"/>
          <p:cNvSpPr>
            <a:spLocks noGrp="1"/>
          </p:cNvSpPr>
          <p:nvPr>
            <p:ph type="sldNum" sz="quarter" idx="12"/>
          </p:nvPr>
        </p:nvSpPr>
        <p:spPr/>
        <p:txBody>
          <a:bodyPr/>
          <a:lstStyle/>
          <a:p>
            <a:fld id="{B1DEFA8C-F947-479F-BE07-76B6B3F80BF1}" type="slidenum">
              <a:rPr lang="tr-TR" smtClean="0"/>
              <a:pPr/>
              <a:t>60</a:t>
            </a:fld>
            <a:endParaRPr lang="tr-TR"/>
          </a:p>
        </p:txBody>
      </p:sp>
      <p:sp>
        <p:nvSpPr>
          <p:cNvPr id="4" name="3 Metin kutusu"/>
          <p:cNvSpPr txBox="1"/>
          <p:nvPr/>
        </p:nvSpPr>
        <p:spPr>
          <a:xfrm>
            <a:off x="2024034" y="1214423"/>
            <a:ext cx="6143668" cy="3139321"/>
          </a:xfrm>
          <a:prstGeom prst="rect">
            <a:avLst/>
          </a:prstGeom>
          <a:noFill/>
        </p:spPr>
        <p:txBody>
          <a:bodyPr wrap="square" rtlCol="0">
            <a:spAutoFit/>
          </a:bodyPr>
          <a:lstStyle/>
          <a:p>
            <a:r>
              <a:rPr lang="tr-TR" b="1" dirty="0"/>
              <a:t>Tıp Fakültesi  </a:t>
            </a:r>
          </a:p>
          <a:p>
            <a:endParaRPr lang="tr-TR" b="1" dirty="0"/>
          </a:p>
          <a:p>
            <a:endParaRPr lang="tr-TR" sz="1600" dirty="0"/>
          </a:p>
          <a:p>
            <a:pPr lvl="0">
              <a:buFont typeface="Arial" pitchFamily="34" charset="0"/>
              <a:buChar char="•"/>
            </a:pPr>
            <a:r>
              <a:rPr lang="tr-TR" sz="1600" dirty="0"/>
              <a:t>Cerrahi Tıp Bilimleri Bölümü </a:t>
            </a:r>
            <a:r>
              <a:rPr lang="tr-TR" sz="1600" b="1" dirty="0"/>
              <a:t>(Açık Öğrencisi Yok )</a:t>
            </a:r>
          </a:p>
          <a:p>
            <a:pPr lvl="0">
              <a:buFont typeface="Arial" pitchFamily="34" charset="0"/>
              <a:buChar char="•"/>
            </a:pPr>
            <a:endParaRPr lang="tr-TR" sz="1600" dirty="0"/>
          </a:p>
          <a:p>
            <a:pPr lvl="0">
              <a:buFont typeface="Arial" pitchFamily="34" charset="0"/>
              <a:buChar char="•"/>
            </a:pPr>
            <a:endParaRPr lang="tr-TR" sz="1600" dirty="0"/>
          </a:p>
          <a:p>
            <a:pPr lvl="0">
              <a:buFont typeface="Arial" pitchFamily="34" charset="0"/>
              <a:buChar char="•"/>
            </a:pPr>
            <a:r>
              <a:rPr lang="tr-TR" sz="1600" dirty="0"/>
              <a:t>Dahili  Tıp Bilimleri Bölümü </a:t>
            </a:r>
            <a:r>
              <a:rPr lang="tr-TR" sz="1600" b="1" dirty="0"/>
              <a:t>(Açık Öğrencisi Yok )</a:t>
            </a:r>
          </a:p>
          <a:p>
            <a:pPr lvl="0">
              <a:buFont typeface="Arial" pitchFamily="34" charset="0"/>
              <a:buChar char="•"/>
            </a:pPr>
            <a:endParaRPr lang="tr-TR" sz="1600" dirty="0"/>
          </a:p>
          <a:p>
            <a:pPr lvl="0">
              <a:buFont typeface="Arial" pitchFamily="34" charset="0"/>
              <a:buChar char="•"/>
            </a:pPr>
            <a:endParaRPr lang="tr-TR" sz="1600" dirty="0"/>
          </a:p>
          <a:p>
            <a:pPr lvl="0">
              <a:buFont typeface="Arial" pitchFamily="34" charset="0"/>
              <a:buChar char="•"/>
            </a:pPr>
            <a:r>
              <a:rPr lang="tr-TR" sz="1600" dirty="0"/>
              <a:t>Temel Tıp Bilimleri Bölümü </a:t>
            </a:r>
            <a:r>
              <a:rPr lang="tr-TR" sz="1600" b="1" dirty="0"/>
              <a:t>(Açık Öğrencisi Yok )</a:t>
            </a:r>
          </a:p>
          <a:p>
            <a:pPr lvl="0"/>
            <a:endParaRPr lang="tr-TR" sz="1600" b="1" dirty="0"/>
          </a:p>
          <a:p>
            <a:endParaRPr lang="tr-TR" dirty="0"/>
          </a:p>
        </p:txBody>
      </p:sp>
    </p:spTree>
    <p:extLst>
      <p:ext uri="{BB962C8B-B14F-4D97-AF65-F5344CB8AC3E}">
        <p14:creationId xmlns:p14="http://schemas.microsoft.com/office/powerpoint/2010/main" val="3852714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881158" y="0"/>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ALAN/ALMAYAN PROGRAMLAR</a:t>
            </a:r>
          </a:p>
        </p:txBody>
      </p:sp>
      <p:sp>
        <p:nvSpPr>
          <p:cNvPr id="4" name="3 Metin kutusu"/>
          <p:cNvSpPr txBox="1"/>
          <p:nvPr/>
        </p:nvSpPr>
        <p:spPr>
          <a:xfrm>
            <a:off x="2024034" y="1214423"/>
            <a:ext cx="6143668" cy="3139321"/>
          </a:xfrm>
          <a:prstGeom prst="rect">
            <a:avLst/>
          </a:prstGeom>
          <a:noFill/>
        </p:spPr>
        <p:txBody>
          <a:bodyPr wrap="square" rtlCol="0">
            <a:spAutoFit/>
          </a:bodyPr>
          <a:lstStyle/>
          <a:p>
            <a:r>
              <a:rPr lang="tr-TR" b="1" dirty="0"/>
              <a:t>YAŞAYAN DİLLER ENSTİTÜSÜ </a:t>
            </a:r>
          </a:p>
          <a:p>
            <a:endParaRPr lang="tr-TR" b="1" dirty="0"/>
          </a:p>
          <a:p>
            <a:endParaRPr lang="tr-TR" sz="1600" dirty="0"/>
          </a:p>
          <a:p>
            <a:pPr lvl="0">
              <a:buFont typeface="Arial" pitchFamily="34" charset="0"/>
              <a:buChar char="•"/>
            </a:pPr>
            <a:r>
              <a:rPr lang="tr-TR" sz="1600" dirty="0"/>
              <a:t>Arap Dili Edebiyatı A.B.D </a:t>
            </a:r>
          </a:p>
          <a:p>
            <a:pPr lvl="0">
              <a:buFont typeface="Arial" pitchFamily="34" charset="0"/>
              <a:buChar char="•"/>
            </a:pPr>
            <a:endParaRPr lang="tr-TR" sz="1600" dirty="0"/>
          </a:p>
          <a:p>
            <a:pPr lvl="0">
              <a:buFont typeface="Arial" pitchFamily="34" charset="0"/>
              <a:buChar char="•"/>
            </a:pPr>
            <a:endParaRPr lang="tr-TR" sz="1600" dirty="0"/>
          </a:p>
          <a:p>
            <a:pPr lvl="0">
              <a:buFont typeface="Arial" pitchFamily="34" charset="0"/>
              <a:buChar char="•"/>
            </a:pPr>
            <a:r>
              <a:rPr lang="tr-TR" sz="1600" dirty="0"/>
              <a:t>Kürt Dili Edebiyatı A.B.D  </a:t>
            </a:r>
          </a:p>
          <a:p>
            <a:pPr lvl="0">
              <a:buFont typeface="Arial" pitchFamily="34" charset="0"/>
              <a:buChar char="•"/>
            </a:pPr>
            <a:endParaRPr lang="tr-TR" sz="1600" dirty="0"/>
          </a:p>
          <a:p>
            <a:pPr lvl="0">
              <a:buFont typeface="Arial" pitchFamily="34" charset="0"/>
              <a:buChar char="•"/>
            </a:pPr>
            <a:endParaRPr lang="tr-TR" sz="1600" dirty="0"/>
          </a:p>
          <a:p>
            <a:pPr lvl="0">
              <a:buFont typeface="Arial" pitchFamily="34" charset="0"/>
              <a:buChar char="•"/>
            </a:pPr>
            <a:r>
              <a:rPr lang="tr-TR" sz="1600" dirty="0"/>
              <a:t>Süryani Dili Edebiyatı A.B.D </a:t>
            </a:r>
            <a:endParaRPr lang="tr-TR" sz="1600" b="1" dirty="0"/>
          </a:p>
          <a:p>
            <a:pPr lvl="0"/>
            <a:endParaRPr lang="tr-TR" sz="1600" b="1" dirty="0"/>
          </a:p>
          <a:p>
            <a:endParaRPr lang="tr-TR"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61</a:t>
            </a:fld>
            <a:endParaRPr lang="tr-TR"/>
          </a:p>
        </p:txBody>
      </p:sp>
    </p:spTree>
    <p:extLst>
      <p:ext uri="{BB962C8B-B14F-4D97-AF65-F5344CB8AC3E}">
        <p14:creationId xmlns:p14="http://schemas.microsoft.com/office/powerpoint/2010/main" val="723946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639616" y="-24787"/>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4" name="3 Metin kutusu"/>
          <p:cNvSpPr txBox="1"/>
          <p:nvPr/>
        </p:nvSpPr>
        <p:spPr>
          <a:xfrm>
            <a:off x="2567611" y="1268761"/>
            <a:ext cx="8629019" cy="4555093"/>
          </a:xfrm>
          <a:prstGeom prst="rect">
            <a:avLst/>
          </a:prstGeom>
          <a:noFill/>
        </p:spPr>
        <p:txBody>
          <a:bodyPr wrap="square" rtlCol="0">
            <a:spAutoFit/>
          </a:bodyPr>
          <a:lstStyle/>
          <a:p>
            <a:r>
              <a:rPr lang="tr-TR" sz="1400" b="1" dirty="0"/>
              <a:t>SAĞLIK BİLİMLERİ FAKÜLTESİ</a:t>
            </a:r>
          </a:p>
          <a:p>
            <a:pPr lvl="0"/>
            <a:endParaRPr lang="tr-TR" sz="1400" b="1" dirty="0"/>
          </a:p>
          <a:p>
            <a:pPr lvl="0">
              <a:buFont typeface="Arial" pitchFamily="34" charset="0"/>
              <a:buChar char="•"/>
            </a:pPr>
            <a:r>
              <a:rPr lang="tr-TR" sz="1400" dirty="0"/>
              <a:t>Fizyoterapi ve Rehabilitasyon Bölümü</a:t>
            </a:r>
            <a:r>
              <a:rPr lang="tr-TR" sz="1400" b="1" dirty="0"/>
              <a:t> (Bölüm açık, öğrencisi yok)</a:t>
            </a:r>
            <a:endParaRPr lang="tr-TR" sz="1400" dirty="0"/>
          </a:p>
          <a:p>
            <a:pPr lvl="0">
              <a:buFont typeface="Arial" pitchFamily="34" charset="0"/>
              <a:buChar char="•"/>
            </a:pPr>
            <a:endParaRPr lang="tr-TR" sz="1400" dirty="0"/>
          </a:p>
          <a:p>
            <a:pPr lvl="0">
              <a:buFont typeface="Arial" pitchFamily="34" charset="0"/>
              <a:buChar char="•"/>
            </a:pPr>
            <a:r>
              <a:rPr lang="tr-TR" sz="1400" dirty="0"/>
              <a:t>Çocuk Gelişimi Bölümü</a:t>
            </a:r>
            <a:r>
              <a:rPr lang="tr-TR" sz="1400" b="1" dirty="0"/>
              <a:t> (Bölüm açık, öğrencisi yok)</a:t>
            </a:r>
            <a:endParaRPr lang="tr-TR" sz="1400" dirty="0"/>
          </a:p>
          <a:p>
            <a:pPr lvl="0">
              <a:buFont typeface="Arial" pitchFamily="34" charset="0"/>
              <a:buChar char="•"/>
            </a:pPr>
            <a:endParaRPr lang="tr-TR" sz="1400" dirty="0"/>
          </a:p>
          <a:p>
            <a:pPr lvl="0">
              <a:buFont typeface="Arial" pitchFamily="34" charset="0"/>
              <a:buChar char="•"/>
            </a:pPr>
            <a:r>
              <a:rPr lang="tr-TR" sz="1400" dirty="0"/>
              <a:t>Ebelik Bölümü</a:t>
            </a:r>
            <a:r>
              <a:rPr lang="tr-TR" sz="1400" b="1" dirty="0"/>
              <a:t> (Bölüm açık, öğrencisi yok)</a:t>
            </a:r>
            <a:endParaRPr lang="tr-TR" sz="1400" dirty="0"/>
          </a:p>
          <a:p>
            <a:pPr lvl="0">
              <a:buFont typeface="Arial" pitchFamily="34" charset="0"/>
              <a:buChar char="•"/>
            </a:pPr>
            <a:endParaRPr lang="tr-TR" sz="1400" dirty="0"/>
          </a:p>
          <a:p>
            <a:pPr lvl="0">
              <a:buFont typeface="Arial" pitchFamily="34" charset="0"/>
              <a:buChar char="•"/>
            </a:pPr>
            <a:r>
              <a:rPr lang="tr-TR" sz="1400" dirty="0"/>
              <a:t>Sosyal Hizmetler Bölümü</a:t>
            </a:r>
            <a:r>
              <a:rPr lang="tr-TR" sz="1400" b="1" dirty="0"/>
              <a:t> (Bölüm açık, öğrencisi yok)</a:t>
            </a:r>
            <a:endParaRPr lang="tr-TR" sz="1400" dirty="0"/>
          </a:p>
          <a:p>
            <a:pPr lvl="0"/>
            <a:endParaRPr lang="tr-TR" sz="1400" dirty="0"/>
          </a:p>
          <a:p>
            <a:pPr lvl="0">
              <a:buFont typeface="Arial" pitchFamily="34" charset="0"/>
              <a:buChar char="•"/>
            </a:pPr>
            <a:r>
              <a:rPr lang="tr-TR" sz="1400" dirty="0"/>
              <a:t>Beslenme ve Diyetetik Bölümü </a:t>
            </a:r>
            <a:r>
              <a:rPr lang="tr-TR" sz="1400" b="1" dirty="0"/>
              <a:t>(Bölüm açık, öğrencisi yok)</a:t>
            </a:r>
            <a:endParaRPr lang="tr-TR" sz="1400" dirty="0"/>
          </a:p>
          <a:p>
            <a:pPr lvl="0">
              <a:buFont typeface="Arial" pitchFamily="34" charset="0"/>
              <a:buChar char="•"/>
            </a:pPr>
            <a:endParaRPr lang="tr-TR" sz="1400" b="1" dirty="0"/>
          </a:p>
          <a:p>
            <a:pPr lvl="0">
              <a:buFont typeface="Arial" pitchFamily="34" charset="0"/>
              <a:buChar char="•"/>
            </a:pPr>
            <a:endParaRPr lang="tr-TR" sz="1400" b="1" dirty="0"/>
          </a:p>
          <a:p>
            <a:pPr lvl="0"/>
            <a:endParaRPr lang="tr-TR" sz="1400" b="1" dirty="0"/>
          </a:p>
          <a:p>
            <a:pPr lvl="0"/>
            <a:endParaRPr lang="tr-TR" sz="1400" dirty="0"/>
          </a:p>
          <a:p>
            <a:r>
              <a:rPr lang="tr-TR" sz="1400" b="1" dirty="0"/>
              <a:t>BEDEN EĞİTİMİ VE SPOR YÜKSEKOKULU</a:t>
            </a:r>
          </a:p>
          <a:p>
            <a:endParaRPr lang="tr-TR" sz="1400" b="1" dirty="0"/>
          </a:p>
          <a:p>
            <a:pPr lvl="0">
              <a:buFont typeface="Arial" pitchFamily="34" charset="0"/>
              <a:buChar char="•"/>
            </a:pPr>
            <a:r>
              <a:rPr lang="tr-TR" sz="1400" dirty="0"/>
              <a:t>Rekreasyon</a:t>
            </a:r>
            <a:r>
              <a:rPr lang="tr-TR" sz="1400" b="1" dirty="0"/>
              <a:t> </a:t>
            </a:r>
            <a:r>
              <a:rPr lang="tr-TR" sz="1400" dirty="0"/>
              <a:t>Bölümü</a:t>
            </a:r>
            <a:r>
              <a:rPr lang="tr-TR" sz="1400" b="1" dirty="0"/>
              <a:t> (Bölüm açık, öğrencisi yok)</a:t>
            </a:r>
          </a:p>
          <a:p>
            <a:pPr lvl="0"/>
            <a:endParaRPr lang="tr-TR" sz="1400" dirty="0"/>
          </a:p>
          <a:p>
            <a:pPr lvl="0">
              <a:buFont typeface="Arial" pitchFamily="34" charset="0"/>
              <a:buChar char="•"/>
            </a:pPr>
            <a:endParaRPr lang="tr-TR" sz="1200" b="1" dirty="0"/>
          </a:p>
          <a:p>
            <a:endParaRPr lang="tr-TR" sz="1200"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62</a:t>
            </a:fld>
            <a:endParaRPr lang="tr-TR"/>
          </a:p>
        </p:txBody>
      </p:sp>
    </p:spTree>
    <p:extLst>
      <p:ext uri="{BB962C8B-B14F-4D97-AF65-F5344CB8AC3E}">
        <p14:creationId xmlns:p14="http://schemas.microsoft.com/office/powerpoint/2010/main" val="2650710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614530" y="-91781"/>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4" name="3 Metin kutusu"/>
          <p:cNvSpPr txBox="1"/>
          <p:nvPr/>
        </p:nvSpPr>
        <p:spPr>
          <a:xfrm>
            <a:off x="1919536" y="1052737"/>
            <a:ext cx="7715304" cy="5078313"/>
          </a:xfrm>
          <a:prstGeom prst="rect">
            <a:avLst/>
          </a:prstGeom>
          <a:noFill/>
        </p:spPr>
        <p:txBody>
          <a:bodyPr wrap="square" rtlCol="0">
            <a:spAutoFit/>
          </a:bodyPr>
          <a:lstStyle/>
          <a:p>
            <a:r>
              <a:rPr lang="tr-TR" b="1" dirty="0"/>
              <a:t>SAĞLIK HİZMETLERİ MESLEK YÜKSEKOKULU</a:t>
            </a:r>
          </a:p>
          <a:p>
            <a:endParaRPr lang="tr-TR" b="1" dirty="0"/>
          </a:p>
          <a:p>
            <a:pPr lvl="0">
              <a:buFont typeface="Arial" pitchFamily="34" charset="0"/>
              <a:buChar char="•"/>
            </a:pPr>
            <a:r>
              <a:rPr lang="tr-TR" dirty="0"/>
              <a:t>Sağlık  Bakım Hizmetleri </a:t>
            </a:r>
            <a:r>
              <a:rPr lang="tr-TR" b="1" dirty="0"/>
              <a:t>(Bölüm açık, öğrencisi yok)</a:t>
            </a:r>
          </a:p>
          <a:p>
            <a:pPr lvl="0"/>
            <a:r>
              <a:rPr lang="tr-TR" dirty="0"/>
              <a:t>Yaşlı Bakımı Pr</a:t>
            </a:r>
          </a:p>
          <a:p>
            <a:pPr lvl="0">
              <a:buFont typeface="Arial" pitchFamily="34" charset="0"/>
              <a:buChar char="•"/>
            </a:pPr>
            <a:r>
              <a:rPr lang="tr-TR" dirty="0"/>
              <a:t>Dişçilik Hizmetleri </a:t>
            </a:r>
            <a:r>
              <a:rPr lang="tr-TR" b="1" dirty="0"/>
              <a:t>(Bölüm açık, öğrencisi yok)</a:t>
            </a:r>
          </a:p>
          <a:p>
            <a:pPr lvl="0"/>
            <a:r>
              <a:rPr lang="tr-TR" dirty="0"/>
              <a:t>Diş Protez Teknolojisi Pr</a:t>
            </a:r>
          </a:p>
          <a:p>
            <a:pPr marL="285750" indent="-285750">
              <a:buFont typeface="Arial" panose="020B0604020202020204" pitchFamily="34" charset="0"/>
              <a:buChar char="•"/>
            </a:pPr>
            <a:r>
              <a:rPr lang="tr-TR" dirty="0"/>
              <a:t>Tıbbi Hizmetler ve Teknikler Bölümü</a:t>
            </a:r>
            <a:r>
              <a:rPr lang="tr-TR" b="1" dirty="0"/>
              <a:t>(Bölüm açık, öğrencisi yok)</a:t>
            </a:r>
          </a:p>
          <a:p>
            <a:pPr lvl="0"/>
            <a:r>
              <a:rPr lang="tr-TR" dirty="0" err="1"/>
              <a:t>Paramedik</a:t>
            </a:r>
            <a:endParaRPr lang="tr-TR" dirty="0"/>
          </a:p>
          <a:p>
            <a:pPr lvl="0"/>
            <a:r>
              <a:rPr lang="tr-TR" dirty="0"/>
              <a:t>Tıbbi Tanıtım ve Pazarlama Pr</a:t>
            </a:r>
          </a:p>
          <a:p>
            <a:pPr marL="285750" indent="-285750">
              <a:buFont typeface="Arial" panose="020B0604020202020204" pitchFamily="34" charset="0"/>
              <a:buChar char="•"/>
            </a:pPr>
            <a:r>
              <a:rPr lang="tr-TR" dirty="0"/>
              <a:t>Eczane Hizmetleri Bölümü</a:t>
            </a:r>
            <a:r>
              <a:rPr lang="tr-TR" b="1" dirty="0"/>
              <a:t>(Bölüm açık, öğrencisi yok)</a:t>
            </a:r>
          </a:p>
          <a:p>
            <a:pPr lvl="0"/>
            <a:r>
              <a:rPr lang="tr-TR" dirty="0"/>
              <a:t>Eczane Hizmetleri Pr</a:t>
            </a:r>
          </a:p>
          <a:p>
            <a:pPr marL="285750" indent="-285750">
              <a:buFont typeface="Arial" panose="020B0604020202020204" pitchFamily="34" charset="0"/>
              <a:buChar char="•"/>
            </a:pPr>
            <a:r>
              <a:rPr lang="tr-TR" dirty="0"/>
              <a:t>Sağlık Programları Bölümü</a:t>
            </a:r>
            <a:r>
              <a:rPr lang="tr-TR" b="1" dirty="0"/>
              <a:t>(Bölüm açık, öğrencisi yok)</a:t>
            </a:r>
          </a:p>
          <a:p>
            <a:pPr lvl="0"/>
            <a:r>
              <a:rPr lang="tr-TR" dirty="0"/>
              <a:t>Ambulans ve Acil Yardım Pr</a:t>
            </a:r>
          </a:p>
          <a:p>
            <a:pPr lvl="0"/>
            <a:r>
              <a:rPr lang="tr-TR" dirty="0"/>
              <a:t>Anestezi Pr</a:t>
            </a:r>
          </a:p>
          <a:p>
            <a:pPr lvl="0"/>
            <a:r>
              <a:rPr lang="tr-TR" dirty="0"/>
              <a:t>Protez ve </a:t>
            </a:r>
            <a:r>
              <a:rPr lang="tr-TR" dirty="0" err="1"/>
              <a:t>Ortez</a:t>
            </a:r>
            <a:r>
              <a:rPr lang="tr-TR" dirty="0"/>
              <a:t> Pr</a:t>
            </a:r>
          </a:p>
          <a:p>
            <a:pPr lvl="0">
              <a:buFont typeface="Arial" pitchFamily="34" charset="0"/>
              <a:buChar char="•"/>
            </a:pPr>
            <a:endParaRPr lang="tr-TR" dirty="0"/>
          </a:p>
          <a:p>
            <a:pPr lvl="0"/>
            <a:endParaRPr lang="tr-TR" dirty="0"/>
          </a:p>
          <a:p>
            <a:endParaRPr lang="tr-TR"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63</a:t>
            </a:fld>
            <a:endParaRPr lang="tr-TR"/>
          </a:p>
        </p:txBody>
      </p:sp>
    </p:spTree>
    <p:extLst>
      <p:ext uri="{BB962C8B-B14F-4D97-AF65-F5344CB8AC3E}">
        <p14:creationId xmlns:p14="http://schemas.microsoft.com/office/powerpoint/2010/main" val="109539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783632" y="1338"/>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4" name="3 Metin kutusu"/>
          <p:cNvSpPr txBox="1"/>
          <p:nvPr/>
        </p:nvSpPr>
        <p:spPr>
          <a:xfrm>
            <a:off x="2238348" y="1214422"/>
            <a:ext cx="7715304" cy="3416320"/>
          </a:xfrm>
          <a:prstGeom prst="rect">
            <a:avLst/>
          </a:prstGeom>
          <a:noFill/>
        </p:spPr>
        <p:txBody>
          <a:bodyPr wrap="square" rtlCol="0">
            <a:spAutoFit/>
          </a:bodyPr>
          <a:lstStyle/>
          <a:p>
            <a:r>
              <a:rPr lang="tr-TR" b="1" dirty="0"/>
              <a:t>Yabancı Diller Yüksekokulu </a:t>
            </a:r>
          </a:p>
          <a:p>
            <a:endParaRPr lang="tr-TR" b="1" dirty="0"/>
          </a:p>
          <a:p>
            <a:pPr>
              <a:buFont typeface="Arial" pitchFamily="34" charset="0"/>
              <a:buChar char="•"/>
            </a:pPr>
            <a:r>
              <a:rPr lang="tr-TR" dirty="0"/>
              <a:t>Mütercim-Tercümanlık Bölümü (Arapça ) </a:t>
            </a:r>
            <a:r>
              <a:rPr lang="tr-TR" b="1" dirty="0"/>
              <a:t>(Bölüm açık, öğrencisi yok)</a:t>
            </a:r>
          </a:p>
          <a:p>
            <a:pPr>
              <a:buFont typeface="Arial" pitchFamily="34" charset="0"/>
              <a:buChar char="•"/>
            </a:pPr>
            <a:endParaRPr lang="tr-TR" b="1" dirty="0"/>
          </a:p>
          <a:p>
            <a:pPr lvl="0">
              <a:buFont typeface="Arial" pitchFamily="34" charset="0"/>
              <a:buChar char="•"/>
            </a:pPr>
            <a:r>
              <a:rPr lang="tr-TR" dirty="0"/>
              <a:t>Temel Yabancı Diller Bölümü</a:t>
            </a:r>
            <a:r>
              <a:rPr lang="tr-TR" b="1" dirty="0"/>
              <a:t>(Bölüm açık, öğrencisi yok)</a:t>
            </a:r>
          </a:p>
          <a:p>
            <a:pPr lvl="0">
              <a:buFont typeface="Arial" pitchFamily="34" charset="0"/>
              <a:buChar char="•"/>
            </a:pPr>
            <a:endParaRPr lang="tr-TR" b="1" dirty="0"/>
          </a:p>
          <a:p>
            <a:pPr>
              <a:buFont typeface="Arial" pitchFamily="34" charset="0"/>
              <a:buChar char="•"/>
            </a:pPr>
            <a:r>
              <a:rPr lang="tr-TR" dirty="0"/>
              <a:t>Yabancı Diller Bölümü</a:t>
            </a:r>
            <a:r>
              <a:rPr lang="tr-TR" b="1" dirty="0"/>
              <a:t>(Bölüm açık, öğrencisi yok)</a:t>
            </a:r>
          </a:p>
          <a:p>
            <a:pPr lvl="0">
              <a:buFont typeface="Arial" pitchFamily="34" charset="0"/>
              <a:buChar char="•"/>
            </a:pPr>
            <a:endParaRPr lang="tr-TR" b="1" dirty="0"/>
          </a:p>
          <a:p>
            <a:pPr>
              <a:buFont typeface="Arial" pitchFamily="34" charset="0"/>
              <a:buChar char="•"/>
            </a:pPr>
            <a:endParaRPr lang="tr-TR" b="1" dirty="0"/>
          </a:p>
          <a:p>
            <a:endParaRPr lang="tr-TR" dirty="0"/>
          </a:p>
          <a:p>
            <a:endParaRPr lang="tr-TR"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64</a:t>
            </a:fld>
            <a:endParaRPr lang="tr-TR"/>
          </a:p>
        </p:txBody>
      </p:sp>
    </p:spTree>
    <p:extLst>
      <p:ext uri="{BB962C8B-B14F-4D97-AF65-F5344CB8AC3E}">
        <p14:creationId xmlns:p14="http://schemas.microsoft.com/office/powerpoint/2010/main" val="4263028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fld id="{B1DEFA8C-F947-479F-BE07-76B6B3F80BF1}" type="slidenum">
              <a:rPr lang="tr-TR" smtClean="0"/>
              <a:pPr/>
              <a:t>65</a:t>
            </a:fld>
            <a:endParaRPr lang="tr-TR"/>
          </a:p>
        </p:txBody>
      </p:sp>
      <p:sp>
        <p:nvSpPr>
          <p:cNvPr id="4" name="1 Başlık"/>
          <p:cNvSpPr txBox="1">
            <a:spLocks/>
          </p:cNvSpPr>
          <p:nvPr/>
        </p:nvSpPr>
        <p:spPr>
          <a:xfrm>
            <a:off x="2927648" y="0"/>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5" name="3 Metin kutusu"/>
          <p:cNvSpPr txBox="1"/>
          <p:nvPr/>
        </p:nvSpPr>
        <p:spPr>
          <a:xfrm>
            <a:off x="1847528" y="1105701"/>
            <a:ext cx="7715304" cy="1754326"/>
          </a:xfrm>
          <a:prstGeom prst="rect">
            <a:avLst/>
          </a:prstGeom>
          <a:noFill/>
        </p:spPr>
        <p:txBody>
          <a:bodyPr wrap="square" rtlCol="0">
            <a:spAutoFit/>
          </a:bodyPr>
          <a:lstStyle/>
          <a:p>
            <a:r>
              <a:rPr lang="tr-TR" b="1" dirty="0"/>
              <a:t>Turizm İşletmeciliği ve Otelcilik Yüksekokulu</a:t>
            </a:r>
          </a:p>
          <a:p>
            <a:endParaRPr lang="tr-TR" dirty="0"/>
          </a:p>
          <a:p>
            <a:pPr>
              <a:buFont typeface="Arial" pitchFamily="34" charset="0"/>
              <a:buChar char="•"/>
            </a:pPr>
            <a:r>
              <a:rPr lang="tr-TR" dirty="0"/>
              <a:t>Konaklama </a:t>
            </a:r>
            <a:r>
              <a:rPr lang="tr-TR" dirty="0" err="1"/>
              <a:t>İşletmeliciği</a:t>
            </a:r>
            <a:endParaRPr lang="tr-TR" dirty="0"/>
          </a:p>
          <a:p>
            <a:pPr>
              <a:buFont typeface="Arial" pitchFamily="34" charset="0"/>
              <a:buChar char="•"/>
            </a:pPr>
            <a:endParaRPr lang="tr-TR" dirty="0"/>
          </a:p>
          <a:p>
            <a:pPr>
              <a:buFont typeface="Arial" pitchFamily="34" charset="0"/>
              <a:buChar char="•"/>
            </a:pPr>
            <a:endParaRPr lang="tr-TR" dirty="0"/>
          </a:p>
          <a:p>
            <a:pPr>
              <a:buFont typeface="Arial" pitchFamily="34" charset="0"/>
              <a:buChar char="•"/>
            </a:pPr>
            <a:endParaRPr lang="tr-TR" dirty="0"/>
          </a:p>
        </p:txBody>
      </p:sp>
      <p:sp>
        <p:nvSpPr>
          <p:cNvPr id="6"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7" name="6 Metin kutusu"/>
          <p:cNvSpPr txBox="1"/>
          <p:nvPr/>
        </p:nvSpPr>
        <p:spPr>
          <a:xfrm>
            <a:off x="1847528" y="2811566"/>
            <a:ext cx="7715304" cy="3416320"/>
          </a:xfrm>
          <a:prstGeom prst="rect">
            <a:avLst/>
          </a:prstGeom>
          <a:noFill/>
        </p:spPr>
        <p:txBody>
          <a:bodyPr wrap="square" rtlCol="0">
            <a:spAutoFit/>
          </a:bodyPr>
          <a:lstStyle/>
          <a:p>
            <a:r>
              <a:rPr lang="tr-TR" b="1" dirty="0"/>
              <a:t>Kurtalan Meslek  Yüksekokulu </a:t>
            </a:r>
          </a:p>
          <a:p>
            <a:endParaRPr lang="tr-TR" b="1" dirty="0"/>
          </a:p>
          <a:p>
            <a:pPr>
              <a:buFont typeface="Arial" pitchFamily="34" charset="0"/>
              <a:buChar char="•"/>
            </a:pPr>
            <a:r>
              <a:rPr lang="tr-TR" dirty="0"/>
              <a:t>Adalet Pr </a:t>
            </a:r>
            <a:r>
              <a:rPr lang="tr-TR" b="1" dirty="0"/>
              <a:t>(Bölüm açık, öğrencisi yok)</a:t>
            </a:r>
          </a:p>
          <a:p>
            <a:pPr>
              <a:buFont typeface="Arial" pitchFamily="34" charset="0"/>
              <a:buChar char="•"/>
            </a:pPr>
            <a:endParaRPr lang="tr-TR" b="1" dirty="0"/>
          </a:p>
          <a:p>
            <a:pPr>
              <a:buFont typeface="Arial" pitchFamily="34" charset="0"/>
              <a:buChar char="•"/>
            </a:pPr>
            <a:r>
              <a:rPr lang="tr-TR" dirty="0" err="1"/>
              <a:t>Peysaj</a:t>
            </a:r>
            <a:r>
              <a:rPr lang="tr-TR" dirty="0"/>
              <a:t> ve Süs Bitkileri Pr </a:t>
            </a:r>
            <a:r>
              <a:rPr lang="tr-TR" b="1" dirty="0"/>
              <a:t>(Bölüm açık, öğrencisi yok)</a:t>
            </a:r>
          </a:p>
          <a:p>
            <a:pPr>
              <a:buFont typeface="Arial" pitchFamily="34" charset="0"/>
              <a:buChar char="•"/>
            </a:pPr>
            <a:endParaRPr lang="tr-TR" b="1" dirty="0"/>
          </a:p>
          <a:p>
            <a:pPr>
              <a:buFont typeface="Arial" pitchFamily="34" charset="0"/>
              <a:buChar char="•"/>
            </a:pPr>
            <a:r>
              <a:rPr lang="tr-TR" dirty="0"/>
              <a:t>Pazarlama Pr </a:t>
            </a:r>
            <a:r>
              <a:rPr lang="tr-TR" b="1" dirty="0"/>
              <a:t>(Bölüm açık, öğrencisi yok)</a:t>
            </a:r>
          </a:p>
          <a:p>
            <a:pPr>
              <a:buFont typeface="Arial" pitchFamily="34" charset="0"/>
              <a:buChar char="•"/>
            </a:pPr>
            <a:endParaRPr lang="tr-TR" b="1" dirty="0"/>
          </a:p>
          <a:p>
            <a:pPr>
              <a:buFont typeface="Arial" pitchFamily="34" charset="0"/>
              <a:buChar char="•"/>
            </a:pPr>
            <a:r>
              <a:rPr lang="tr-TR" dirty="0"/>
              <a:t>Sulama Teknolojisi Pr  </a:t>
            </a:r>
            <a:r>
              <a:rPr lang="tr-TR" b="1" dirty="0"/>
              <a:t>(Bölüm açık, öğrencisi yok)</a:t>
            </a:r>
          </a:p>
          <a:p>
            <a:pPr>
              <a:buFont typeface="Arial" pitchFamily="34" charset="0"/>
              <a:buChar char="•"/>
            </a:pPr>
            <a:endParaRPr lang="tr-TR" b="1" dirty="0"/>
          </a:p>
          <a:p>
            <a:endParaRPr lang="tr-TR" dirty="0"/>
          </a:p>
          <a:p>
            <a:endParaRPr lang="tr-TR" dirty="0"/>
          </a:p>
        </p:txBody>
      </p:sp>
    </p:spTree>
    <p:extLst>
      <p:ext uri="{BB962C8B-B14F-4D97-AF65-F5344CB8AC3E}">
        <p14:creationId xmlns:p14="http://schemas.microsoft.com/office/powerpoint/2010/main" val="2775002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783632" y="46905"/>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4" name="3 Metin kutusu"/>
          <p:cNvSpPr txBox="1"/>
          <p:nvPr/>
        </p:nvSpPr>
        <p:spPr>
          <a:xfrm>
            <a:off x="2639617" y="1656219"/>
            <a:ext cx="7786742" cy="3970318"/>
          </a:xfrm>
          <a:prstGeom prst="rect">
            <a:avLst/>
          </a:prstGeom>
          <a:noFill/>
        </p:spPr>
        <p:txBody>
          <a:bodyPr wrap="square" rtlCol="0">
            <a:spAutoFit/>
          </a:bodyPr>
          <a:lstStyle/>
          <a:p>
            <a:r>
              <a:rPr lang="tr-TR" b="1" dirty="0"/>
              <a:t>ERUH MESLEK YÜKSEKOKULU</a:t>
            </a:r>
          </a:p>
          <a:p>
            <a:endParaRPr lang="tr-TR" b="1" dirty="0"/>
          </a:p>
          <a:p>
            <a:endParaRPr lang="tr-TR" b="1" dirty="0"/>
          </a:p>
          <a:p>
            <a:pPr lvl="0">
              <a:buFont typeface="Arial" pitchFamily="34" charset="0"/>
              <a:buChar char="•"/>
            </a:pPr>
            <a:r>
              <a:rPr lang="tr-TR" dirty="0"/>
              <a:t>Yaşlı Bakımı Pr </a:t>
            </a:r>
            <a:r>
              <a:rPr lang="tr-TR" b="1" dirty="0"/>
              <a:t>(Bölüm açık, öğrencisi yok)</a:t>
            </a:r>
          </a:p>
          <a:p>
            <a:pPr lvl="0"/>
            <a:endParaRPr lang="tr-TR" b="1" dirty="0"/>
          </a:p>
          <a:p>
            <a:pPr lvl="0">
              <a:buFont typeface="Arial" pitchFamily="34" charset="0"/>
              <a:buChar char="•"/>
            </a:pPr>
            <a:r>
              <a:rPr lang="tr-TR" dirty="0"/>
              <a:t>Büro Yönetim ve Yöneticilik Asistanlığı Pr</a:t>
            </a:r>
            <a:r>
              <a:rPr lang="tr-TR" b="1" dirty="0"/>
              <a:t> (Bölüm açık, öğrencisi yok)</a:t>
            </a:r>
            <a:endParaRPr lang="tr-TR" dirty="0"/>
          </a:p>
          <a:p>
            <a:pPr lvl="0">
              <a:buFont typeface="Arial" pitchFamily="34" charset="0"/>
              <a:buChar char="•"/>
            </a:pPr>
            <a:endParaRPr lang="tr-TR" dirty="0"/>
          </a:p>
          <a:p>
            <a:pPr lvl="0">
              <a:buFont typeface="Arial" pitchFamily="34" charset="0"/>
              <a:buChar char="•"/>
            </a:pPr>
            <a:r>
              <a:rPr lang="tr-TR" dirty="0"/>
              <a:t>Özel Güvenlik ve Koruma Pr</a:t>
            </a:r>
            <a:r>
              <a:rPr lang="tr-TR" b="1" dirty="0"/>
              <a:t> (Bölüm açık, öğrencisi yok)</a:t>
            </a:r>
          </a:p>
          <a:p>
            <a:pPr lvl="0">
              <a:buFont typeface="Arial" pitchFamily="34" charset="0"/>
              <a:buChar char="•"/>
            </a:pPr>
            <a:endParaRPr lang="tr-TR" b="1" dirty="0"/>
          </a:p>
          <a:p>
            <a:pPr lvl="0">
              <a:buFont typeface="Arial" pitchFamily="34" charset="0"/>
              <a:buChar char="•"/>
            </a:pPr>
            <a:r>
              <a:rPr lang="tr-TR" dirty="0"/>
              <a:t>Laborant ve Veteriner Sağlığı Pr </a:t>
            </a:r>
            <a:r>
              <a:rPr lang="tr-TR" b="1" dirty="0"/>
              <a:t>(Bölüm açık, öğrencisi yok)</a:t>
            </a:r>
            <a:endParaRPr lang="tr-TR" dirty="0"/>
          </a:p>
          <a:p>
            <a:pPr lvl="0">
              <a:buFont typeface="Arial" pitchFamily="34" charset="0"/>
              <a:buChar char="•"/>
            </a:pPr>
            <a:endParaRPr lang="tr-TR" dirty="0"/>
          </a:p>
          <a:p>
            <a:pPr lvl="0"/>
            <a:endParaRPr lang="tr-TR" dirty="0"/>
          </a:p>
          <a:p>
            <a:r>
              <a:rPr lang="tr-TR" dirty="0"/>
              <a:t> </a:t>
            </a:r>
          </a:p>
          <a:p>
            <a:endParaRPr lang="tr-TR"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66</a:t>
            </a:fld>
            <a:endParaRPr lang="tr-TR"/>
          </a:p>
        </p:txBody>
      </p:sp>
    </p:spTree>
    <p:extLst>
      <p:ext uri="{BB962C8B-B14F-4D97-AF65-F5344CB8AC3E}">
        <p14:creationId xmlns:p14="http://schemas.microsoft.com/office/powerpoint/2010/main" val="374962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711624" y="0"/>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28675" name="Rectangle 3"/>
          <p:cNvSpPr>
            <a:spLocks noChangeArrowheads="1"/>
          </p:cNvSpPr>
          <p:nvPr/>
        </p:nvSpPr>
        <p:spPr bwMode="auto">
          <a:xfrm>
            <a:off x="1733758" y="1052737"/>
            <a:ext cx="8072494"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tr-TR" sz="2000" b="1" dirty="0">
                <a:latin typeface="Calibri" pitchFamily="34" charset="0"/>
                <a:ea typeface="Times New Roman" pitchFamily="18" charset="0"/>
                <a:cs typeface="Times New Roman" pitchFamily="18" charset="0"/>
              </a:rPr>
              <a:t>Tasarım MYO </a:t>
            </a:r>
          </a:p>
          <a:p>
            <a:pPr fontAlgn="base">
              <a:spcBef>
                <a:spcPct val="0"/>
              </a:spcBef>
              <a:spcAft>
                <a:spcPct val="0"/>
              </a:spcAft>
            </a:pPr>
            <a:endParaRPr lang="tr-TR" sz="2000" b="1" dirty="0">
              <a:latin typeface="Calibri" pitchFamily="34" charset="0"/>
              <a:ea typeface="Times New Roman" pitchFamily="18" charset="0"/>
              <a:cs typeface="Times New Roman" pitchFamily="18" charset="0"/>
            </a:endParaRPr>
          </a:p>
          <a:p>
            <a:pPr lvl="0">
              <a:buFont typeface="Arial" pitchFamily="34" charset="0"/>
              <a:buChar char="•"/>
            </a:pPr>
            <a:r>
              <a:rPr lang="tr-TR" dirty="0"/>
              <a:t>Bilgisayar Destekli Tasarım ve Animasyon Pr </a:t>
            </a:r>
            <a:r>
              <a:rPr lang="tr-TR" b="1" dirty="0"/>
              <a:t>(Bölüm açık, öğrencisi yok)</a:t>
            </a:r>
          </a:p>
          <a:p>
            <a:pPr lvl="0"/>
            <a:endParaRPr lang="tr-TR" b="1" dirty="0"/>
          </a:p>
          <a:p>
            <a:pPr lvl="0">
              <a:buFont typeface="Arial" pitchFamily="34" charset="0"/>
              <a:buChar char="•"/>
            </a:pPr>
            <a:r>
              <a:rPr lang="tr-TR" dirty="0"/>
              <a:t>Mobilya ve </a:t>
            </a:r>
            <a:r>
              <a:rPr lang="tr-TR" dirty="0" err="1"/>
              <a:t>Dekarasyon</a:t>
            </a:r>
            <a:r>
              <a:rPr lang="tr-TR" dirty="0"/>
              <a:t> Pr </a:t>
            </a:r>
            <a:r>
              <a:rPr lang="tr-TR" b="1" dirty="0"/>
              <a:t>(Bölüm açık, öğrencisi yok)</a:t>
            </a:r>
          </a:p>
          <a:p>
            <a:pPr lvl="0">
              <a:buFont typeface="Arial" pitchFamily="34" charset="0"/>
              <a:buChar char="•"/>
            </a:pPr>
            <a:endParaRPr lang="tr-TR" b="1" dirty="0"/>
          </a:p>
          <a:p>
            <a:pPr>
              <a:buFont typeface="Arial" pitchFamily="34" charset="0"/>
              <a:buChar char="•"/>
            </a:pPr>
            <a:r>
              <a:rPr lang="tr-TR" dirty="0"/>
              <a:t>Coğrafi Bilgi Sistemleri Pr  </a:t>
            </a:r>
            <a:r>
              <a:rPr lang="tr-TR" b="1" dirty="0"/>
              <a:t>(Bölüm açık, öğrencisi yok)</a:t>
            </a:r>
            <a:endParaRPr lang="tr-TR" dirty="0"/>
          </a:p>
          <a:p>
            <a:pPr lvl="0">
              <a:buFont typeface="Arial" pitchFamily="34" charset="0"/>
              <a:buChar char="•"/>
            </a:pPr>
            <a:endParaRPr lang="tr-TR" dirty="0"/>
          </a:p>
          <a:p>
            <a:pPr>
              <a:buFont typeface="Arial" pitchFamily="34" charset="0"/>
              <a:buChar char="•"/>
            </a:pPr>
            <a:r>
              <a:rPr lang="tr-TR" dirty="0"/>
              <a:t>Grafik Tasarımı Pr </a:t>
            </a:r>
            <a:r>
              <a:rPr lang="tr-TR" b="1" dirty="0"/>
              <a:t>(Bölüm açık, öğrencisi yok)</a:t>
            </a:r>
          </a:p>
          <a:p>
            <a:pPr>
              <a:buFont typeface="Arial" pitchFamily="34" charset="0"/>
              <a:buChar char="•"/>
            </a:pPr>
            <a:endParaRPr lang="tr-TR" b="1" dirty="0"/>
          </a:p>
          <a:p>
            <a:endParaRPr lang="tr-TR" b="1" dirty="0"/>
          </a:p>
          <a:p>
            <a:pPr>
              <a:buFont typeface="Arial" pitchFamily="34" charset="0"/>
              <a:buChar char="•"/>
            </a:pPr>
            <a:endParaRPr lang="tr-TR" dirty="0"/>
          </a:p>
          <a:p>
            <a:pPr>
              <a:buFont typeface="Arial" pitchFamily="34" charset="0"/>
              <a:buChar char="•"/>
            </a:pPr>
            <a:endParaRPr lang="tr-TR" dirty="0"/>
          </a:p>
          <a:p>
            <a:pPr lvl="0"/>
            <a:endParaRPr lang="tr-TR" dirty="0"/>
          </a:p>
          <a:p>
            <a:pPr lvl="0"/>
            <a:endParaRPr lang="tr-TR" dirty="0"/>
          </a:p>
          <a:p>
            <a:pPr eaLnBrk="0" fontAlgn="base" hangingPunct="0">
              <a:spcBef>
                <a:spcPct val="0"/>
              </a:spcBef>
              <a:spcAft>
                <a:spcPct val="0"/>
              </a:spcAft>
              <a:buFontTx/>
              <a:buChar char="•"/>
            </a:pPr>
            <a:endParaRPr lang="tr-TR" dirty="0">
              <a:latin typeface="Arial" pitchFamily="34" charset="0"/>
              <a:cs typeface="Arial" pitchFamily="34" charset="0"/>
            </a:endParaRPr>
          </a:p>
        </p:txBody>
      </p:sp>
      <p:sp>
        <p:nvSpPr>
          <p:cNvPr id="4"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5" name="4 Slayt Numarası Yer Tutucusu"/>
          <p:cNvSpPr>
            <a:spLocks noGrp="1"/>
          </p:cNvSpPr>
          <p:nvPr>
            <p:ph type="sldNum" sz="quarter" idx="12"/>
          </p:nvPr>
        </p:nvSpPr>
        <p:spPr/>
        <p:txBody>
          <a:bodyPr/>
          <a:lstStyle/>
          <a:p>
            <a:fld id="{B1DEFA8C-F947-479F-BE07-76B6B3F80BF1}" type="slidenum">
              <a:rPr lang="tr-TR" smtClean="0"/>
              <a:pPr/>
              <a:t>67</a:t>
            </a:fld>
            <a:endParaRPr lang="tr-TR"/>
          </a:p>
        </p:txBody>
      </p:sp>
    </p:spTree>
    <p:extLst>
      <p:ext uri="{BB962C8B-B14F-4D97-AF65-F5344CB8AC3E}">
        <p14:creationId xmlns:p14="http://schemas.microsoft.com/office/powerpoint/2010/main" val="26049867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711624" y="-6563"/>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4" name="3 Dikdörtgen"/>
          <p:cNvSpPr/>
          <p:nvPr/>
        </p:nvSpPr>
        <p:spPr>
          <a:xfrm>
            <a:off x="2711624" y="1158178"/>
            <a:ext cx="8143932" cy="4555093"/>
          </a:xfrm>
          <a:prstGeom prst="rect">
            <a:avLst/>
          </a:prstGeom>
        </p:spPr>
        <p:txBody>
          <a:bodyPr wrap="square">
            <a:spAutoFit/>
          </a:bodyPr>
          <a:lstStyle/>
          <a:p>
            <a:r>
              <a:rPr lang="tr-TR" b="1" dirty="0"/>
              <a:t>Teknik Bilimler MYO</a:t>
            </a:r>
          </a:p>
          <a:p>
            <a:endParaRPr lang="tr-TR" b="1" dirty="0"/>
          </a:p>
          <a:p>
            <a:endParaRPr lang="tr-TR" sz="1400" dirty="0"/>
          </a:p>
          <a:p>
            <a:pPr lvl="0">
              <a:buFont typeface="Arial" pitchFamily="34" charset="0"/>
              <a:buChar char="•"/>
            </a:pPr>
            <a:r>
              <a:rPr lang="tr-TR" sz="1200" dirty="0"/>
              <a:t>Kontrol ve Otomasyon Teknolojisi Pr </a:t>
            </a:r>
            <a:r>
              <a:rPr lang="tr-TR" sz="1200" b="1" dirty="0"/>
              <a:t>(Bölüm açık, öğrencisi yok)</a:t>
            </a:r>
          </a:p>
          <a:p>
            <a:pPr lvl="0">
              <a:buFont typeface="Arial" pitchFamily="34" charset="0"/>
              <a:buChar char="•"/>
            </a:pPr>
            <a:endParaRPr lang="tr-TR" sz="1200" b="1" dirty="0"/>
          </a:p>
          <a:p>
            <a:pPr>
              <a:buFont typeface="Arial" pitchFamily="34" charset="0"/>
              <a:buChar char="•"/>
            </a:pPr>
            <a:r>
              <a:rPr lang="tr-TR" sz="1200" dirty="0"/>
              <a:t>Mobilya ve </a:t>
            </a:r>
            <a:r>
              <a:rPr lang="tr-TR" sz="1200" dirty="0" err="1"/>
              <a:t>Dekarasyon</a:t>
            </a:r>
            <a:r>
              <a:rPr lang="tr-TR" sz="1200" dirty="0"/>
              <a:t> Pr  </a:t>
            </a:r>
            <a:r>
              <a:rPr lang="tr-TR" sz="1200" b="1" dirty="0"/>
              <a:t>(Bölüm açık, öğrencisi yok)</a:t>
            </a:r>
          </a:p>
          <a:p>
            <a:pPr lvl="0">
              <a:buFont typeface="Arial" pitchFamily="34" charset="0"/>
              <a:buChar char="•"/>
            </a:pPr>
            <a:endParaRPr lang="tr-TR" sz="1200" b="1" dirty="0"/>
          </a:p>
          <a:p>
            <a:pPr>
              <a:buFont typeface="Arial" pitchFamily="34" charset="0"/>
              <a:buChar char="•"/>
            </a:pPr>
            <a:r>
              <a:rPr lang="tr-TR" sz="1200" dirty="0"/>
              <a:t>Otomotiv Teknolojisi Pr </a:t>
            </a:r>
            <a:r>
              <a:rPr lang="tr-TR" sz="1200" b="1" dirty="0"/>
              <a:t>(Bölüm açık, öğrencisi yok)</a:t>
            </a:r>
          </a:p>
          <a:p>
            <a:pPr lvl="0"/>
            <a:endParaRPr lang="tr-TR" sz="1200" b="1" dirty="0"/>
          </a:p>
          <a:p>
            <a:pPr>
              <a:buFont typeface="Arial" pitchFamily="34" charset="0"/>
              <a:buChar char="•"/>
            </a:pPr>
            <a:r>
              <a:rPr lang="tr-TR" sz="1200" dirty="0"/>
              <a:t>Raylı Sistemler Makine Teknolojisi Pr </a:t>
            </a:r>
            <a:r>
              <a:rPr lang="tr-TR" sz="1200" b="1" dirty="0"/>
              <a:t>(Bölüm açık, öğrencisi yok)</a:t>
            </a:r>
          </a:p>
          <a:p>
            <a:pPr lvl="0">
              <a:buFont typeface="Arial" pitchFamily="34" charset="0"/>
              <a:buChar char="•"/>
            </a:pPr>
            <a:endParaRPr lang="tr-TR" sz="1200" b="1" dirty="0"/>
          </a:p>
          <a:p>
            <a:pPr>
              <a:buFont typeface="Arial" pitchFamily="34" charset="0"/>
              <a:buChar char="•"/>
            </a:pPr>
            <a:r>
              <a:rPr lang="tr-TR" sz="1200" dirty="0"/>
              <a:t>Sivil Savunma ve İtfaiyecilik Pr </a:t>
            </a:r>
            <a:r>
              <a:rPr lang="tr-TR" sz="1200" b="1" dirty="0"/>
              <a:t>(Bölüm açık, öğrencisi yok)</a:t>
            </a:r>
          </a:p>
          <a:p>
            <a:pPr lvl="0">
              <a:buFont typeface="Arial" pitchFamily="34" charset="0"/>
              <a:buChar char="•"/>
            </a:pPr>
            <a:endParaRPr lang="tr-TR" sz="1200" dirty="0"/>
          </a:p>
          <a:p>
            <a:pPr>
              <a:buFont typeface="Arial" pitchFamily="34" charset="0"/>
              <a:buChar char="•"/>
            </a:pPr>
            <a:r>
              <a:rPr lang="tr-TR" sz="1200" dirty="0"/>
              <a:t>Gaz ve Tesisatı Pr </a:t>
            </a:r>
            <a:r>
              <a:rPr lang="tr-TR" sz="1200" b="1" dirty="0"/>
              <a:t>(Bölüm açık, öğrencisi yok)</a:t>
            </a:r>
          </a:p>
          <a:p>
            <a:pPr lvl="0">
              <a:buFont typeface="Arial" pitchFamily="34" charset="0"/>
              <a:buChar char="•"/>
            </a:pPr>
            <a:endParaRPr lang="tr-TR" sz="1200" dirty="0"/>
          </a:p>
          <a:p>
            <a:pPr>
              <a:buFont typeface="Arial" pitchFamily="34" charset="0"/>
              <a:buChar char="•"/>
            </a:pPr>
            <a:r>
              <a:rPr lang="tr-TR" sz="1200" dirty="0"/>
              <a:t>İklimlendirme ve Soğutma Pr. </a:t>
            </a:r>
            <a:r>
              <a:rPr lang="tr-TR" sz="1200" b="1" dirty="0"/>
              <a:t>(Bölüm açık, öğrencisi yok)</a:t>
            </a:r>
          </a:p>
          <a:p>
            <a:pPr lvl="0">
              <a:buFont typeface="Arial" pitchFamily="34" charset="0"/>
              <a:buChar char="•"/>
            </a:pPr>
            <a:endParaRPr lang="tr-TR" sz="1200" dirty="0"/>
          </a:p>
          <a:p>
            <a:pPr>
              <a:buFont typeface="Arial" pitchFamily="34" charset="0"/>
              <a:buChar char="•"/>
            </a:pPr>
            <a:r>
              <a:rPr lang="tr-TR" sz="1200" dirty="0"/>
              <a:t>Doğal Gaz Tesisatı Pr </a:t>
            </a:r>
            <a:r>
              <a:rPr lang="tr-TR" sz="1200" b="1" dirty="0"/>
              <a:t>(Bölüm açık, öğrencisi yok)</a:t>
            </a:r>
          </a:p>
          <a:p>
            <a:pPr lvl="0">
              <a:buFont typeface="Arial" pitchFamily="34" charset="0"/>
              <a:buChar char="•"/>
            </a:pPr>
            <a:endParaRPr lang="tr-TR" sz="1200" dirty="0"/>
          </a:p>
          <a:p>
            <a:pPr>
              <a:buFont typeface="Arial" pitchFamily="34" charset="0"/>
              <a:buChar char="•"/>
            </a:pPr>
            <a:r>
              <a:rPr lang="tr-TR" sz="1200" dirty="0"/>
              <a:t>Yapı Denetim Pr </a:t>
            </a:r>
            <a:r>
              <a:rPr lang="tr-TR" sz="1200" b="1" dirty="0"/>
              <a:t>(Bölüm açık, öğrencisi yok)</a:t>
            </a:r>
          </a:p>
          <a:p>
            <a:pPr lvl="0">
              <a:buFont typeface="Arial" pitchFamily="34" charset="0"/>
              <a:buChar char="•"/>
            </a:pPr>
            <a:endParaRPr lang="tr-TR" sz="1200" dirty="0"/>
          </a:p>
          <a:p>
            <a:pPr lvl="0">
              <a:buFont typeface="Arial" pitchFamily="34" charset="0"/>
              <a:buChar char="•"/>
            </a:pPr>
            <a:endParaRPr lang="tr-TR" sz="1200" b="1" dirty="0"/>
          </a:p>
          <a:p>
            <a:pPr lvl="0">
              <a:buFont typeface="Arial" pitchFamily="34" charset="0"/>
              <a:buChar char="•"/>
            </a:pPr>
            <a:endParaRPr lang="tr-TR" sz="1200" dirty="0"/>
          </a:p>
        </p:txBody>
      </p:sp>
      <p:sp>
        <p:nvSpPr>
          <p:cNvPr id="5"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6" name="5 Slayt Numarası Yer Tutucusu"/>
          <p:cNvSpPr>
            <a:spLocks noGrp="1"/>
          </p:cNvSpPr>
          <p:nvPr>
            <p:ph type="sldNum" sz="quarter" idx="12"/>
          </p:nvPr>
        </p:nvSpPr>
        <p:spPr/>
        <p:txBody>
          <a:bodyPr/>
          <a:lstStyle/>
          <a:p>
            <a:fld id="{B1DEFA8C-F947-479F-BE07-76B6B3F80BF1}" type="slidenum">
              <a:rPr lang="tr-TR" smtClean="0"/>
              <a:pPr/>
              <a:t>68</a:t>
            </a:fld>
            <a:endParaRPr lang="tr-TR"/>
          </a:p>
        </p:txBody>
      </p:sp>
    </p:spTree>
    <p:extLst>
      <p:ext uri="{BB962C8B-B14F-4D97-AF65-F5344CB8AC3E}">
        <p14:creationId xmlns:p14="http://schemas.microsoft.com/office/powerpoint/2010/main" val="3906093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2711624" y="0"/>
            <a:ext cx="8305800" cy="1143000"/>
          </a:xfrm>
          <a:prstGeom prst="rect">
            <a:avLst/>
          </a:prstGeom>
        </p:spPr>
        <p:txBody>
          <a:bodyPr vert="horz" lIns="0" tIns="45720" rIns="0" bIns="0" anchor="b">
            <a:normAutofit/>
            <a:scene3d>
              <a:camera prst="orthographicFront"/>
              <a:lightRig rig="freezing" dir="t">
                <a:rot lat="0" lon="0" rev="5640000"/>
              </a:lightRig>
            </a:scene3d>
            <a:sp3d prstMaterial="flat">
              <a:contourClr>
                <a:schemeClr val="tx2"/>
              </a:contourClr>
            </a:sp3d>
          </a:bodyPr>
          <a:lstStyle/>
          <a:p>
            <a:pPr>
              <a:spcBef>
                <a:spcPct val="0"/>
              </a:spcBef>
              <a:defRPr/>
            </a:pPr>
            <a:r>
              <a:rPr lang="tr-TR" sz="3600" b="1" dirty="0">
                <a:solidFill>
                  <a:schemeClr val="tx2"/>
                </a:solidFill>
                <a:latin typeface="+mj-lt"/>
                <a:ea typeface="+mj-ea"/>
                <a:cs typeface="+mj-cs"/>
              </a:rPr>
              <a:t>ÖĞRENCİ ALMAYAN PROGRAMLAR</a:t>
            </a:r>
          </a:p>
        </p:txBody>
      </p:sp>
      <p:sp>
        <p:nvSpPr>
          <p:cNvPr id="28675" name="Rectangle 3"/>
          <p:cNvSpPr>
            <a:spLocks noChangeArrowheads="1"/>
          </p:cNvSpPr>
          <p:nvPr/>
        </p:nvSpPr>
        <p:spPr bwMode="auto">
          <a:xfrm>
            <a:off x="1733758" y="1745233"/>
            <a:ext cx="8072494" cy="320087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tr-TR" sz="2000" b="1" dirty="0">
                <a:latin typeface="Calibri" pitchFamily="34" charset="0"/>
                <a:ea typeface="Times New Roman" pitchFamily="18" charset="0"/>
                <a:cs typeface="Times New Roman" pitchFamily="18" charset="0"/>
              </a:rPr>
              <a:t>Sosyal Bilimler MYO </a:t>
            </a:r>
          </a:p>
          <a:p>
            <a:pPr fontAlgn="base">
              <a:spcBef>
                <a:spcPct val="0"/>
              </a:spcBef>
              <a:spcAft>
                <a:spcPct val="0"/>
              </a:spcAft>
            </a:pPr>
            <a:endParaRPr lang="tr-TR" sz="2000" b="1" dirty="0">
              <a:latin typeface="Calibri" pitchFamily="34" charset="0"/>
              <a:ea typeface="Times New Roman" pitchFamily="18" charset="0"/>
              <a:cs typeface="Times New Roman" pitchFamily="18" charset="0"/>
            </a:endParaRPr>
          </a:p>
          <a:p>
            <a:pPr lvl="0">
              <a:buFont typeface="Arial" pitchFamily="34" charset="0"/>
              <a:buChar char="•"/>
            </a:pPr>
            <a:r>
              <a:rPr lang="tr-TR" dirty="0"/>
              <a:t>Pastacılık ve Ekmekçilik Pr </a:t>
            </a:r>
            <a:r>
              <a:rPr lang="tr-TR" b="1" dirty="0"/>
              <a:t>(Bölüm açık, öğrencisi yok)</a:t>
            </a:r>
          </a:p>
          <a:p>
            <a:pPr lvl="0"/>
            <a:endParaRPr lang="tr-TR" b="1" dirty="0"/>
          </a:p>
          <a:p>
            <a:pPr lvl="0">
              <a:buFont typeface="Arial" pitchFamily="34" charset="0"/>
              <a:buChar char="•"/>
            </a:pPr>
            <a:r>
              <a:rPr lang="tr-TR" dirty="0"/>
              <a:t>İş Sağlığı ve Güvenliği  Pr </a:t>
            </a:r>
            <a:r>
              <a:rPr lang="tr-TR" b="1" dirty="0"/>
              <a:t>(Bölüm açık, öğrencisi yok)</a:t>
            </a:r>
          </a:p>
          <a:p>
            <a:pPr lvl="0">
              <a:buFont typeface="Arial" pitchFamily="34" charset="0"/>
              <a:buChar char="•"/>
            </a:pPr>
            <a:endParaRPr lang="tr-TR" b="1" dirty="0"/>
          </a:p>
          <a:p>
            <a:pPr>
              <a:buFont typeface="Arial" pitchFamily="34" charset="0"/>
              <a:buChar char="•"/>
            </a:pPr>
            <a:endParaRPr lang="tr-TR" dirty="0"/>
          </a:p>
          <a:p>
            <a:pPr>
              <a:buFont typeface="Arial" pitchFamily="34" charset="0"/>
              <a:buChar char="•"/>
            </a:pPr>
            <a:endParaRPr lang="tr-TR" dirty="0"/>
          </a:p>
          <a:p>
            <a:pPr lvl="0"/>
            <a:endParaRPr lang="tr-TR" dirty="0"/>
          </a:p>
          <a:p>
            <a:pPr lvl="0"/>
            <a:endParaRPr lang="tr-TR" dirty="0"/>
          </a:p>
          <a:p>
            <a:pPr eaLnBrk="0" fontAlgn="base" hangingPunct="0">
              <a:spcBef>
                <a:spcPct val="0"/>
              </a:spcBef>
              <a:spcAft>
                <a:spcPct val="0"/>
              </a:spcAft>
              <a:buFontTx/>
              <a:buChar char="•"/>
            </a:pPr>
            <a:endParaRPr lang="tr-TR" dirty="0">
              <a:latin typeface="Arial" pitchFamily="34" charset="0"/>
              <a:cs typeface="Arial" pitchFamily="34" charset="0"/>
            </a:endParaRPr>
          </a:p>
        </p:txBody>
      </p:sp>
      <p:sp>
        <p:nvSpPr>
          <p:cNvPr id="4" name="Dikdörtgen 1"/>
          <p:cNvSpPr/>
          <p:nvPr/>
        </p:nvSpPr>
        <p:spPr>
          <a:xfrm>
            <a:off x="3799069" y="6381328"/>
            <a:ext cx="3427541" cy="369332"/>
          </a:xfrm>
          <a:prstGeom prst="rect">
            <a:avLst/>
          </a:prstGeom>
        </p:spPr>
        <p:txBody>
          <a:bodyPr wrap="none">
            <a:spAutoFit/>
          </a:bodyPr>
          <a:lstStyle/>
          <a:p>
            <a:pPr algn="ctr">
              <a:defRPr/>
            </a:pPr>
            <a:r>
              <a:rPr lang="tr-TR" altLang="tr-TR" dirty="0">
                <a:solidFill>
                  <a:schemeClr val="bg2">
                    <a:lumMod val="50000"/>
                  </a:schemeClr>
                </a:solidFill>
              </a:rPr>
              <a:t>Öğrenci İşleri Daire Başkanlığı</a:t>
            </a:r>
          </a:p>
        </p:txBody>
      </p:sp>
      <p:sp>
        <p:nvSpPr>
          <p:cNvPr id="5" name="4 Slayt Numarası Yer Tutucusu"/>
          <p:cNvSpPr>
            <a:spLocks noGrp="1"/>
          </p:cNvSpPr>
          <p:nvPr>
            <p:ph type="sldNum" sz="quarter" idx="12"/>
          </p:nvPr>
        </p:nvSpPr>
        <p:spPr/>
        <p:txBody>
          <a:bodyPr/>
          <a:lstStyle/>
          <a:p>
            <a:fld id="{B1DEFA8C-F947-479F-BE07-76B6B3F80BF1}" type="slidenum">
              <a:rPr lang="tr-TR" smtClean="0"/>
              <a:pPr/>
              <a:t>69</a:t>
            </a:fld>
            <a:endParaRPr lang="tr-TR"/>
          </a:p>
        </p:txBody>
      </p:sp>
    </p:spTree>
    <p:extLst>
      <p:ext uri="{BB962C8B-B14F-4D97-AF65-F5344CB8AC3E}">
        <p14:creationId xmlns:p14="http://schemas.microsoft.com/office/powerpoint/2010/main" val="1825514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53191" y="101044"/>
            <a:ext cx="3327539" cy="707886"/>
          </a:xfrm>
          <a:prstGeom prst="rect">
            <a:avLst/>
          </a:prstGeom>
          <a:noFill/>
        </p:spPr>
        <p:txBody>
          <a:bodyPr wrap="square" lIns="91440" tIns="45720" rIns="91440" bIns="45720">
            <a:spAutoFit/>
          </a:bodyPr>
          <a:lstStyle/>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Öğrenci İşleri </a:t>
            </a:r>
          </a:p>
          <a:p>
            <a:pPr algn="ctr"/>
            <a:r>
              <a:rPr lang="tr-TR" sz="2000" b="1" i="1" cap="none" spc="0" dirty="0" smtClean="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Daire Başkanlığı</a:t>
            </a:r>
            <a:endParaRPr lang="tr-TR" sz="2000" b="1" i="1" cap="none" spc="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endParaRPr>
          </a:p>
        </p:txBody>
      </p:sp>
      <p:sp>
        <p:nvSpPr>
          <p:cNvPr id="2" name="Dikdörtgen 1"/>
          <p:cNvSpPr/>
          <p:nvPr/>
        </p:nvSpPr>
        <p:spPr>
          <a:xfrm>
            <a:off x="3491569" y="2404627"/>
            <a:ext cx="5349542" cy="923330"/>
          </a:xfrm>
          <a:prstGeom prst="rect">
            <a:avLst/>
          </a:prstGeom>
          <a:noFill/>
        </p:spPr>
        <p:txBody>
          <a:bodyPr wrap="none" lIns="91440" tIns="45720" rIns="91440" bIns="45720">
            <a:spAutoFit/>
          </a:bodyPr>
          <a:lstStyle/>
          <a:p>
            <a:pPr algn="ctr"/>
            <a:r>
              <a:rPr lang="tr-TR"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TEŞEKKÜRLER</a:t>
            </a:r>
            <a:endParaRPr lang="tr-TR"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81138119"/>
      </p:ext>
    </p:extLst>
  </p:cSld>
  <p:clrMapOvr>
    <a:masterClrMapping/>
  </p:clrMapOvr>
</p:sld>
</file>

<file path=ppt/theme/theme1.xml><?xml version="1.0" encoding="utf-8"?>
<a:theme xmlns:a="http://schemas.openxmlformats.org/drawingml/2006/main" name="Duman">
  <a:themeElements>
    <a:clrScheme name="Duma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Duma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uma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1336</TotalTime>
  <Words>3940</Words>
  <Application>Microsoft Office PowerPoint</Application>
  <PresentationFormat>Geniş ekran</PresentationFormat>
  <Paragraphs>1471</Paragraphs>
  <Slides>70</Slides>
  <Notes>0</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70</vt:i4>
      </vt:variant>
    </vt:vector>
  </HeadingPairs>
  <TitlesOfParts>
    <vt:vector size="78" baseType="lpstr">
      <vt:lpstr>Arial</vt:lpstr>
      <vt:lpstr>Calibri</vt:lpstr>
      <vt:lpstr>Century Gothic</vt:lpstr>
      <vt:lpstr>Tahoma</vt:lpstr>
      <vt:lpstr>Times New Roman</vt:lpstr>
      <vt:lpstr>Wingdings 2</vt:lpstr>
      <vt:lpstr>Wingdings 3</vt:lpstr>
      <vt:lpstr>Duman</vt:lpstr>
      <vt:lpstr>PowerPoint Sunusu</vt:lpstr>
      <vt:lpstr>PowerPoint Sunusu</vt:lpstr>
      <vt:lpstr>PowerPoint Sunusu</vt:lpstr>
      <vt:lpstr>PowerPoint Sunusu</vt:lpstr>
      <vt:lpstr>PowerPoint Sunusu</vt:lpstr>
      <vt:lpstr>PowerPoint Sunusu</vt:lpstr>
      <vt:lpstr>PowerPoint Sunusu</vt:lpstr>
      <vt:lpstr>Akademik Birimlerin Sıkıntıları</vt:lpstr>
      <vt:lpstr>ÖSYM İLE İLGİLİ İŞLEMLER</vt:lpstr>
      <vt:lpstr>YÖK İLE İLGİLİ İŞLEMLER</vt:lpstr>
      <vt:lpstr>ÖĞRENCİ İŞLERİ OTOMASYONU</vt:lpstr>
      <vt:lpstr>HARÇLAR</vt:lpstr>
      <vt:lpstr>1.EĞİTİM-ÖĞRETİM İŞLEMLERİ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2024-25 Eğitim-Öğretim Yılı Öğrenci Sayıları</vt:lpstr>
      <vt:lpstr>PowerPoint Sunusu</vt:lpstr>
      <vt:lpstr>PowerPoint Sunusu</vt:lpstr>
      <vt:lpstr>PowerPoint Sunusu</vt:lpstr>
      <vt:lpstr>PowerPoint Sunusu</vt:lpstr>
      <vt:lpstr>PowerPoint Sunusu</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ÖĞRENCİ ALAN PROGRAMLAR</vt:lpstr>
      <vt:lpstr>PowerPoint Sunusu</vt:lpstr>
      <vt:lpstr>ÖĞRENCİ ALAN PROGRAMLAR</vt:lpstr>
      <vt:lpstr>ÖĞRENCİ ALAN PROGRAMLAR</vt:lpstr>
      <vt:lpstr>ÖĞRENCİ ALMAYAN PROGRAMLAR</vt:lpstr>
      <vt:lpstr>ÖĞRENCİ ALMAYAN PROGRAMLAR</vt:lpstr>
      <vt:lpstr>ÖĞRENCİ ALMAYAN PROGRAMLAR</vt:lpstr>
      <vt:lpstr>ÖĞRENCİ ALMAYAN PROGRAMLAR</vt:lpstr>
      <vt:lpstr>PowerPoint Sunusu</vt:lpstr>
      <vt:lpstr>ÖĞRENCİ ALMAYAN PROGRAMLAR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Siirtüniversitesi</dc:creator>
  <cp:lastModifiedBy>Siirtüniversitesi</cp:lastModifiedBy>
  <cp:revision>85</cp:revision>
  <dcterms:created xsi:type="dcterms:W3CDTF">2025-03-19T06:09:43Z</dcterms:created>
  <dcterms:modified xsi:type="dcterms:W3CDTF">2025-10-06T07:04:40Z</dcterms:modified>
</cp:coreProperties>
</file>