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8" r:id="rId1"/>
  </p:sldMasterIdLst>
  <p:notesMasterIdLst>
    <p:notesMasterId r:id="rId97"/>
  </p:notesMasterIdLst>
  <p:sldIdLst>
    <p:sldId id="296" r:id="rId2"/>
    <p:sldId id="297" r:id="rId3"/>
    <p:sldId id="298" r:id="rId4"/>
    <p:sldId id="299" r:id="rId5"/>
    <p:sldId id="437" r:id="rId6"/>
    <p:sldId id="372" r:id="rId7"/>
    <p:sldId id="301" r:id="rId8"/>
    <p:sldId id="432" r:id="rId9"/>
    <p:sldId id="259" r:id="rId10"/>
    <p:sldId id="337" r:id="rId11"/>
    <p:sldId id="257" r:id="rId12"/>
    <p:sldId id="258" r:id="rId13"/>
    <p:sldId id="444" r:id="rId14"/>
    <p:sldId id="446" r:id="rId15"/>
    <p:sldId id="412" r:id="rId16"/>
    <p:sldId id="413" r:id="rId17"/>
    <p:sldId id="414" r:id="rId18"/>
    <p:sldId id="417" r:id="rId19"/>
    <p:sldId id="411" r:id="rId20"/>
    <p:sldId id="410" r:id="rId21"/>
    <p:sldId id="445" r:id="rId22"/>
    <p:sldId id="416" r:id="rId23"/>
    <p:sldId id="440" r:id="rId24"/>
    <p:sldId id="262" r:id="rId25"/>
    <p:sldId id="403" r:id="rId26"/>
    <p:sldId id="406" r:id="rId27"/>
    <p:sldId id="261" r:id="rId28"/>
    <p:sldId id="407" r:id="rId29"/>
    <p:sldId id="260" r:id="rId30"/>
    <p:sldId id="402" r:id="rId31"/>
    <p:sldId id="401" r:id="rId32"/>
    <p:sldId id="422" r:id="rId33"/>
    <p:sldId id="423" r:id="rId34"/>
    <p:sldId id="441" r:id="rId35"/>
    <p:sldId id="425" r:id="rId36"/>
    <p:sldId id="408" r:id="rId37"/>
    <p:sldId id="409" r:id="rId38"/>
    <p:sldId id="306" r:id="rId39"/>
    <p:sldId id="400" r:id="rId40"/>
    <p:sldId id="418" r:id="rId41"/>
    <p:sldId id="421" r:id="rId42"/>
    <p:sldId id="419" r:id="rId43"/>
    <p:sldId id="420" r:id="rId44"/>
    <p:sldId id="442" r:id="rId45"/>
    <p:sldId id="404" r:id="rId46"/>
    <p:sldId id="405" r:id="rId47"/>
    <p:sldId id="431" r:id="rId48"/>
    <p:sldId id="430" r:id="rId49"/>
    <p:sldId id="426" r:id="rId50"/>
    <p:sldId id="427" r:id="rId51"/>
    <p:sldId id="428" r:id="rId52"/>
    <p:sldId id="443" r:id="rId53"/>
    <p:sldId id="447" r:id="rId54"/>
    <p:sldId id="324" r:id="rId55"/>
    <p:sldId id="325" r:id="rId56"/>
    <p:sldId id="326" r:id="rId57"/>
    <p:sldId id="327" r:id="rId58"/>
    <p:sldId id="328" r:id="rId59"/>
    <p:sldId id="329" r:id="rId60"/>
    <p:sldId id="330" r:id="rId61"/>
    <p:sldId id="331" r:id="rId62"/>
    <p:sldId id="438" r:id="rId63"/>
    <p:sldId id="332" r:id="rId64"/>
    <p:sldId id="333" r:id="rId65"/>
    <p:sldId id="334" r:id="rId66"/>
    <p:sldId id="335" r:id="rId67"/>
    <p:sldId id="336" r:id="rId68"/>
    <p:sldId id="313" r:id="rId69"/>
    <p:sldId id="307" r:id="rId70"/>
    <p:sldId id="310" r:id="rId71"/>
    <p:sldId id="311" r:id="rId72"/>
    <p:sldId id="312" r:id="rId73"/>
    <p:sldId id="308" r:id="rId74"/>
    <p:sldId id="322" r:id="rId75"/>
    <p:sldId id="315" r:id="rId76"/>
    <p:sldId id="318" r:id="rId77"/>
    <p:sldId id="429" r:id="rId78"/>
    <p:sldId id="439" r:id="rId79"/>
    <p:sldId id="317" r:id="rId80"/>
    <p:sldId id="319" r:id="rId81"/>
    <p:sldId id="320" r:id="rId82"/>
    <p:sldId id="283" r:id="rId83"/>
    <p:sldId id="284" r:id="rId84"/>
    <p:sldId id="285" r:id="rId85"/>
    <p:sldId id="287" r:id="rId86"/>
    <p:sldId id="288" r:id="rId87"/>
    <p:sldId id="289" r:id="rId88"/>
    <p:sldId id="290" r:id="rId89"/>
    <p:sldId id="291" r:id="rId90"/>
    <p:sldId id="292" r:id="rId91"/>
    <p:sldId id="293" r:id="rId92"/>
    <p:sldId id="294" r:id="rId93"/>
    <p:sldId id="295" r:id="rId94"/>
    <p:sldId id="350" r:id="rId95"/>
    <p:sldId id="353" r:id="rId96"/>
  </p:sldIdLst>
  <p:sldSz cx="9144000" cy="6858000" type="screen4x3"/>
  <p:notesSz cx="6858000" cy="9947275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389"/>
    <a:srgbClr val="66CCFF"/>
    <a:srgbClr val="E6B27E"/>
    <a:srgbClr val="EEFAA4"/>
    <a:srgbClr val="EDF76D"/>
    <a:srgbClr val="99FF66"/>
    <a:srgbClr val="351E96"/>
    <a:srgbClr val="C983E5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792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presProps" Target="presProps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/>
              <a:t>2016-2017</a:t>
            </a:r>
            <a:r>
              <a:rPr lang="tr-TR" baseline="0" dirty="0" smtClean="0"/>
              <a:t> ÖSYM KAYIT YAPTIRAN ÖĞRENCİ ORANI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Satışlar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49AB-4264-B212-13482B19A85C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49AB-4264-B212-13482B19A85C}"/>
              </c:ext>
            </c:extLst>
          </c:dPt>
          <c:dLbls>
            <c:dLbl>
              <c:idx val="0"/>
              <c:layout>
                <c:manualLayout>
                  <c:x val="0.17259057029377681"/>
                  <c:y val="-0.2867100479613737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800" b="1" dirty="0" smtClean="0"/>
                      <a:t>90%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4681168858222102"/>
                      <c:h val="0.1746427449047736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9AB-4264-B212-13482B19A85C}"/>
                </c:ext>
              </c:extLst>
            </c:dLbl>
            <c:dLbl>
              <c:idx val="1"/>
              <c:layout>
                <c:manualLayout>
                  <c:x val="-6.7713210436935692E-2"/>
                  <c:y val="4.722079373752310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400" dirty="0" smtClean="0"/>
                      <a:t>10%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8578327606456425E-2"/>
                      <c:h val="0.145275777899198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49AB-4264-B212-13482B19A85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Sayfa1!$A$2:$A$3</c:f>
              <c:strCache>
                <c:ptCount val="2"/>
                <c:pt idx="0">
                  <c:v>KAYIT YAPTIRAN</c:v>
                </c:pt>
                <c:pt idx="1">
                  <c:v>KAYIT YAPTIRMAYAN</c:v>
                </c:pt>
              </c:strCache>
            </c:strRef>
          </c:cat>
          <c:val>
            <c:numRef>
              <c:f>Sayfa1!$B$2:$B$3</c:f>
              <c:numCache>
                <c:formatCode>General</c:formatCode>
                <c:ptCount val="2"/>
                <c:pt idx="0">
                  <c:v>3298</c:v>
                </c:pt>
                <c:pt idx="1">
                  <c:v>392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AB-4264-B212-13482B19A8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/>
              <a:t>2016-2017</a:t>
            </a:r>
            <a:r>
              <a:rPr lang="tr-TR" baseline="0" dirty="0" smtClean="0"/>
              <a:t> Öğrenci sayıları</a:t>
            </a:r>
            <a:endParaRPr lang="tr-TR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view3D>
      <c:rotX val="10"/>
      <c:rotY val="1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ÖN LİSANS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aseline="0" dirty="0" smtClean="0"/>
                      <a:t> </a:t>
                    </a:r>
                    <a:r>
                      <a:rPr lang="tr-TR" b="1" baseline="0" dirty="0" smtClean="0">
                        <a:latin typeface="Arial Black" pitchFamily="34" charset="0"/>
                      </a:rPr>
                      <a:t>4337</a:t>
                    </a:r>
                    <a:endParaRPr lang="en-US" b="1" baseline="0" dirty="0" smtClean="0">
                      <a:latin typeface="Arial Black" pitchFamily="34" charset="0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B38-4087-B156-3B1AAEF8EE52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Sayfa1!$B$2</c:f>
              <c:numCache>
                <c:formatCode>General</c:formatCode>
                <c:ptCount val="1"/>
                <c:pt idx="0">
                  <c:v>4337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B38-4087-B156-3B1AAEF8EE52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LİSANS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tr-TR" baseline="0" dirty="0" smtClean="0">
                        <a:latin typeface="Arial Black" pitchFamily="34" charset="0"/>
                      </a:rPr>
                      <a:t>6295</a:t>
                    </a:r>
                    <a:endParaRPr lang="en-US" baseline="0" dirty="0" smtClean="0">
                      <a:latin typeface="Arial Black" pitchFamily="34" charset="0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282-4D27-98F3-76C1E8F8FE85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Sayfa1!$C$2</c:f>
              <c:numCache>
                <c:formatCode>General</c:formatCode>
                <c:ptCount val="1"/>
                <c:pt idx="0">
                  <c:v>6312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B38-4087-B156-3B1AAEF8EE52}"/>
            </c:ext>
          </c:extLst>
        </c:ser>
        <c:ser>
          <c:idx val="2"/>
          <c:order val="2"/>
          <c:tx>
            <c:strRef>
              <c:f>Sayfa1!$D$1</c:f>
              <c:strCache>
                <c:ptCount val="1"/>
                <c:pt idx="0">
                  <c:v>FARABİ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aseline="0" dirty="0" smtClean="0"/>
                      <a:t> </a:t>
                    </a:r>
                    <a:r>
                      <a:rPr lang="tr-TR" baseline="0" dirty="0" smtClean="0">
                        <a:latin typeface="Arial Black" pitchFamily="34" charset="0"/>
                      </a:rPr>
                      <a:t>17</a:t>
                    </a:r>
                    <a:endParaRPr lang="en-US" baseline="0" dirty="0" smtClean="0">
                      <a:latin typeface="Arial Black" pitchFamily="34" charset="0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282-4D27-98F3-76C1E8F8FE85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Sayfa1!$D$2</c:f>
              <c:numCache>
                <c:formatCode>General</c:formatCode>
                <c:ptCount val="1"/>
                <c:pt idx="0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B38-4087-B156-3B1AAEF8EE52}"/>
            </c:ext>
          </c:extLst>
        </c:ser>
        <c:ser>
          <c:idx val="3"/>
          <c:order val="3"/>
          <c:tx>
            <c:strRef>
              <c:f>Sayfa1!$E$1</c:f>
              <c:strCache>
                <c:ptCount val="1"/>
                <c:pt idx="0">
                  <c:v>DOKTORA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aseline="0" dirty="0" smtClean="0"/>
                      <a:t> </a:t>
                    </a:r>
                    <a:r>
                      <a:rPr lang="tr-TR" baseline="0" dirty="0" smtClean="0">
                        <a:latin typeface="Arial Black" pitchFamily="34" charset="0"/>
                      </a:rPr>
                      <a:t>11</a:t>
                    </a:r>
                    <a:endParaRPr lang="en-US" baseline="0" dirty="0" smtClean="0">
                      <a:latin typeface="Arial Black" pitchFamily="34" charset="0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EB38-4087-B156-3B1AAEF8EE52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Sayfa1!$E$2</c:f>
              <c:numCache>
                <c:formatCode>General</c:formatCode>
                <c:ptCount val="1"/>
                <c:pt idx="0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B38-4087-B156-3B1AAEF8EE52}"/>
            </c:ext>
          </c:extLst>
        </c:ser>
        <c:ser>
          <c:idx val="4"/>
          <c:order val="4"/>
          <c:tx>
            <c:strRef>
              <c:f>Sayfa1!$F$1</c:f>
              <c:strCache>
                <c:ptCount val="1"/>
                <c:pt idx="0">
                  <c:v>LİSANS ÜSTÜ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aseline="0" dirty="0" smtClean="0"/>
                      <a:t> </a:t>
                    </a:r>
                    <a:r>
                      <a:rPr lang="tr-TR" baseline="0" dirty="0" smtClean="0">
                        <a:latin typeface="Arial Black" pitchFamily="34" charset="0"/>
                      </a:rPr>
                      <a:t>544</a:t>
                    </a:r>
                    <a:endParaRPr lang="en-US" dirty="0">
                      <a:latin typeface="Arial Black" pitchFamily="34" charset="0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EB38-4087-B156-3B1AAEF8EE52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Sayfa1!$F$2</c:f>
              <c:numCache>
                <c:formatCode>General</c:formatCode>
                <c:ptCount val="1"/>
                <c:pt idx="0">
                  <c:v>527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B38-4087-B156-3B1AAEF8EE52}"/>
            </c:ext>
          </c:extLst>
        </c:ser>
        <c:ser>
          <c:idx val="5"/>
          <c:order val="5"/>
          <c:tx>
            <c:strRef>
              <c:f>Sayfa1!$G$1</c:f>
              <c:strCache>
                <c:ptCount val="1"/>
                <c:pt idx="0">
                  <c:v>PEDEGOJİK FORMASYON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aseline="0" dirty="0" smtClean="0"/>
                      <a:t> </a:t>
                    </a:r>
                    <a:r>
                      <a:rPr lang="tr-TR" baseline="0" dirty="0" smtClean="0">
                        <a:latin typeface="Arial Black" pitchFamily="34" charset="0"/>
                      </a:rPr>
                      <a:t>1029</a:t>
                    </a:r>
                    <a:endParaRPr lang="en-US" baseline="0" dirty="0" smtClean="0">
                      <a:latin typeface="Arial Black" pitchFamily="34" charset="0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EB38-4087-B156-3B1AAEF8EE52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Sayfa1!$G$2</c:f>
              <c:numCache>
                <c:formatCode>General</c:formatCode>
                <c:ptCount val="1"/>
                <c:pt idx="0">
                  <c:v>1029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B38-4087-B156-3B1AAEF8EE52}"/>
            </c:ext>
          </c:extLst>
        </c:ser>
        <c:ser>
          <c:idx val="6"/>
          <c:order val="6"/>
          <c:tx>
            <c:strRef>
              <c:f>Sayfa1!$H$1</c:f>
              <c:strCache>
                <c:ptCount val="1"/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Sayfa1!$H$2</c:f>
              <c:numCache>
                <c:formatCode>General</c:formatCode>
                <c:ptCount val="1"/>
              </c:numCache>
            </c:numRef>
          </c:val>
          <c:extLst>
            <c:ext xmlns:c16="http://schemas.microsoft.com/office/drawing/2014/chart" uri="{C3380CC4-5D6E-409C-BE32-E72D297353CC}">
              <c16:uniqueId val="{00000006-EB38-4087-B156-3B1AAEF8EE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143381248"/>
        <c:axId val="143382784"/>
        <c:axId val="0"/>
      </c:bar3DChart>
      <c:catAx>
        <c:axId val="1433812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3382784"/>
        <c:crosses val="autoZero"/>
        <c:auto val="1"/>
        <c:lblAlgn val="ctr"/>
        <c:lblOffset val="100"/>
        <c:noMultiLvlLbl val="0"/>
      </c:catAx>
      <c:valAx>
        <c:axId val="1433827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3381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7857671338466392E-2"/>
          <c:y val="3.7118323125994016E-2"/>
          <c:w val="0.8919508113246517"/>
          <c:h val="0.7894187088667653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7B8-4F16-B8B0-45411D0F70B2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baseline="0" dirty="0" smtClean="0">
                        <a:latin typeface="Arial Black" pitchFamily="34" charset="0"/>
                      </a:rPr>
                      <a:t> </a:t>
                    </a:r>
                    <a:r>
                      <a:rPr lang="tr-TR" baseline="0" dirty="0" smtClean="0">
                        <a:latin typeface="Arial Black" pitchFamily="34" charset="0"/>
                      </a:rPr>
                      <a:t>6890</a:t>
                    </a:r>
                    <a:endParaRPr lang="en-US" baseline="0" dirty="0" smtClean="0">
                      <a:latin typeface="Arial Black" pitchFamily="34" charset="0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7B8-4F16-B8B0-45411D0F70B2}"/>
                </c:ext>
              </c:extLst>
            </c:dLbl>
            <c:dLbl>
              <c:idx val="1"/>
              <c:layout>
                <c:manualLayout>
                  <c:x val="0"/>
                  <c:y val="5.5796216401451616E-3"/>
                </c:manualLayout>
              </c:layout>
              <c:tx>
                <c:rich>
                  <a:bodyPr/>
                  <a:lstStyle/>
                  <a:p>
                    <a:endParaRPr lang="en-US" baseline="0" dirty="0" smtClean="0">
                      <a:latin typeface="Arial Black" pitchFamily="34" charset="0"/>
                    </a:endParaRPr>
                  </a:p>
                  <a:p>
                    <a:r>
                      <a:rPr lang="tr-TR" baseline="0" dirty="0" smtClean="0">
                        <a:latin typeface="Arial Black" pitchFamily="34" charset="0"/>
                      </a:rPr>
                      <a:t>5343</a:t>
                    </a:r>
                    <a:endParaRPr lang="tr-TR" dirty="0">
                      <a:latin typeface="Arial Black" pitchFamily="34" charset="0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7B8-4F16-B8B0-45411D0F70B2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Arial Black" pitchFamily="34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Sayfa1!$A$2:$A$3</c:f>
              <c:strCache>
                <c:ptCount val="2"/>
                <c:pt idx="0">
                  <c:v>ERKEK</c:v>
                </c:pt>
                <c:pt idx="1">
                  <c:v>KIZ</c:v>
                </c:pt>
              </c:strCache>
            </c:strRef>
          </c:cat>
          <c:val>
            <c:numRef>
              <c:f>Sayfa1!$B$2:$B$3</c:f>
              <c:numCache>
                <c:formatCode>General</c:formatCode>
                <c:ptCount val="2"/>
                <c:pt idx="0">
                  <c:v>6890</c:v>
                </c:pt>
                <c:pt idx="1">
                  <c:v>5343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7B8-4F16-B8B0-45411D0F70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4117760"/>
        <c:axId val="144119296"/>
      </c:barChart>
      <c:catAx>
        <c:axId val="144117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Black" pitchFamily="34" charset="0"/>
                <a:ea typeface="+mn-ea"/>
                <a:cs typeface="+mn-cs"/>
              </a:defRPr>
            </a:pPr>
            <a:endParaRPr lang="tr-TR"/>
          </a:p>
        </c:txPr>
        <c:crossAx val="144119296"/>
        <c:crosses val="autoZero"/>
        <c:auto val="1"/>
        <c:lblAlgn val="ctr"/>
        <c:lblOffset val="100"/>
        <c:noMultiLvlLbl val="0"/>
      </c:catAx>
      <c:valAx>
        <c:axId val="14411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4117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err="1" smtClean="0"/>
              <a:t>SurİYE</a:t>
            </a:r>
            <a:r>
              <a:rPr lang="tr-TR" dirty="0" smtClean="0"/>
              <a:t> Uyruklu</a:t>
            </a:r>
            <a:r>
              <a:rPr lang="tr-TR" baseline="0" dirty="0" smtClean="0"/>
              <a:t> </a:t>
            </a:r>
            <a:r>
              <a:rPr lang="tr-TR" baseline="0" dirty="0" err="1" smtClean="0"/>
              <a:t>ÖĞRENCİlerin</a:t>
            </a:r>
            <a:r>
              <a:rPr lang="tr-TR" baseline="0" dirty="0" smtClean="0"/>
              <a:t> FAKÜLTE DAĞILIM TABLOSU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15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narHorz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1"/>
              </a:inn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Sayfa1!$A$2:$A$16</c:f>
              <c:strCache>
                <c:ptCount val="15"/>
                <c:pt idx="0">
                  <c:v>Eğitim Fakültesi</c:v>
                </c:pt>
                <c:pt idx="1">
                  <c:v>Fen-Edebiyat Fakültesi</c:v>
                </c:pt>
                <c:pt idx="2">
                  <c:v>İktisadi İdari Bilimler Fakültesi</c:v>
                </c:pt>
                <c:pt idx="3">
                  <c:v>İlahiyat Fakültesi</c:v>
                </c:pt>
                <c:pt idx="4">
                  <c:v>Mühendislik-Mimarlık Fakültesi</c:v>
                </c:pt>
                <c:pt idx="5">
                  <c:v>Veteriner Fakültesi</c:v>
                </c:pt>
                <c:pt idx="6">
                  <c:v>Ziraat Fakültesi</c:v>
                </c:pt>
                <c:pt idx="7">
                  <c:v>Besyo</c:v>
                </c:pt>
                <c:pt idx="8">
                  <c:v>Sağlık Yüksekokulu</c:v>
                </c:pt>
                <c:pt idx="9">
                  <c:v>Sağlık Hizmetleri MYO</c:v>
                </c:pt>
                <c:pt idx="10">
                  <c:v>Sosyal Bilimler MYO</c:v>
                </c:pt>
                <c:pt idx="11">
                  <c:v>Teknik Bilimler MYO</c:v>
                </c:pt>
                <c:pt idx="12">
                  <c:v>Pedagojik Formasyon</c:v>
                </c:pt>
                <c:pt idx="13">
                  <c:v>Sosyal Bilimler Enstitüsü</c:v>
                </c:pt>
                <c:pt idx="14">
                  <c:v>Fen Bilimler Enstitüsü</c:v>
                </c:pt>
              </c:strCache>
            </c:strRef>
          </c:cat>
          <c:val>
            <c:numRef>
              <c:f>Sayfa1!$B$2:$B$16</c:f>
              <c:numCache>
                <c:formatCode>General</c:formatCode>
                <c:ptCount val="15"/>
                <c:pt idx="0">
                  <c:v>19</c:v>
                </c:pt>
                <c:pt idx="1">
                  <c:v>1</c:v>
                </c:pt>
                <c:pt idx="2">
                  <c:v>31</c:v>
                </c:pt>
                <c:pt idx="3">
                  <c:v>46</c:v>
                </c:pt>
                <c:pt idx="4">
                  <c:v>69</c:v>
                </c:pt>
                <c:pt idx="5">
                  <c:v>4</c:v>
                </c:pt>
                <c:pt idx="6">
                  <c:v>2</c:v>
                </c:pt>
                <c:pt idx="7">
                  <c:v>1</c:v>
                </c:pt>
                <c:pt idx="8">
                  <c:v>25</c:v>
                </c:pt>
                <c:pt idx="9">
                  <c:v>30</c:v>
                </c:pt>
                <c:pt idx="10">
                  <c:v>10</c:v>
                </c:pt>
                <c:pt idx="11">
                  <c:v>9</c:v>
                </c:pt>
                <c:pt idx="12">
                  <c:v>1</c:v>
                </c:pt>
                <c:pt idx="13">
                  <c:v>5</c:v>
                </c:pt>
                <c:pt idx="1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774-4C4A-9012-64322DAF48A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11528192"/>
        <c:axId val="157614080"/>
      </c:barChart>
      <c:catAx>
        <c:axId val="111528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7614080"/>
        <c:crosses val="autoZero"/>
        <c:auto val="1"/>
        <c:lblAlgn val="ctr"/>
        <c:lblOffset val="100"/>
        <c:noMultiLvlLbl val="0"/>
      </c:catAx>
      <c:valAx>
        <c:axId val="157614080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15000"/>
                  <a:lumOff val="85000"/>
                </a:schemeClr>
              </a:solidFill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115281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3092175196850457"/>
          <c:y val="6.25000000000000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HARÇLAR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F780-4D99-AB13-128A8100158F}"/>
              </c:ext>
            </c:extLst>
          </c:dPt>
          <c:dPt>
            <c:idx val="1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F780-4D99-AB13-128A8100158F}"/>
              </c:ext>
            </c:extLst>
          </c:dPt>
          <c:dPt>
            <c:idx val="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F780-4D99-AB13-128A8100158F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F780-4D99-AB13-128A8100158F}"/>
              </c:ext>
            </c:extLst>
          </c:dPt>
          <c:dPt>
            <c:idx val="4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F780-4D99-AB13-128A8100158F}"/>
              </c:ext>
            </c:extLst>
          </c:dPt>
          <c:dPt>
            <c:idx val="5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F780-4D99-AB13-128A8100158F}"/>
              </c:ext>
            </c:extLst>
          </c:dPt>
          <c:dPt>
            <c:idx val="6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F780-4D99-AB13-128A8100158F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F780-4D99-AB13-128A8100158F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F780-4D99-AB13-128A8100158F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F780-4D99-AB13-128A8100158F}"/>
              </c:ext>
            </c:extLst>
          </c:dPt>
          <c:dPt>
            <c:idx val="11"/>
            <c:invertIfNegative val="0"/>
            <c:bubble3D val="0"/>
            <c:spPr>
              <a:solidFill>
                <a:srgbClr val="99FF6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F780-4D99-AB13-128A8100158F}"/>
              </c:ext>
            </c:extLst>
          </c:dPt>
          <c:dPt>
            <c:idx val="13"/>
            <c:invertIfNegative val="0"/>
            <c:bubble3D val="0"/>
            <c:spPr>
              <a:solidFill>
                <a:srgbClr val="FFE38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F780-4D99-AB13-128A8100158F}"/>
              </c:ext>
            </c:extLst>
          </c:dPt>
          <c:dPt>
            <c:idx val="14"/>
            <c:invertIfNegative val="0"/>
            <c:bubble3D val="0"/>
            <c:spPr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C-F780-4D99-AB13-128A8100158F}"/>
              </c:ext>
            </c:extLst>
          </c:dPt>
          <c:dLbls>
            <c:dLbl>
              <c:idx val="0"/>
              <c:layout>
                <c:manualLayout>
                  <c:x val="-1.0941823958975928E-2"/>
                  <c:y val="2.320648582905992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F780-4D99-AB13-128A8100158F}"/>
                </c:ext>
              </c:extLst>
            </c:dLbl>
            <c:dLbl>
              <c:idx val="1"/>
              <c:layout>
                <c:manualLayout>
                  <c:x val="7.815588542125624E-3"/>
                  <c:y val="9.282594331623971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F780-4D99-AB13-128A8100158F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Sayfa1!$A$2:$A$16</c:f>
              <c:strCache>
                <c:ptCount val="15"/>
                <c:pt idx="0">
                  <c:v>ERUH MYO</c:v>
                </c:pt>
                <c:pt idx="1">
                  <c:v>EĞİTİM FAKÜLTESİ</c:v>
                </c:pt>
                <c:pt idx="2">
                  <c:v>FEN-EDEBİYAT FAKÜLTESİ</c:v>
                </c:pt>
                <c:pt idx="3">
                  <c:v>İLAHİYAT FAKÜLTESİ</c:v>
                </c:pt>
                <c:pt idx="4">
                  <c:v>TEKNİK BİLİMLER MYO</c:v>
                </c:pt>
                <c:pt idx="5">
                  <c:v>SOSYAL BİLİMLER MYO</c:v>
                </c:pt>
                <c:pt idx="6">
                  <c:v>İKTİSADİ İDARİ BİLİMLER FAKÜLTESİ</c:v>
                </c:pt>
                <c:pt idx="7">
                  <c:v>SAĞLIK YÜKSEKOKULU </c:v>
                </c:pt>
                <c:pt idx="8">
                  <c:v>MÜH-MİMARLIK FAKÜLTESİ</c:v>
                </c:pt>
                <c:pt idx="9">
                  <c:v>KURTALAN MYO</c:v>
                </c:pt>
                <c:pt idx="10">
                  <c:v>SAĞLIK HİZMETLERİ MYO</c:v>
                </c:pt>
                <c:pt idx="11">
                  <c:v>BESYO</c:v>
                </c:pt>
                <c:pt idx="12">
                  <c:v>VETERİNER FAKÜLTESİ</c:v>
                </c:pt>
                <c:pt idx="13">
                  <c:v>SOSYAL BİLİMLER ENSTİTÜSÜ</c:v>
                </c:pt>
                <c:pt idx="14">
                  <c:v>FEN BİLİMLER ENSTİTÜSÜ</c:v>
                </c:pt>
              </c:strCache>
            </c:strRef>
          </c:cat>
          <c:val>
            <c:numRef>
              <c:f>Sayfa1!$B$2:$B$16</c:f>
              <c:numCache>
                <c:formatCode>#,##0.00</c:formatCode>
                <c:ptCount val="15"/>
                <c:pt idx="0">
                  <c:v>20960</c:v>
                </c:pt>
                <c:pt idx="1">
                  <c:v>26251</c:v>
                </c:pt>
                <c:pt idx="2">
                  <c:v>140516</c:v>
                </c:pt>
                <c:pt idx="3">
                  <c:v>341527</c:v>
                </c:pt>
                <c:pt idx="4">
                  <c:v>168633</c:v>
                </c:pt>
                <c:pt idx="5">
                  <c:v>268311</c:v>
                </c:pt>
                <c:pt idx="6">
                  <c:v>128437</c:v>
                </c:pt>
                <c:pt idx="7">
                  <c:v>224601</c:v>
                </c:pt>
                <c:pt idx="8">
                  <c:v>127601</c:v>
                </c:pt>
                <c:pt idx="9">
                  <c:v>48895</c:v>
                </c:pt>
                <c:pt idx="10">
                  <c:v>256925</c:v>
                </c:pt>
                <c:pt idx="11">
                  <c:v>94333</c:v>
                </c:pt>
                <c:pt idx="12" formatCode="General">
                  <c:v>193</c:v>
                </c:pt>
                <c:pt idx="13">
                  <c:v>208104</c:v>
                </c:pt>
                <c:pt idx="14">
                  <c:v>75007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F780-4D99-AB13-128A810015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7790848"/>
        <c:axId val="57792384"/>
      </c:barChart>
      <c:catAx>
        <c:axId val="57790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57792384"/>
        <c:crosses val="autoZero"/>
        <c:auto val="1"/>
        <c:lblAlgn val="ctr"/>
        <c:lblOffset val="100"/>
        <c:noMultiLvlLbl val="0"/>
      </c:catAx>
      <c:valAx>
        <c:axId val="57792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577908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8B70C5-721B-4AB8-A786-306932731B0D}" type="doc">
      <dgm:prSet loTypeId="urn:microsoft.com/office/officeart/2005/8/layout/hierarchy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tr-TR"/>
        </a:p>
      </dgm:t>
    </dgm:pt>
    <dgm:pt modelId="{1908E0E5-BFEF-4F00-BECD-C55CB374874C}">
      <dgm:prSet phldrT="[Metin]" custT="1"/>
      <dgm:spPr/>
      <dgm:t>
        <a:bodyPr/>
        <a:lstStyle/>
        <a:p>
          <a:r>
            <a:rPr lang="tr-TR" sz="800" dirty="0" smtClean="0"/>
            <a:t>Emin  ÇİFTÇİ</a:t>
          </a:r>
        </a:p>
        <a:p>
          <a:r>
            <a:rPr lang="tr-TR" sz="800" dirty="0" smtClean="0"/>
            <a:t>DAİRE BAŞKANI V.</a:t>
          </a:r>
          <a:endParaRPr lang="tr-TR" sz="800" dirty="0"/>
        </a:p>
      </dgm:t>
    </dgm:pt>
    <dgm:pt modelId="{8A395434-80F3-40DA-A1BC-2F096A37C709}" type="parTrans" cxnId="{AF55C5D2-4846-41A3-9A95-58C1819DE55F}">
      <dgm:prSet/>
      <dgm:spPr/>
      <dgm:t>
        <a:bodyPr/>
        <a:lstStyle/>
        <a:p>
          <a:endParaRPr lang="tr-TR"/>
        </a:p>
      </dgm:t>
    </dgm:pt>
    <dgm:pt modelId="{15CC77F3-2EAC-481D-8AF4-7D1EE765F3CA}" type="sibTrans" cxnId="{AF55C5D2-4846-41A3-9A95-58C1819DE55F}">
      <dgm:prSet/>
      <dgm:spPr/>
      <dgm:t>
        <a:bodyPr/>
        <a:lstStyle/>
        <a:p>
          <a:endParaRPr lang="tr-TR"/>
        </a:p>
      </dgm:t>
    </dgm:pt>
    <dgm:pt modelId="{F83289C0-A3B4-4CD4-8CBA-223B901839E4}">
      <dgm:prSet custT="1"/>
      <dgm:spPr/>
      <dgm:t>
        <a:bodyPr/>
        <a:lstStyle/>
        <a:p>
          <a:r>
            <a:rPr lang="tr-TR" sz="800" dirty="0" smtClean="0"/>
            <a:t>MURAT BURAN</a:t>
          </a:r>
        </a:p>
        <a:p>
          <a:r>
            <a:rPr lang="tr-TR" sz="800" dirty="0" smtClean="0"/>
            <a:t>BİLGİSAYAR İŞLETMENİ</a:t>
          </a:r>
          <a:endParaRPr lang="tr-TR" sz="800" dirty="0"/>
        </a:p>
      </dgm:t>
    </dgm:pt>
    <dgm:pt modelId="{4877CCC2-5343-41E9-B70F-51B56E26FBD5}" type="parTrans" cxnId="{40C9FED2-CD10-4F64-9B62-17B5E695C72B}">
      <dgm:prSet custT="1"/>
      <dgm:spPr/>
      <dgm:t>
        <a:bodyPr/>
        <a:lstStyle/>
        <a:p>
          <a:endParaRPr lang="tr-TR" sz="800"/>
        </a:p>
      </dgm:t>
    </dgm:pt>
    <dgm:pt modelId="{17FED144-C5B7-409C-B186-9B120A8AD9A9}" type="sibTrans" cxnId="{40C9FED2-CD10-4F64-9B62-17B5E695C72B}">
      <dgm:prSet/>
      <dgm:spPr/>
      <dgm:t>
        <a:bodyPr/>
        <a:lstStyle/>
        <a:p>
          <a:endParaRPr lang="tr-TR"/>
        </a:p>
      </dgm:t>
    </dgm:pt>
    <dgm:pt modelId="{5BB65C41-E8EB-4A55-B98F-2609C52E5EC9}">
      <dgm:prSet custT="1"/>
      <dgm:spPr/>
      <dgm:t>
        <a:bodyPr/>
        <a:lstStyle/>
        <a:p>
          <a:r>
            <a:rPr lang="tr-TR" sz="800" dirty="0" smtClean="0"/>
            <a:t>YAVUZ SELİM İÇİN</a:t>
          </a:r>
        </a:p>
        <a:p>
          <a:r>
            <a:rPr lang="tr-TR" sz="800" dirty="0" smtClean="0"/>
            <a:t>BİLGİSAYAR İŞLETMENİ</a:t>
          </a:r>
        </a:p>
      </dgm:t>
    </dgm:pt>
    <dgm:pt modelId="{370DE483-0445-48B1-A1D5-5AA655A1690F}" type="parTrans" cxnId="{9969A751-D06A-4DDB-AD52-6AEC3537A71F}">
      <dgm:prSet/>
      <dgm:spPr/>
      <dgm:t>
        <a:bodyPr/>
        <a:lstStyle/>
        <a:p>
          <a:endParaRPr lang="tr-TR" sz="800"/>
        </a:p>
      </dgm:t>
    </dgm:pt>
    <dgm:pt modelId="{3DA77332-B40D-4DED-8DC4-6692E23F10F3}" type="sibTrans" cxnId="{9969A751-D06A-4DDB-AD52-6AEC3537A71F}">
      <dgm:prSet/>
      <dgm:spPr/>
      <dgm:t>
        <a:bodyPr/>
        <a:lstStyle/>
        <a:p>
          <a:endParaRPr lang="tr-TR"/>
        </a:p>
      </dgm:t>
    </dgm:pt>
    <dgm:pt modelId="{53B0BFFE-FA0C-4C52-864E-8FD8DCAEBB91}">
      <dgm:prSet custT="1"/>
      <dgm:spPr/>
      <dgm:t>
        <a:bodyPr/>
        <a:lstStyle/>
        <a:p>
          <a:r>
            <a:rPr lang="tr-TR" sz="800" dirty="0" smtClean="0"/>
            <a:t>ABDULLAH DEMİR</a:t>
          </a:r>
        </a:p>
        <a:p>
          <a:r>
            <a:rPr lang="tr-TR" sz="800" dirty="0" smtClean="0"/>
            <a:t>MEMUR</a:t>
          </a:r>
          <a:endParaRPr lang="tr-TR" sz="800" dirty="0"/>
        </a:p>
      </dgm:t>
    </dgm:pt>
    <dgm:pt modelId="{E398B35F-2F13-4AE4-90B5-F038C3FA090B}" type="parTrans" cxnId="{962A35DB-D103-4DCD-B63B-9D969B99BCC2}">
      <dgm:prSet/>
      <dgm:spPr/>
      <dgm:t>
        <a:bodyPr/>
        <a:lstStyle/>
        <a:p>
          <a:endParaRPr lang="tr-TR" sz="800"/>
        </a:p>
      </dgm:t>
    </dgm:pt>
    <dgm:pt modelId="{6FFA5B9F-6095-4EC0-817F-5A6D0281B81B}" type="sibTrans" cxnId="{962A35DB-D103-4DCD-B63B-9D969B99BCC2}">
      <dgm:prSet/>
      <dgm:spPr/>
      <dgm:t>
        <a:bodyPr/>
        <a:lstStyle/>
        <a:p>
          <a:endParaRPr lang="tr-TR"/>
        </a:p>
      </dgm:t>
    </dgm:pt>
    <dgm:pt modelId="{22DC1876-7728-4DE2-B325-5284B6E3A509}">
      <dgm:prSet custT="1"/>
      <dgm:spPr/>
      <dgm:t>
        <a:bodyPr/>
        <a:lstStyle/>
        <a:p>
          <a:r>
            <a:rPr lang="tr-TR" sz="800" dirty="0" smtClean="0"/>
            <a:t>Serhat NAS</a:t>
          </a:r>
        </a:p>
        <a:p>
          <a:r>
            <a:rPr lang="tr-TR" sz="800" dirty="0" smtClean="0"/>
            <a:t>MEMUR</a:t>
          </a:r>
          <a:endParaRPr lang="tr-TR" sz="800" dirty="0"/>
        </a:p>
      </dgm:t>
    </dgm:pt>
    <dgm:pt modelId="{2E6B57FE-26D4-442A-A2E8-3BBF7D5854F0}" type="parTrans" cxnId="{546C6F85-5CC3-427A-803C-148FEEA4FACC}">
      <dgm:prSet/>
      <dgm:spPr/>
      <dgm:t>
        <a:bodyPr/>
        <a:lstStyle/>
        <a:p>
          <a:endParaRPr lang="tr-TR" sz="800"/>
        </a:p>
      </dgm:t>
    </dgm:pt>
    <dgm:pt modelId="{C5EF7E04-D1D8-4991-9087-13A71FE15185}" type="sibTrans" cxnId="{546C6F85-5CC3-427A-803C-148FEEA4FACC}">
      <dgm:prSet/>
      <dgm:spPr/>
      <dgm:t>
        <a:bodyPr/>
        <a:lstStyle/>
        <a:p>
          <a:endParaRPr lang="tr-TR"/>
        </a:p>
      </dgm:t>
    </dgm:pt>
    <dgm:pt modelId="{109449D9-C79D-4476-8CC3-A9C497AB1C1F}">
      <dgm:prSet custT="1"/>
      <dgm:spPr/>
      <dgm:t>
        <a:bodyPr/>
        <a:lstStyle/>
        <a:p>
          <a:r>
            <a:rPr lang="tr-TR" sz="800" dirty="0" err="1" smtClean="0"/>
            <a:t>Şafih</a:t>
          </a:r>
          <a:r>
            <a:rPr lang="tr-TR" sz="800" dirty="0" smtClean="0"/>
            <a:t> ECER</a:t>
          </a:r>
        </a:p>
        <a:p>
          <a:r>
            <a:rPr lang="tr-TR" sz="800" dirty="0" smtClean="0"/>
            <a:t>HİZMETLİ</a:t>
          </a:r>
          <a:endParaRPr lang="tr-TR" sz="800" dirty="0"/>
        </a:p>
      </dgm:t>
    </dgm:pt>
    <dgm:pt modelId="{25015704-E6F6-45FB-961E-1AAEFCFDD4F6}" type="parTrans" cxnId="{396A2E9C-C63A-4689-A4CA-CA9FB6C4ED16}">
      <dgm:prSet/>
      <dgm:spPr/>
      <dgm:t>
        <a:bodyPr/>
        <a:lstStyle/>
        <a:p>
          <a:endParaRPr lang="tr-TR" sz="800"/>
        </a:p>
      </dgm:t>
    </dgm:pt>
    <dgm:pt modelId="{3CF3BB9C-11E7-4CBD-B29E-C1F69DB77F13}" type="sibTrans" cxnId="{396A2E9C-C63A-4689-A4CA-CA9FB6C4ED16}">
      <dgm:prSet/>
      <dgm:spPr/>
      <dgm:t>
        <a:bodyPr/>
        <a:lstStyle/>
        <a:p>
          <a:endParaRPr lang="tr-TR"/>
        </a:p>
      </dgm:t>
    </dgm:pt>
    <dgm:pt modelId="{1EF76DD9-7C6C-40BA-B7B3-3B43D6828075}">
      <dgm:prSet custT="1"/>
      <dgm:spPr/>
      <dgm:t>
        <a:bodyPr/>
        <a:lstStyle/>
        <a:p>
          <a:r>
            <a:rPr lang="tr-TR" sz="800" dirty="0" smtClean="0"/>
            <a:t>Turan SARIYER</a:t>
          </a:r>
        </a:p>
        <a:p>
          <a:r>
            <a:rPr lang="tr-TR" sz="800" dirty="0" smtClean="0"/>
            <a:t>V.H.K.İ </a:t>
          </a:r>
        </a:p>
      </dgm:t>
    </dgm:pt>
    <dgm:pt modelId="{4CD2AE99-5E22-4ABD-BEAD-084A0A48EFF2}" type="parTrans" cxnId="{61E66924-F8AA-4E03-A674-66C33D558A8A}">
      <dgm:prSet/>
      <dgm:spPr/>
      <dgm:t>
        <a:bodyPr/>
        <a:lstStyle/>
        <a:p>
          <a:endParaRPr lang="tr-TR" sz="800"/>
        </a:p>
      </dgm:t>
    </dgm:pt>
    <dgm:pt modelId="{472E59B7-F640-4B3A-898E-08F52E0B12F7}" type="sibTrans" cxnId="{61E66924-F8AA-4E03-A674-66C33D558A8A}">
      <dgm:prSet/>
      <dgm:spPr/>
      <dgm:t>
        <a:bodyPr/>
        <a:lstStyle/>
        <a:p>
          <a:endParaRPr lang="tr-TR"/>
        </a:p>
      </dgm:t>
    </dgm:pt>
    <dgm:pt modelId="{B9DC0E42-25CC-4143-A6A1-73BAC47F1565}">
      <dgm:prSet custT="1"/>
      <dgm:spPr/>
      <dgm:t>
        <a:bodyPr/>
        <a:lstStyle/>
        <a:p>
          <a:r>
            <a:rPr lang="tr-TR" sz="800" dirty="0" smtClean="0"/>
            <a:t>Veysel KARAÇAY</a:t>
          </a:r>
        </a:p>
        <a:p>
          <a:r>
            <a:rPr lang="tr-TR" sz="800" dirty="0" smtClean="0"/>
            <a:t>SEKRETER</a:t>
          </a:r>
          <a:endParaRPr lang="tr-TR" sz="800" dirty="0"/>
        </a:p>
      </dgm:t>
    </dgm:pt>
    <dgm:pt modelId="{1315D8F6-C1C5-4B4E-BC2F-91D497FC62C0}" type="parTrans" cxnId="{F632B27F-1528-4471-8FDB-39B24299A71C}">
      <dgm:prSet/>
      <dgm:spPr/>
      <dgm:t>
        <a:bodyPr/>
        <a:lstStyle/>
        <a:p>
          <a:endParaRPr lang="tr-TR" sz="800"/>
        </a:p>
      </dgm:t>
    </dgm:pt>
    <dgm:pt modelId="{E1A361B0-BAB5-430C-8048-CF265EB5485A}" type="sibTrans" cxnId="{F632B27F-1528-4471-8FDB-39B24299A71C}">
      <dgm:prSet/>
      <dgm:spPr/>
      <dgm:t>
        <a:bodyPr/>
        <a:lstStyle/>
        <a:p>
          <a:endParaRPr lang="tr-TR"/>
        </a:p>
      </dgm:t>
    </dgm:pt>
    <dgm:pt modelId="{7477A948-B9EC-4A27-88E0-5DEF37742155}">
      <dgm:prSet custT="1"/>
      <dgm:spPr/>
      <dgm:t>
        <a:bodyPr/>
        <a:lstStyle/>
        <a:p>
          <a:r>
            <a:rPr lang="tr-TR" sz="800" dirty="0" smtClean="0"/>
            <a:t>SERVET KARAHAN MEMUR</a:t>
          </a:r>
          <a:endParaRPr lang="tr-TR" sz="800" dirty="0"/>
        </a:p>
      </dgm:t>
    </dgm:pt>
    <dgm:pt modelId="{0776791C-DDC7-4E63-B234-97695B1161D7}" type="parTrans" cxnId="{4DC41D0A-4A82-4268-B5E6-29DBE431DBAB}">
      <dgm:prSet/>
      <dgm:spPr/>
      <dgm:t>
        <a:bodyPr/>
        <a:lstStyle/>
        <a:p>
          <a:endParaRPr lang="tr-TR"/>
        </a:p>
      </dgm:t>
    </dgm:pt>
    <dgm:pt modelId="{EF4E27D8-9348-46A9-8814-D3A5452C0AD2}" type="sibTrans" cxnId="{4DC41D0A-4A82-4268-B5E6-29DBE431DBAB}">
      <dgm:prSet/>
      <dgm:spPr/>
      <dgm:t>
        <a:bodyPr/>
        <a:lstStyle/>
        <a:p>
          <a:endParaRPr lang="tr-TR"/>
        </a:p>
      </dgm:t>
    </dgm:pt>
    <dgm:pt modelId="{81D552E7-B9F7-40A1-BE10-54648E39669D}" type="pres">
      <dgm:prSet presAssocID="{CE8B70C5-721B-4AB8-A786-306932731B0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1CBB8B3B-EF96-459A-B3B6-1E4EAA2CB52B}" type="pres">
      <dgm:prSet presAssocID="{1908E0E5-BFEF-4F00-BECD-C55CB374874C}" presName="hierRoot1" presStyleCnt="0"/>
      <dgm:spPr/>
      <dgm:t>
        <a:bodyPr/>
        <a:lstStyle/>
        <a:p>
          <a:endParaRPr lang="tr-TR"/>
        </a:p>
      </dgm:t>
    </dgm:pt>
    <dgm:pt modelId="{FB3150C0-2746-4056-AEE0-5A1CA62D0333}" type="pres">
      <dgm:prSet presAssocID="{1908E0E5-BFEF-4F00-BECD-C55CB374874C}" presName="composite" presStyleCnt="0"/>
      <dgm:spPr/>
      <dgm:t>
        <a:bodyPr/>
        <a:lstStyle/>
        <a:p>
          <a:endParaRPr lang="tr-TR"/>
        </a:p>
      </dgm:t>
    </dgm:pt>
    <dgm:pt modelId="{B6C0442E-405E-4CFA-B137-B4E6B89B163B}" type="pres">
      <dgm:prSet presAssocID="{1908E0E5-BFEF-4F00-BECD-C55CB374874C}" presName="background" presStyleLbl="node0" presStyleIdx="0" presStyleCnt="1"/>
      <dgm:spPr/>
      <dgm:t>
        <a:bodyPr/>
        <a:lstStyle/>
        <a:p>
          <a:endParaRPr lang="tr-TR"/>
        </a:p>
      </dgm:t>
    </dgm:pt>
    <dgm:pt modelId="{63D963F4-A8BB-4EDC-A341-7C44EC1D0531}" type="pres">
      <dgm:prSet presAssocID="{1908E0E5-BFEF-4F00-BECD-C55CB374874C}" presName="text" presStyleLbl="fgAcc0" presStyleIdx="0" presStyleCnt="1" custScaleX="137785" custLinFactY="-71223" custLinFactNeighborX="-12036" custLinFactNeighborY="-1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D76652C8-B7C7-448D-A722-617C4083A2A2}" type="pres">
      <dgm:prSet presAssocID="{1908E0E5-BFEF-4F00-BECD-C55CB374874C}" presName="hierChild2" presStyleCnt="0"/>
      <dgm:spPr/>
      <dgm:t>
        <a:bodyPr/>
        <a:lstStyle/>
        <a:p>
          <a:endParaRPr lang="tr-TR"/>
        </a:p>
      </dgm:t>
    </dgm:pt>
    <dgm:pt modelId="{0285D688-24B1-4E1E-8909-6DDF87DCF4B4}" type="pres">
      <dgm:prSet presAssocID="{370DE483-0445-48B1-A1D5-5AA655A1690F}" presName="Name10" presStyleLbl="parChTrans1D2" presStyleIdx="0" presStyleCnt="8"/>
      <dgm:spPr/>
      <dgm:t>
        <a:bodyPr/>
        <a:lstStyle/>
        <a:p>
          <a:endParaRPr lang="tr-TR"/>
        </a:p>
      </dgm:t>
    </dgm:pt>
    <dgm:pt modelId="{86A918FC-CDF1-4FFB-A327-19BC6F9870BE}" type="pres">
      <dgm:prSet presAssocID="{5BB65C41-E8EB-4A55-B98F-2609C52E5EC9}" presName="hierRoot2" presStyleCnt="0"/>
      <dgm:spPr/>
      <dgm:t>
        <a:bodyPr/>
        <a:lstStyle/>
        <a:p>
          <a:endParaRPr lang="tr-TR"/>
        </a:p>
      </dgm:t>
    </dgm:pt>
    <dgm:pt modelId="{A631B816-7583-4A46-84BD-F56966CE5911}" type="pres">
      <dgm:prSet presAssocID="{5BB65C41-E8EB-4A55-B98F-2609C52E5EC9}" presName="composite2" presStyleCnt="0"/>
      <dgm:spPr/>
      <dgm:t>
        <a:bodyPr/>
        <a:lstStyle/>
        <a:p>
          <a:endParaRPr lang="tr-TR"/>
        </a:p>
      </dgm:t>
    </dgm:pt>
    <dgm:pt modelId="{1D97ABC0-7DDE-4D32-A0D6-CB398A4D03C4}" type="pres">
      <dgm:prSet presAssocID="{5BB65C41-E8EB-4A55-B98F-2609C52E5EC9}" presName="background2" presStyleLbl="node2" presStyleIdx="0" presStyleCnt="8"/>
      <dgm:spPr/>
      <dgm:t>
        <a:bodyPr/>
        <a:lstStyle/>
        <a:p>
          <a:endParaRPr lang="tr-TR"/>
        </a:p>
      </dgm:t>
    </dgm:pt>
    <dgm:pt modelId="{79D9A648-E183-445E-A8E6-9AA1A7F7F2FA}" type="pres">
      <dgm:prSet presAssocID="{5BB65C41-E8EB-4A55-B98F-2609C52E5EC9}" presName="text2" presStyleLbl="fgAcc2" presStyleIdx="0" presStyleCnt="8" custLinFactNeighborX="2904" custLinFactNeighborY="771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EA3E37E-C682-4C5D-B21F-FF816094EE98}" type="pres">
      <dgm:prSet presAssocID="{5BB65C41-E8EB-4A55-B98F-2609C52E5EC9}" presName="hierChild3" presStyleCnt="0"/>
      <dgm:spPr/>
      <dgm:t>
        <a:bodyPr/>
        <a:lstStyle/>
        <a:p>
          <a:endParaRPr lang="tr-TR"/>
        </a:p>
      </dgm:t>
    </dgm:pt>
    <dgm:pt modelId="{84C0CDF6-E77F-471A-A1D1-E810C005C154}" type="pres">
      <dgm:prSet presAssocID="{4877CCC2-5343-41E9-B70F-51B56E26FBD5}" presName="Name10" presStyleLbl="parChTrans1D2" presStyleIdx="1" presStyleCnt="8"/>
      <dgm:spPr/>
      <dgm:t>
        <a:bodyPr/>
        <a:lstStyle/>
        <a:p>
          <a:endParaRPr lang="tr-TR"/>
        </a:p>
      </dgm:t>
    </dgm:pt>
    <dgm:pt modelId="{2E76CD60-9233-43F0-ADB0-34E3BD5617C3}" type="pres">
      <dgm:prSet presAssocID="{F83289C0-A3B4-4CD4-8CBA-223B901839E4}" presName="hierRoot2" presStyleCnt="0"/>
      <dgm:spPr/>
      <dgm:t>
        <a:bodyPr/>
        <a:lstStyle/>
        <a:p>
          <a:endParaRPr lang="tr-TR"/>
        </a:p>
      </dgm:t>
    </dgm:pt>
    <dgm:pt modelId="{A6144820-0865-4430-9BA5-DEF2607BC1A8}" type="pres">
      <dgm:prSet presAssocID="{F83289C0-A3B4-4CD4-8CBA-223B901839E4}" presName="composite2" presStyleCnt="0"/>
      <dgm:spPr/>
      <dgm:t>
        <a:bodyPr/>
        <a:lstStyle/>
        <a:p>
          <a:endParaRPr lang="tr-TR"/>
        </a:p>
      </dgm:t>
    </dgm:pt>
    <dgm:pt modelId="{EE92BFC2-63C6-4995-91D2-91C6BCE88DF2}" type="pres">
      <dgm:prSet presAssocID="{F83289C0-A3B4-4CD4-8CBA-223B901839E4}" presName="background2" presStyleLbl="node2" presStyleIdx="1" presStyleCnt="8"/>
      <dgm:spPr/>
      <dgm:t>
        <a:bodyPr/>
        <a:lstStyle/>
        <a:p>
          <a:endParaRPr lang="tr-TR"/>
        </a:p>
      </dgm:t>
    </dgm:pt>
    <dgm:pt modelId="{123E0545-7EFA-4BEB-BA4C-5B7B2B0773CA}" type="pres">
      <dgm:prSet presAssocID="{F83289C0-A3B4-4CD4-8CBA-223B901839E4}" presName="text2" presStyleLbl="fgAcc2" presStyleIdx="1" presStyleCnt="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27C0D1E5-24E6-41F1-984B-7918E06A9368}" type="pres">
      <dgm:prSet presAssocID="{F83289C0-A3B4-4CD4-8CBA-223B901839E4}" presName="hierChild3" presStyleCnt="0"/>
      <dgm:spPr/>
      <dgm:t>
        <a:bodyPr/>
        <a:lstStyle/>
        <a:p>
          <a:endParaRPr lang="tr-TR"/>
        </a:p>
      </dgm:t>
    </dgm:pt>
    <dgm:pt modelId="{A52AF576-A84B-4369-B6A0-127473484746}" type="pres">
      <dgm:prSet presAssocID="{E398B35F-2F13-4AE4-90B5-F038C3FA090B}" presName="Name10" presStyleLbl="parChTrans1D2" presStyleIdx="2" presStyleCnt="8"/>
      <dgm:spPr/>
      <dgm:t>
        <a:bodyPr/>
        <a:lstStyle/>
        <a:p>
          <a:endParaRPr lang="tr-TR"/>
        </a:p>
      </dgm:t>
    </dgm:pt>
    <dgm:pt modelId="{1345472C-FE41-4415-AE8D-B22EE7F86F07}" type="pres">
      <dgm:prSet presAssocID="{53B0BFFE-FA0C-4C52-864E-8FD8DCAEBB91}" presName="hierRoot2" presStyleCnt="0"/>
      <dgm:spPr/>
      <dgm:t>
        <a:bodyPr/>
        <a:lstStyle/>
        <a:p>
          <a:endParaRPr lang="tr-TR"/>
        </a:p>
      </dgm:t>
    </dgm:pt>
    <dgm:pt modelId="{FD48E5DA-AF55-4299-BC9A-FCC7F3960E0B}" type="pres">
      <dgm:prSet presAssocID="{53B0BFFE-FA0C-4C52-864E-8FD8DCAEBB91}" presName="composite2" presStyleCnt="0"/>
      <dgm:spPr/>
      <dgm:t>
        <a:bodyPr/>
        <a:lstStyle/>
        <a:p>
          <a:endParaRPr lang="tr-TR"/>
        </a:p>
      </dgm:t>
    </dgm:pt>
    <dgm:pt modelId="{3B7AE2A7-CBC0-43D1-BC5E-44A53B3C9771}" type="pres">
      <dgm:prSet presAssocID="{53B0BFFE-FA0C-4C52-864E-8FD8DCAEBB91}" presName="background2" presStyleLbl="node2" presStyleIdx="2" presStyleCnt="8"/>
      <dgm:spPr/>
      <dgm:t>
        <a:bodyPr/>
        <a:lstStyle/>
        <a:p>
          <a:endParaRPr lang="tr-TR"/>
        </a:p>
      </dgm:t>
    </dgm:pt>
    <dgm:pt modelId="{F42AE72D-F980-463D-BFCB-9872F8BA4AF4}" type="pres">
      <dgm:prSet presAssocID="{53B0BFFE-FA0C-4C52-864E-8FD8DCAEBB91}" presName="text2" presStyleLbl="fgAcc2" presStyleIdx="2" presStyleCnt="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53B5B18-7A27-43BF-979D-41EE8B72B304}" type="pres">
      <dgm:prSet presAssocID="{53B0BFFE-FA0C-4C52-864E-8FD8DCAEBB91}" presName="hierChild3" presStyleCnt="0"/>
      <dgm:spPr/>
      <dgm:t>
        <a:bodyPr/>
        <a:lstStyle/>
        <a:p>
          <a:endParaRPr lang="tr-TR"/>
        </a:p>
      </dgm:t>
    </dgm:pt>
    <dgm:pt modelId="{39A6A0C4-616D-4C9D-9458-25AC7CED7C54}" type="pres">
      <dgm:prSet presAssocID="{0776791C-DDC7-4E63-B234-97695B1161D7}" presName="Name10" presStyleLbl="parChTrans1D2" presStyleIdx="3" presStyleCnt="8"/>
      <dgm:spPr/>
      <dgm:t>
        <a:bodyPr/>
        <a:lstStyle/>
        <a:p>
          <a:endParaRPr lang="tr-TR"/>
        </a:p>
      </dgm:t>
    </dgm:pt>
    <dgm:pt modelId="{34681239-8DA1-43EA-A7BD-EEC94E2F9AE4}" type="pres">
      <dgm:prSet presAssocID="{7477A948-B9EC-4A27-88E0-5DEF37742155}" presName="hierRoot2" presStyleCnt="0"/>
      <dgm:spPr/>
      <dgm:t>
        <a:bodyPr/>
        <a:lstStyle/>
        <a:p>
          <a:endParaRPr lang="tr-TR"/>
        </a:p>
      </dgm:t>
    </dgm:pt>
    <dgm:pt modelId="{859A2E60-1CA3-4CFA-BEBC-6D6FBF4ABA31}" type="pres">
      <dgm:prSet presAssocID="{7477A948-B9EC-4A27-88E0-5DEF37742155}" presName="composite2" presStyleCnt="0"/>
      <dgm:spPr/>
      <dgm:t>
        <a:bodyPr/>
        <a:lstStyle/>
        <a:p>
          <a:endParaRPr lang="tr-TR"/>
        </a:p>
      </dgm:t>
    </dgm:pt>
    <dgm:pt modelId="{70996D70-ADCE-49D0-9B5B-5B90C6EABB3E}" type="pres">
      <dgm:prSet presAssocID="{7477A948-B9EC-4A27-88E0-5DEF37742155}" presName="background2" presStyleLbl="node2" presStyleIdx="3" presStyleCnt="8"/>
      <dgm:spPr/>
      <dgm:t>
        <a:bodyPr/>
        <a:lstStyle/>
        <a:p>
          <a:endParaRPr lang="tr-TR"/>
        </a:p>
      </dgm:t>
    </dgm:pt>
    <dgm:pt modelId="{A5DEEB27-E54D-472D-80AA-91200EA4DB84}" type="pres">
      <dgm:prSet presAssocID="{7477A948-B9EC-4A27-88E0-5DEF37742155}" presName="text2" presStyleLbl="fgAcc2" presStyleIdx="3" presStyleCnt="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CE2D055F-D1CD-40BC-A455-E74203F7B8CA}" type="pres">
      <dgm:prSet presAssocID="{7477A948-B9EC-4A27-88E0-5DEF37742155}" presName="hierChild3" presStyleCnt="0"/>
      <dgm:spPr/>
      <dgm:t>
        <a:bodyPr/>
        <a:lstStyle/>
        <a:p>
          <a:endParaRPr lang="tr-TR"/>
        </a:p>
      </dgm:t>
    </dgm:pt>
    <dgm:pt modelId="{2F322514-F1E3-42A6-B493-FD6B2AE0C180}" type="pres">
      <dgm:prSet presAssocID="{2E6B57FE-26D4-442A-A2E8-3BBF7D5854F0}" presName="Name10" presStyleLbl="parChTrans1D2" presStyleIdx="4" presStyleCnt="8"/>
      <dgm:spPr/>
      <dgm:t>
        <a:bodyPr/>
        <a:lstStyle/>
        <a:p>
          <a:endParaRPr lang="tr-TR"/>
        </a:p>
      </dgm:t>
    </dgm:pt>
    <dgm:pt modelId="{10A267C0-6815-4F5F-A863-63FCB6E6F204}" type="pres">
      <dgm:prSet presAssocID="{22DC1876-7728-4DE2-B325-5284B6E3A509}" presName="hierRoot2" presStyleCnt="0"/>
      <dgm:spPr/>
      <dgm:t>
        <a:bodyPr/>
        <a:lstStyle/>
        <a:p>
          <a:endParaRPr lang="tr-TR"/>
        </a:p>
      </dgm:t>
    </dgm:pt>
    <dgm:pt modelId="{B723FCB2-C605-4D27-8386-1419AD364528}" type="pres">
      <dgm:prSet presAssocID="{22DC1876-7728-4DE2-B325-5284B6E3A509}" presName="composite2" presStyleCnt="0"/>
      <dgm:spPr/>
      <dgm:t>
        <a:bodyPr/>
        <a:lstStyle/>
        <a:p>
          <a:endParaRPr lang="tr-TR"/>
        </a:p>
      </dgm:t>
    </dgm:pt>
    <dgm:pt modelId="{AD415975-AA7A-4E20-9DB0-1EBAE50DD2B9}" type="pres">
      <dgm:prSet presAssocID="{22DC1876-7728-4DE2-B325-5284B6E3A509}" presName="background2" presStyleLbl="node2" presStyleIdx="4" presStyleCnt="8"/>
      <dgm:spPr/>
      <dgm:t>
        <a:bodyPr/>
        <a:lstStyle/>
        <a:p>
          <a:endParaRPr lang="tr-TR"/>
        </a:p>
      </dgm:t>
    </dgm:pt>
    <dgm:pt modelId="{F59057CF-1FBC-4843-8653-B08928D0C2BB}" type="pres">
      <dgm:prSet presAssocID="{22DC1876-7728-4DE2-B325-5284B6E3A509}" presName="text2" presStyleLbl="fgAcc2" presStyleIdx="4" presStyleCnt="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41031625-AB6D-4CF6-A25D-86523776237B}" type="pres">
      <dgm:prSet presAssocID="{22DC1876-7728-4DE2-B325-5284B6E3A509}" presName="hierChild3" presStyleCnt="0"/>
      <dgm:spPr/>
      <dgm:t>
        <a:bodyPr/>
        <a:lstStyle/>
        <a:p>
          <a:endParaRPr lang="tr-TR"/>
        </a:p>
      </dgm:t>
    </dgm:pt>
    <dgm:pt modelId="{49E57E26-A87A-4731-A0B5-01FAD18A9F45}" type="pres">
      <dgm:prSet presAssocID="{4CD2AE99-5E22-4ABD-BEAD-084A0A48EFF2}" presName="Name10" presStyleLbl="parChTrans1D2" presStyleIdx="5" presStyleCnt="8"/>
      <dgm:spPr/>
      <dgm:t>
        <a:bodyPr/>
        <a:lstStyle/>
        <a:p>
          <a:endParaRPr lang="tr-TR"/>
        </a:p>
      </dgm:t>
    </dgm:pt>
    <dgm:pt modelId="{D75AD2E6-38D2-41BA-BCE6-017BCB5DE503}" type="pres">
      <dgm:prSet presAssocID="{1EF76DD9-7C6C-40BA-B7B3-3B43D6828075}" presName="hierRoot2" presStyleCnt="0"/>
      <dgm:spPr/>
      <dgm:t>
        <a:bodyPr/>
        <a:lstStyle/>
        <a:p>
          <a:endParaRPr lang="tr-TR"/>
        </a:p>
      </dgm:t>
    </dgm:pt>
    <dgm:pt modelId="{BA00114B-4D28-4F4B-9A45-103B8217ACB4}" type="pres">
      <dgm:prSet presAssocID="{1EF76DD9-7C6C-40BA-B7B3-3B43D6828075}" presName="composite2" presStyleCnt="0"/>
      <dgm:spPr/>
      <dgm:t>
        <a:bodyPr/>
        <a:lstStyle/>
        <a:p>
          <a:endParaRPr lang="tr-TR"/>
        </a:p>
      </dgm:t>
    </dgm:pt>
    <dgm:pt modelId="{16C09D58-DB9D-4E74-8232-3A1015F734AD}" type="pres">
      <dgm:prSet presAssocID="{1EF76DD9-7C6C-40BA-B7B3-3B43D6828075}" presName="background2" presStyleLbl="node2" presStyleIdx="5" presStyleCnt="8"/>
      <dgm:spPr/>
      <dgm:t>
        <a:bodyPr/>
        <a:lstStyle/>
        <a:p>
          <a:endParaRPr lang="tr-TR"/>
        </a:p>
      </dgm:t>
    </dgm:pt>
    <dgm:pt modelId="{C42D28B9-B8B8-4336-8E46-2869EE624701}" type="pres">
      <dgm:prSet presAssocID="{1EF76DD9-7C6C-40BA-B7B3-3B43D6828075}" presName="text2" presStyleLbl="fgAcc2" presStyleIdx="5" presStyleCnt="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01E42F2-9B1A-4F3E-8597-971567F72714}" type="pres">
      <dgm:prSet presAssocID="{1EF76DD9-7C6C-40BA-B7B3-3B43D6828075}" presName="hierChild3" presStyleCnt="0"/>
      <dgm:spPr/>
      <dgm:t>
        <a:bodyPr/>
        <a:lstStyle/>
        <a:p>
          <a:endParaRPr lang="tr-TR"/>
        </a:p>
      </dgm:t>
    </dgm:pt>
    <dgm:pt modelId="{FCD3B240-2886-47A1-A04F-5B5037BF6177}" type="pres">
      <dgm:prSet presAssocID="{1315D8F6-C1C5-4B4E-BC2F-91D497FC62C0}" presName="Name10" presStyleLbl="parChTrans1D2" presStyleIdx="6" presStyleCnt="8"/>
      <dgm:spPr/>
      <dgm:t>
        <a:bodyPr/>
        <a:lstStyle/>
        <a:p>
          <a:endParaRPr lang="tr-TR"/>
        </a:p>
      </dgm:t>
    </dgm:pt>
    <dgm:pt modelId="{3AC1C8FB-DA97-4137-B507-81EC9C98A619}" type="pres">
      <dgm:prSet presAssocID="{B9DC0E42-25CC-4143-A6A1-73BAC47F1565}" presName="hierRoot2" presStyleCnt="0"/>
      <dgm:spPr/>
      <dgm:t>
        <a:bodyPr/>
        <a:lstStyle/>
        <a:p>
          <a:endParaRPr lang="tr-TR"/>
        </a:p>
      </dgm:t>
    </dgm:pt>
    <dgm:pt modelId="{5335FCF5-68B9-40B9-9DA0-F38B5F2D5375}" type="pres">
      <dgm:prSet presAssocID="{B9DC0E42-25CC-4143-A6A1-73BAC47F1565}" presName="composite2" presStyleCnt="0"/>
      <dgm:spPr/>
      <dgm:t>
        <a:bodyPr/>
        <a:lstStyle/>
        <a:p>
          <a:endParaRPr lang="tr-TR"/>
        </a:p>
      </dgm:t>
    </dgm:pt>
    <dgm:pt modelId="{E7B9AD0A-B679-4FC0-B5B0-2EAE67BCA3A9}" type="pres">
      <dgm:prSet presAssocID="{B9DC0E42-25CC-4143-A6A1-73BAC47F1565}" presName="background2" presStyleLbl="node2" presStyleIdx="6" presStyleCnt="8"/>
      <dgm:spPr/>
      <dgm:t>
        <a:bodyPr/>
        <a:lstStyle/>
        <a:p>
          <a:endParaRPr lang="tr-TR"/>
        </a:p>
      </dgm:t>
    </dgm:pt>
    <dgm:pt modelId="{C6B10EE8-D89F-435B-AAAD-DF9C778EDA6B}" type="pres">
      <dgm:prSet presAssocID="{B9DC0E42-25CC-4143-A6A1-73BAC47F1565}" presName="text2" presStyleLbl="fgAcc2" presStyleIdx="6" presStyleCnt="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1BBDFA8-E2AF-4100-94E6-A84D9FA9FDFF}" type="pres">
      <dgm:prSet presAssocID="{B9DC0E42-25CC-4143-A6A1-73BAC47F1565}" presName="hierChild3" presStyleCnt="0"/>
      <dgm:spPr/>
      <dgm:t>
        <a:bodyPr/>
        <a:lstStyle/>
        <a:p>
          <a:endParaRPr lang="tr-TR"/>
        </a:p>
      </dgm:t>
    </dgm:pt>
    <dgm:pt modelId="{33300014-DB8A-46B5-8131-78F45642755F}" type="pres">
      <dgm:prSet presAssocID="{25015704-E6F6-45FB-961E-1AAEFCFDD4F6}" presName="Name10" presStyleLbl="parChTrans1D2" presStyleIdx="7" presStyleCnt="8"/>
      <dgm:spPr/>
      <dgm:t>
        <a:bodyPr/>
        <a:lstStyle/>
        <a:p>
          <a:endParaRPr lang="tr-TR"/>
        </a:p>
      </dgm:t>
    </dgm:pt>
    <dgm:pt modelId="{A461E6AA-C77F-46CC-81EA-DD397AE4E265}" type="pres">
      <dgm:prSet presAssocID="{109449D9-C79D-4476-8CC3-A9C497AB1C1F}" presName="hierRoot2" presStyleCnt="0"/>
      <dgm:spPr/>
      <dgm:t>
        <a:bodyPr/>
        <a:lstStyle/>
        <a:p>
          <a:endParaRPr lang="tr-TR"/>
        </a:p>
      </dgm:t>
    </dgm:pt>
    <dgm:pt modelId="{C7CB3F39-EFBE-4EFC-B742-C04F205C8835}" type="pres">
      <dgm:prSet presAssocID="{109449D9-C79D-4476-8CC3-A9C497AB1C1F}" presName="composite2" presStyleCnt="0"/>
      <dgm:spPr/>
      <dgm:t>
        <a:bodyPr/>
        <a:lstStyle/>
        <a:p>
          <a:endParaRPr lang="tr-TR"/>
        </a:p>
      </dgm:t>
    </dgm:pt>
    <dgm:pt modelId="{0BDAE520-3116-4C0B-8820-5037CF6D0E04}" type="pres">
      <dgm:prSet presAssocID="{109449D9-C79D-4476-8CC3-A9C497AB1C1F}" presName="background2" presStyleLbl="node2" presStyleIdx="7" presStyleCnt="8"/>
      <dgm:spPr/>
      <dgm:t>
        <a:bodyPr/>
        <a:lstStyle/>
        <a:p>
          <a:endParaRPr lang="tr-TR"/>
        </a:p>
      </dgm:t>
    </dgm:pt>
    <dgm:pt modelId="{5EAF7CF6-F85B-416C-A03B-DB50EB0A23C2}" type="pres">
      <dgm:prSet presAssocID="{109449D9-C79D-4476-8CC3-A9C497AB1C1F}" presName="text2" presStyleLbl="fgAcc2" presStyleIdx="7" presStyleCnt="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7864961C-045A-4D0B-BAE5-4901AD4708EE}" type="pres">
      <dgm:prSet presAssocID="{109449D9-C79D-4476-8CC3-A9C497AB1C1F}" presName="hierChild3" presStyleCnt="0"/>
      <dgm:spPr/>
      <dgm:t>
        <a:bodyPr/>
        <a:lstStyle/>
        <a:p>
          <a:endParaRPr lang="tr-TR"/>
        </a:p>
      </dgm:t>
    </dgm:pt>
  </dgm:ptLst>
  <dgm:cxnLst>
    <dgm:cxn modelId="{22A8D76B-6734-4286-9422-EDC6D3CE00F9}" type="presOf" srcId="{25015704-E6F6-45FB-961E-1AAEFCFDD4F6}" destId="{33300014-DB8A-46B5-8131-78F45642755F}" srcOrd="0" destOrd="0" presId="urn:microsoft.com/office/officeart/2005/8/layout/hierarchy1"/>
    <dgm:cxn modelId="{C052A5A6-EE4C-4106-9E79-7BE85756D5F8}" type="presOf" srcId="{370DE483-0445-48B1-A1D5-5AA655A1690F}" destId="{0285D688-24B1-4E1E-8909-6DDF87DCF4B4}" srcOrd="0" destOrd="0" presId="urn:microsoft.com/office/officeart/2005/8/layout/hierarchy1"/>
    <dgm:cxn modelId="{907F9910-FC0F-4065-90A2-3E6CBA9F105F}" type="presOf" srcId="{E398B35F-2F13-4AE4-90B5-F038C3FA090B}" destId="{A52AF576-A84B-4369-B6A0-127473484746}" srcOrd="0" destOrd="0" presId="urn:microsoft.com/office/officeart/2005/8/layout/hierarchy1"/>
    <dgm:cxn modelId="{5C908D01-FD5E-435B-B307-BE1719A4AE2C}" type="presOf" srcId="{4CD2AE99-5E22-4ABD-BEAD-084A0A48EFF2}" destId="{49E57E26-A87A-4731-A0B5-01FAD18A9F45}" srcOrd="0" destOrd="0" presId="urn:microsoft.com/office/officeart/2005/8/layout/hierarchy1"/>
    <dgm:cxn modelId="{70982FC4-4452-4059-94BD-F9A13E0F9D62}" type="presOf" srcId="{7477A948-B9EC-4A27-88E0-5DEF37742155}" destId="{A5DEEB27-E54D-472D-80AA-91200EA4DB84}" srcOrd="0" destOrd="0" presId="urn:microsoft.com/office/officeart/2005/8/layout/hierarchy1"/>
    <dgm:cxn modelId="{61E66924-F8AA-4E03-A674-66C33D558A8A}" srcId="{1908E0E5-BFEF-4F00-BECD-C55CB374874C}" destId="{1EF76DD9-7C6C-40BA-B7B3-3B43D6828075}" srcOrd="5" destOrd="0" parTransId="{4CD2AE99-5E22-4ABD-BEAD-084A0A48EFF2}" sibTransId="{472E59B7-F640-4B3A-898E-08F52E0B12F7}"/>
    <dgm:cxn modelId="{F214EC25-14F3-4048-958A-09D0DE759158}" type="presOf" srcId="{22DC1876-7728-4DE2-B325-5284B6E3A509}" destId="{F59057CF-1FBC-4843-8653-B08928D0C2BB}" srcOrd="0" destOrd="0" presId="urn:microsoft.com/office/officeart/2005/8/layout/hierarchy1"/>
    <dgm:cxn modelId="{C51F6174-0E2C-40F5-8521-EF17996E4B81}" type="presOf" srcId="{B9DC0E42-25CC-4143-A6A1-73BAC47F1565}" destId="{C6B10EE8-D89F-435B-AAAD-DF9C778EDA6B}" srcOrd="0" destOrd="0" presId="urn:microsoft.com/office/officeart/2005/8/layout/hierarchy1"/>
    <dgm:cxn modelId="{9969A751-D06A-4DDB-AD52-6AEC3537A71F}" srcId="{1908E0E5-BFEF-4F00-BECD-C55CB374874C}" destId="{5BB65C41-E8EB-4A55-B98F-2609C52E5EC9}" srcOrd="0" destOrd="0" parTransId="{370DE483-0445-48B1-A1D5-5AA655A1690F}" sibTransId="{3DA77332-B40D-4DED-8DC4-6692E23F10F3}"/>
    <dgm:cxn modelId="{CB8A77DF-643C-4D07-8201-65331E547267}" type="presOf" srcId="{2E6B57FE-26D4-442A-A2E8-3BBF7D5854F0}" destId="{2F322514-F1E3-42A6-B493-FD6B2AE0C180}" srcOrd="0" destOrd="0" presId="urn:microsoft.com/office/officeart/2005/8/layout/hierarchy1"/>
    <dgm:cxn modelId="{5FA78F6A-B1FE-4729-B389-5D6BABB25EA8}" type="presOf" srcId="{1315D8F6-C1C5-4B4E-BC2F-91D497FC62C0}" destId="{FCD3B240-2886-47A1-A04F-5B5037BF6177}" srcOrd="0" destOrd="0" presId="urn:microsoft.com/office/officeart/2005/8/layout/hierarchy1"/>
    <dgm:cxn modelId="{54DAE5D5-D10E-4844-90FF-6F93168B4DA0}" type="presOf" srcId="{1908E0E5-BFEF-4F00-BECD-C55CB374874C}" destId="{63D963F4-A8BB-4EDC-A341-7C44EC1D0531}" srcOrd="0" destOrd="0" presId="urn:microsoft.com/office/officeart/2005/8/layout/hierarchy1"/>
    <dgm:cxn modelId="{4DC41D0A-4A82-4268-B5E6-29DBE431DBAB}" srcId="{1908E0E5-BFEF-4F00-BECD-C55CB374874C}" destId="{7477A948-B9EC-4A27-88E0-5DEF37742155}" srcOrd="3" destOrd="0" parTransId="{0776791C-DDC7-4E63-B234-97695B1161D7}" sibTransId="{EF4E27D8-9348-46A9-8814-D3A5452C0AD2}"/>
    <dgm:cxn modelId="{396A2E9C-C63A-4689-A4CA-CA9FB6C4ED16}" srcId="{1908E0E5-BFEF-4F00-BECD-C55CB374874C}" destId="{109449D9-C79D-4476-8CC3-A9C497AB1C1F}" srcOrd="7" destOrd="0" parTransId="{25015704-E6F6-45FB-961E-1AAEFCFDD4F6}" sibTransId="{3CF3BB9C-11E7-4CBD-B29E-C1F69DB77F13}"/>
    <dgm:cxn modelId="{F632B27F-1528-4471-8FDB-39B24299A71C}" srcId="{1908E0E5-BFEF-4F00-BECD-C55CB374874C}" destId="{B9DC0E42-25CC-4143-A6A1-73BAC47F1565}" srcOrd="6" destOrd="0" parTransId="{1315D8F6-C1C5-4B4E-BC2F-91D497FC62C0}" sibTransId="{E1A361B0-BAB5-430C-8048-CF265EB5485A}"/>
    <dgm:cxn modelId="{DAF516EA-88A0-4022-B259-D808B460F7BA}" type="presOf" srcId="{CE8B70C5-721B-4AB8-A786-306932731B0D}" destId="{81D552E7-B9F7-40A1-BE10-54648E39669D}" srcOrd="0" destOrd="0" presId="urn:microsoft.com/office/officeart/2005/8/layout/hierarchy1"/>
    <dgm:cxn modelId="{AF55C5D2-4846-41A3-9A95-58C1819DE55F}" srcId="{CE8B70C5-721B-4AB8-A786-306932731B0D}" destId="{1908E0E5-BFEF-4F00-BECD-C55CB374874C}" srcOrd="0" destOrd="0" parTransId="{8A395434-80F3-40DA-A1BC-2F096A37C709}" sibTransId="{15CC77F3-2EAC-481D-8AF4-7D1EE765F3CA}"/>
    <dgm:cxn modelId="{97673BF2-6748-40E1-B178-08F085A482F5}" type="presOf" srcId="{F83289C0-A3B4-4CD4-8CBA-223B901839E4}" destId="{123E0545-7EFA-4BEB-BA4C-5B7B2B0773CA}" srcOrd="0" destOrd="0" presId="urn:microsoft.com/office/officeart/2005/8/layout/hierarchy1"/>
    <dgm:cxn modelId="{7DB192C8-287B-474A-9201-F747D3AA3C13}" type="presOf" srcId="{109449D9-C79D-4476-8CC3-A9C497AB1C1F}" destId="{5EAF7CF6-F85B-416C-A03B-DB50EB0A23C2}" srcOrd="0" destOrd="0" presId="urn:microsoft.com/office/officeart/2005/8/layout/hierarchy1"/>
    <dgm:cxn modelId="{5A632997-22AA-4534-95AB-B065F8B4A61D}" type="presOf" srcId="{0776791C-DDC7-4E63-B234-97695B1161D7}" destId="{39A6A0C4-616D-4C9D-9458-25AC7CED7C54}" srcOrd="0" destOrd="0" presId="urn:microsoft.com/office/officeart/2005/8/layout/hierarchy1"/>
    <dgm:cxn modelId="{40C9FED2-CD10-4F64-9B62-17B5E695C72B}" srcId="{1908E0E5-BFEF-4F00-BECD-C55CB374874C}" destId="{F83289C0-A3B4-4CD4-8CBA-223B901839E4}" srcOrd="1" destOrd="0" parTransId="{4877CCC2-5343-41E9-B70F-51B56E26FBD5}" sibTransId="{17FED144-C5B7-409C-B186-9B120A8AD9A9}"/>
    <dgm:cxn modelId="{1D81D2AD-1B91-4974-AF6A-A3878A1F86FF}" type="presOf" srcId="{53B0BFFE-FA0C-4C52-864E-8FD8DCAEBB91}" destId="{F42AE72D-F980-463D-BFCB-9872F8BA4AF4}" srcOrd="0" destOrd="0" presId="urn:microsoft.com/office/officeart/2005/8/layout/hierarchy1"/>
    <dgm:cxn modelId="{546C6F85-5CC3-427A-803C-148FEEA4FACC}" srcId="{1908E0E5-BFEF-4F00-BECD-C55CB374874C}" destId="{22DC1876-7728-4DE2-B325-5284B6E3A509}" srcOrd="4" destOrd="0" parTransId="{2E6B57FE-26D4-442A-A2E8-3BBF7D5854F0}" sibTransId="{C5EF7E04-D1D8-4991-9087-13A71FE15185}"/>
    <dgm:cxn modelId="{CCC4F53C-DF46-43E4-8CE1-28E30A7B1A02}" type="presOf" srcId="{4877CCC2-5343-41E9-B70F-51B56E26FBD5}" destId="{84C0CDF6-E77F-471A-A1D1-E810C005C154}" srcOrd="0" destOrd="0" presId="urn:microsoft.com/office/officeart/2005/8/layout/hierarchy1"/>
    <dgm:cxn modelId="{8073A9D9-DD0F-46BE-BBBE-9AB117C213B9}" type="presOf" srcId="{5BB65C41-E8EB-4A55-B98F-2609C52E5EC9}" destId="{79D9A648-E183-445E-A8E6-9AA1A7F7F2FA}" srcOrd="0" destOrd="0" presId="urn:microsoft.com/office/officeart/2005/8/layout/hierarchy1"/>
    <dgm:cxn modelId="{962A35DB-D103-4DCD-B63B-9D969B99BCC2}" srcId="{1908E0E5-BFEF-4F00-BECD-C55CB374874C}" destId="{53B0BFFE-FA0C-4C52-864E-8FD8DCAEBB91}" srcOrd="2" destOrd="0" parTransId="{E398B35F-2F13-4AE4-90B5-F038C3FA090B}" sibTransId="{6FFA5B9F-6095-4EC0-817F-5A6D0281B81B}"/>
    <dgm:cxn modelId="{890E5F3B-91A5-473E-BD6D-A8E5825F9418}" type="presOf" srcId="{1EF76DD9-7C6C-40BA-B7B3-3B43D6828075}" destId="{C42D28B9-B8B8-4336-8E46-2869EE624701}" srcOrd="0" destOrd="0" presId="urn:microsoft.com/office/officeart/2005/8/layout/hierarchy1"/>
    <dgm:cxn modelId="{05079B05-E011-491C-9764-BEF57524E271}" type="presParOf" srcId="{81D552E7-B9F7-40A1-BE10-54648E39669D}" destId="{1CBB8B3B-EF96-459A-B3B6-1E4EAA2CB52B}" srcOrd="0" destOrd="0" presId="urn:microsoft.com/office/officeart/2005/8/layout/hierarchy1"/>
    <dgm:cxn modelId="{A7F46B97-4CB9-4E48-81BD-A58B6FAFB954}" type="presParOf" srcId="{1CBB8B3B-EF96-459A-B3B6-1E4EAA2CB52B}" destId="{FB3150C0-2746-4056-AEE0-5A1CA62D0333}" srcOrd="0" destOrd="0" presId="urn:microsoft.com/office/officeart/2005/8/layout/hierarchy1"/>
    <dgm:cxn modelId="{975AEB23-F3E0-4057-A013-9E7499A4D50D}" type="presParOf" srcId="{FB3150C0-2746-4056-AEE0-5A1CA62D0333}" destId="{B6C0442E-405E-4CFA-B137-B4E6B89B163B}" srcOrd="0" destOrd="0" presId="urn:microsoft.com/office/officeart/2005/8/layout/hierarchy1"/>
    <dgm:cxn modelId="{FA90F46E-3F07-44E0-A7F2-AA3CDA53F679}" type="presParOf" srcId="{FB3150C0-2746-4056-AEE0-5A1CA62D0333}" destId="{63D963F4-A8BB-4EDC-A341-7C44EC1D0531}" srcOrd="1" destOrd="0" presId="urn:microsoft.com/office/officeart/2005/8/layout/hierarchy1"/>
    <dgm:cxn modelId="{FF9F1676-DDA6-4C13-B982-9DC6F87FB734}" type="presParOf" srcId="{1CBB8B3B-EF96-459A-B3B6-1E4EAA2CB52B}" destId="{D76652C8-B7C7-448D-A722-617C4083A2A2}" srcOrd="1" destOrd="0" presId="urn:microsoft.com/office/officeart/2005/8/layout/hierarchy1"/>
    <dgm:cxn modelId="{E2880F88-60BE-45D3-9316-E24CFE1E2615}" type="presParOf" srcId="{D76652C8-B7C7-448D-A722-617C4083A2A2}" destId="{0285D688-24B1-4E1E-8909-6DDF87DCF4B4}" srcOrd="0" destOrd="0" presId="urn:microsoft.com/office/officeart/2005/8/layout/hierarchy1"/>
    <dgm:cxn modelId="{5CAF8414-DF6C-4A8C-A37A-F028B4AFDE97}" type="presParOf" srcId="{D76652C8-B7C7-448D-A722-617C4083A2A2}" destId="{86A918FC-CDF1-4FFB-A327-19BC6F9870BE}" srcOrd="1" destOrd="0" presId="urn:microsoft.com/office/officeart/2005/8/layout/hierarchy1"/>
    <dgm:cxn modelId="{7CB51193-C3AA-4A19-91DE-98A674837D3D}" type="presParOf" srcId="{86A918FC-CDF1-4FFB-A327-19BC6F9870BE}" destId="{A631B816-7583-4A46-84BD-F56966CE5911}" srcOrd="0" destOrd="0" presId="urn:microsoft.com/office/officeart/2005/8/layout/hierarchy1"/>
    <dgm:cxn modelId="{C8975A5B-450B-474A-BF4B-2E1A3716D28E}" type="presParOf" srcId="{A631B816-7583-4A46-84BD-F56966CE5911}" destId="{1D97ABC0-7DDE-4D32-A0D6-CB398A4D03C4}" srcOrd="0" destOrd="0" presId="urn:microsoft.com/office/officeart/2005/8/layout/hierarchy1"/>
    <dgm:cxn modelId="{F6E5C5A4-2969-44ED-8F25-277876F89BF4}" type="presParOf" srcId="{A631B816-7583-4A46-84BD-F56966CE5911}" destId="{79D9A648-E183-445E-A8E6-9AA1A7F7F2FA}" srcOrd="1" destOrd="0" presId="urn:microsoft.com/office/officeart/2005/8/layout/hierarchy1"/>
    <dgm:cxn modelId="{BA5DF459-8FA0-41A5-AFBA-6BDA95D9642D}" type="presParOf" srcId="{86A918FC-CDF1-4FFB-A327-19BC6F9870BE}" destId="{3EA3E37E-C682-4C5D-B21F-FF816094EE98}" srcOrd="1" destOrd="0" presId="urn:microsoft.com/office/officeart/2005/8/layout/hierarchy1"/>
    <dgm:cxn modelId="{AD03065B-F907-4E83-B9AB-459E72F3598B}" type="presParOf" srcId="{D76652C8-B7C7-448D-A722-617C4083A2A2}" destId="{84C0CDF6-E77F-471A-A1D1-E810C005C154}" srcOrd="2" destOrd="0" presId="urn:microsoft.com/office/officeart/2005/8/layout/hierarchy1"/>
    <dgm:cxn modelId="{5B5BD4AB-ABAC-40F3-8F3E-856D54E434A2}" type="presParOf" srcId="{D76652C8-B7C7-448D-A722-617C4083A2A2}" destId="{2E76CD60-9233-43F0-ADB0-34E3BD5617C3}" srcOrd="3" destOrd="0" presId="urn:microsoft.com/office/officeart/2005/8/layout/hierarchy1"/>
    <dgm:cxn modelId="{745A0102-A367-4EDC-A20D-80CAF556B925}" type="presParOf" srcId="{2E76CD60-9233-43F0-ADB0-34E3BD5617C3}" destId="{A6144820-0865-4430-9BA5-DEF2607BC1A8}" srcOrd="0" destOrd="0" presId="urn:microsoft.com/office/officeart/2005/8/layout/hierarchy1"/>
    <dgm:cxn modelId="{E549745A-EAE1-406C-ABCF-82469F868228}" type="presParOf" srcId="{A6144820-0865-4430-9BA5-DEF2607BC1A8}" destId="{EE92BFC2-63C6-4995-91D2-91C6BCE88DF2}" srcOrd="0" destOrd="0" presId="urn:microsoft.com/office/officeart/2005/8/layout/hierarchy1"/>
    <dgm:cxn modelId="{B9DD17A2-794D-4891-B922-D510F995A11D}" type="presParOf" srcId="{A6144820-0865-4430-9BA5-DEF2607BC1A8}" destId="{123E0545-7EFA-4BEB-BA4C-5B7B2B0773CA}" srcOrd="1" destOrd="0" presId="urn:microsoft.com/office/officeart/2005/8/layout/hierarchy1"/>
    <dgm:cxn modelId="{1612E0D7-1ED8-40B6-837F-BC1D7A06E99B}" type="presParOf" srcId="{2E76CD60-9233-43F0-ADB0-34E3BD5617C3}" destId="{27C0D1E5-24E6-41F1-984B-7918E06A9368}" srcOrd="1" destOrd="0" presId="urn:microsoft.com/office/officeart/2005/8/layout/hierarchy1"/>
    <dgm:cxn modelId="{B2FCC00C-4941-4116-87EF-BF9D7E0A1366}" type="presParOf" srcId="{D76652C8-B7C7-448D-A722-617C4083A2A2}" destId="{A52AF576-A84B-4369-B6A0-127473484746}" srcOrd="4" destOrd="0" presId="urn:microsoft.com/office/officeart/2005/8/layout/hierarchy1"/>
    <dgm:cxn modelId="{19599B45-8A56-4CE7-B79D-D3C1258E1CFF}" type="presParOf" srcId="{D76652C8-B7C7-448D-A722-617C4083A2A2}" destId="{1345472C-FE41-4415-AE8D-B22EE7F86F07}" srcOrd="5" destOrd="0" presId="urn:microsoft.com/office/officeart/2005/8/layout/hierarchy1"/>
    <dgm:cxn modelId="{D12C65E7-5081-48FD-BB1F-A8221E36C0A6}" type="presParOf" srcId="{1345472C-FE41-4415-AE8D-B22EE7F86F07}" destId="{FD48E5DA-AF55-4299-BC9A-FCC7F3960E0B}" srcOrd="0" destOrd="0" presId="urn:microsoft.com/office/officeart/2005/8/layout/hierarchy1"/>
    <dgm:cxn modelId="{0B6F9D25-7C51-45A8-BA2B-507D04BC84B9}" type="presParOf" srcId="{FD48E5DA-AF55-4299-BC9A-FCC7F3960E0B}" destId="{3B7AE2A7-CBC0-43D1-BC5E-44A53B3C9771}" srcOrd="0" destOrd="0" presId="urn:microsoft.com/office/officeart/2005/8/layout/hierarchy1"/>
    <dgm:cxn modelId="{4A7E3AD1-0BC4-4178-8DAD-F4442A4A8DB5}" type="presParOf" srcId="{FD48E5DA-AF55-4299-BC9A-FCC7F3960E0B}" destId="{F42AE72D-F980-463D-BFCB-9872F8BA4AF4}" srcOrd="1" destOrd="0" presId="urn:microsoft.com/office/officeart/2005/8/layout/hierarchy1"/>
    <dgm:cxn modelId="{06FB4C9E-35C4-45AB-88A9-0F37DE70B03C}" type="presParOf" srcId="{1345472C-FE41-4415-AE8D-B22EE7F86F07}" destId="{E53B5B18-7A27-43BF-979D-41EE8B72B304}" srcOrd="1" destOrd="0" presId="urn:microsoft.com/office/officeart/2005/8/layout/hierarchy1"/>
    <dgm:cxn modelId="{C61F9F39-6A74-4FEF-8491-514C2DEB9581}" type="presParOf" srcId="{D76652C8-B7C7-448D-A722-617C4083A2A2}" destId="{39A6A0C4-616D-4C9D-9458-25AC7CED7C54}" srcOrd="6" destOrd="0" presId="urn:microsoft.com/office/officeart/2005/8/layout/hierarchy1"/>
    <dgm:cxn modelId="{67521AF3-AE65-435F-9A41-EDDEAF932750}" type="presParOf" srcId="{D76652C8-B7C7-448D-A722-617C4083A2A2}" destId="{34681239-8DA1-43EA-A7BD-EEC94E2F9AE4}" srcOrd="7" destOrd="0" presId="urn:microsoft.com/office/officeart/2005/8/layout/hierarchy1"/>
    <dgm:cxn modelId="{2573401C-4005-47CB-B1A7-D9C755D17C7B}" type="presParOf" srcId="{34681239-8DA1-43EA-A7BD-EEC94E2F9AE4}" destId="{859A2E60-1CA3-4CFA-BEBC-6D6FBF4ABA31}" srcOrd="0" destOrd="0" presId="urn:microsoft.com/office/officeart/2005/8/layout/hierarchy1"/>
    <dgm:cxn modelId="{569E46B4-3723-42A1-8882-90CF1223641E}" type="presParOf" srcId="{859A2E60-1CA3-4CFA-BEBC-6D6FBF4ABA31}" destId="{70996D70-ADCE-49D0-9B5B-5B90C6EABB3E}" srcOrd="0" destOrd="0" presId="urn:microsoft.com/office/officeart/2005/8/layout/hierarchy1"/>
    <dgm:cxn modelId="{65ADAEE6-9873-422C-A194-EAD24BCE0BB6}" type="presParOf" srcId="{859A2E60-1CA3-4CFA-BEBC-6D6FBF4ABA31}" destId="{A5DEEB27-E54D-472D-80AA-91200EA4DB84}" srcOrd="1" destOrd="0" presId="urn:microsoft.com/office/officeart/2005/8/layout/hierarchy1"/>
    <dgm:cxn modelId="{EDEB8274-83B6-4CAB-8245-DD4236C28306}" type="presParOf" srcId="{34681239-8DA1-43EA-A7BD-EEC94E2F9AE4}" destId="{CE2D055F-D1CD-40BC-A455-E74203F7B8CA}" srcOrd="1" destOrd="0" presId="urn:microsoft.com/office/officeart/2005/8/layout/hierarchy1"/>
    <dgm:cxn modelId="{9C4C7DF8-9142-457E-B394-82556E7BC957}" type="presParOf" srcId="{D76652C8-B7C7-448D-A722-617C4083A2A2}" destId="{2F322514-F1E3-42A6-B493-FD6B2AE0C180}" srcOrd="8" destOrd="0" presId="urn:microsoft.com/office/officeart/2005/8/layout/hierarchy1"/>
    <dgm:cxn modelId="{B116C053-C779-46B2-B327-63D5FF717DE4}" type="presParOf" srcId="{D76652C8-B7C7-448D-A722-617C4083A2A2}" destId="{10A267C0-6815-4F5F-A863-63FCB6E6F204}" srcOrd="9" destOrd="0" presId="urn:microsoft.com/office/officeart/2005/8/layout/hierarchy1"/>
    <dgm:cxn modelId="{561945DC-E3D1-4664-A553-63FEE355B70A}" type="presParOf" srcId="{10A267C0-6815-4F5F-A863-63FCB6E6F204}" destId="{B723FCB2-C605-4D27-8386-1419AD364528}" srcOrd="0" destOrd="0" presId="urn:microsoft.com/office/officeart/2005/8/layout/hierarchy1"/>
    <dgm:cxn modelId="{E90DE809-D908-46A0-9A33-1AE892758D4C}" type="presParOf" srcId="{B723FCB2-C605-4D27-8386-1419AD364528}" destId="{AD415975-AA7A-4E20-9DB0-1EBAE50DD2B9}" srcOrd="0" destOrd="0" presId="urn:microsoft.com/office/officeart/2005/8/layout/hierarchy1"/>
    <dgm:cxn modelId="{C32B7A03-2413-489F-B5EF-8880C9A0D808}" type="presParOf" srcId="{B723FCB2-C605-4D27-8386-1419AD364528}" destId="{F59057CF-1FBC-4843-8653-B08928D0C2BB}" srcOrd="1" destOrd="0" presId="urn:microsoft.com/office/officeart/2005/8/layout/hierarchy1"/>
    <dgm:cxn modelId="{710DCE74-3399-43E1-8C02-CDECA7D89F18}" type="presParOf" srcId="{10A267C0-6815-4F5F-A863-63FCB6E6F204}" destId="{41031625-AB6D-4CF6-A25D-86523776237B}" srcOrd="1" destOrd="0" presId="urn:microsoft.com/office/officeart/2005/8/layout/hierarchy1"/>
    <dgm:cxn modelId="{46EBE659-5388-4146-8DB2-982785233197}" type="presParOf" srcId="{D76652C8-B7C7-448D-A722-617C4083A2A2}" destId="{49E57E26-A87A-4731-A0B5-01FAD18A9F45}" srcOrd="10" destOrd="0" presId="urn:microsoft.com/office/officeart/2005/8/layout/hierarchy1"/>
    <dgm:cxn modelId="{860BE075-F0FD-44EB-BDEC-2DCC37D573B1}" type="presParOf" srcId="{D76652C8-B7C7-448D-A722-617C4083A2A2}" destId="{D75AD2E6-38D2-41BA-BCE6-017BCB5DE503}" srcOrd="11" destOrd="0" presId="urn:microsoft.com/office/officeart/2005/8/layout/hierarchy1"/>
    <dgm:cxn modelId="{E822F7CB-7D8C-449A-9F54-1A376F830A18}" type="presParOf" srcId="{D75AD2E6-38D2-41BA-BCE6-017BCB5DE503}" destId="{BA00114B-4D28-4F4B-9A45-103B8217ACB4}" srcOrd="0" destOrd="0" presId="urn:microsoft.com/office/officeart/2005/8/layout/hierarchy1"/>
    <dgm:cxn modelId="{5F0BDB0D-51C0-4496-9F69-D5C6EB4FB0FB}" type="presParOf" srcId="{BA00114B-4D28-4F4B-9A45-103B8217ACB4}" destId="{16C09D58-DB9D-4E74-8232-3A1015F734AD}" srcOrd="0" destOrd="0" presId="urn:microsoft.com/office/officeart/2005/8/layout/hierarchy1"/>
    <dgm:cxn modelId="{E281A26D-BB57-4C82-A125-0C55647E0569}" type="presParOf" srcId="{BA00114B-4D28-4F4B-9A45-103B8217ACB4}" destId="{C42D28B9-B8B8-4336-8E46-2869EE624701}" srcOrd="1" destOrd="0" presId="urn:microsoft.com/office/officeart/2005/8/layout/hierarchy1"/>
    <dgm:cxn modelId="{423760B6-C4ED-4B59-9380-43501712C466}" type="presParOf" srcId="{D75AD2E6-38D2-41BA-BCE6-017BCB5DE503}" destId="{E01E42F2-9B1A-4F3E-8597-971567F72714}" srcOrd="1" destOrd="0" presId="urn:microsoft.com/office/officeart/2005/8/layout/hierarchy1"/>
    <dgm:cxn modelId="{EAC13F07-A9B4-492B-B5E7-29D22D40B7AF}" type="presParOf" srcId="{D76652C8-B7C7-448D-A722-617C4083A2A2}" destId="{FCD3B240-2886-47A1-A04F-5B5037BF6177}" srcOrd="12" destOrd="0" presId="urn:microsoft.com/office/officeart/2005/8/layout/hierarchy1"/>
    <dgm:cxn modelId="{C26E2CBA-A0D4-4985-95EE-5C7177416164}" type="presParOf" srcId="{D76652C8-B7C7-448D-A722-617C4083A2A2}" destId="{3AC1C8FB-DA97-4137-B507-81EC9C98A619}" srcOrd="13" destOrd="0" presId="urn:microsoft.com/office/officeart/2005/8/layout/hierarchy1"/>
    <dgm:cxn modelId="{1281606D-BA88-4D24-8881-5A05655C99C4}" type="presParOf" srcId="{3AC1C8FB-DA97-4137-B507-81EC9C98A619}" destId="{5335FCF5-68B9-40B9-9DA0-F38B5F2D5375}" srcOrd="0" destOrd="0" presId="urn:microsoft.com/office/officeart/2005/8/layout/hierarchy1"/>
    <dgm:cxn modelId="{11A1A5E4-3B23-4AF7-B789-498C49242539}" type="presParOf" srcId="{5335FCF5-68B9-40B9-9DA0-F38B5F2D5375}" destId="{E7B9AD0A-B679-4FC0-B5B0-2EAE67BCA3A9}" srcOrd="0" destOrd="0" presId="urn:microsoft.com/office/officeart/2005/8/layout/hierarchy1"/>
    <dgm:cxn modelId="{5CB7C155-60B6-4E72-B25D-1938A2F6DB9D}" type="presParOf" srcId="{5335FCF5-68B9-40B9-9DA0-F38B5F2D5375}" destId="{C6B10EE8-D89F-435B-AAAD-DF9C778EDA6B}" srcOrd="1" destOrd="0" presId="urn:microsoft.com/office/officeart/2005/8/layout/hierarchy1"/>
    <dgm:cxn modelId="{3C2C472C-33CF-4F72-BFEF-02F2C854201A}" type="presParOf" srcId="{3AC1C8FB-DA97-4137-B507-81EC9C98A619}" destId="{31BBDFA8-E2AF-4100-94E6-A84D9FA9FDFF}" srcOrd="1" destOrd="0" presId="urn:microsoft.com/office/officeart/2005/8/layout/hierarchy1"/>
    <dgm:cxn modelId="{28D6057E-BCD3-44E3-8043-9382ED182E5D}" type="presParOf" srcId="{D76652C8-B7C7-448D-A722-617C4083A2A2}" destId="{33300014-DB8A-46B5-8131-78F45642755F}" srcOrd="14" destOrd="0" presId="urn:microsoft.com/office/officeart/2005/8/layout/hierarchy1"/>
    <dgm:cxn modelId="{B88324B4-E8AC-47F1-85DD-99ED476217A6}" type="presParOf" srcId="{D76652C8-B7C7-448D-A722-617C4083A2A2}" destId="{A461E6AA-C77F-46CC-81EA-DD397AE4E265}" srcOrd="15" destOrd="0" presId="urn:microsoft.com/office/officeart/2005/8/layout/hierarchy1"/>
    <dgm:cxn modelId="{E715ACB8-77E5-4DA7-B20D-67BC68F6E3E7}" type="presParOf" srcId="{A461E6AA-C77F-46CC-81EA-DD397AE4E265}" destId="{C7CB3F39-EFBE-4EFC-B742-C04F205C8835}" srcOrd="0" destOrd="0" presId="urn:microsoft.com/office/officeart/2005/8/layout/hierarchy1"/>
    <dgm:cxn modelId="{FE3006A7-9752-4B29-9635-82EDB07CE6FD}" type="presParOf" srcId="{C7CB3F39-EFBE-4EFC-B742-C04F205C8835}" destId="{0BDAE520-3116-4C0B-8820-5037CF6D0E04}" srcOrd="0" destOrd="0" presId="urn:microsoft.com/office/officeart/2005/8/layout/hierarchy1"/>
    <dgm:cxn modelId="{367D9B70-092D-431F-903E-CB8CD3525D98}" type="presParOf" srcId="{C7CB3F39-EFBE-4EFC-B742-C04F205C8835}" destId="{5EAF7CF6-F85B-416C-A03B-DB50EB0A23C2}" srcOrd="1" destOrd="0" presId="urn:microsoft.com/office/officeart/2005/8/layout/hierarchy1"/>
    <dgm:cxn modelId="{850DBA33-146C-4BE1-98FC-16BFE1A8B02C}" type="presParOf" srcId="{A461E6AA-C77F-46CC-81EA-DD397AE4E265}" destId="{7864961C-045A-4D0B-BAE5-4901AD4708E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300014-DB8A-46B5-8131-78F45642755F}">
      <dsp:nvSpPr>
        <dsp:cNvPr id="0" name=""/>
        <dsp:cNvSpPr/>
      </dsp:nvSpPr>
      <dsp:spPr>
        <a:xfrm>
          <a:off x="3935301" y="1200590"/>
          <a:ext cx="3713726" cy="11636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5425"/>
              </a:lnTo>
              <a:lnTo>
                <a:pt x="3713726" y="1085425"/>
              </a:lnTo>
              <a:lnTo>
                <a:pt x="3713726" y="11636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D3B240-2886-47A1-A04F-5B5037BF6177}">
      <dsp:nvSpPr>
        <dsp:cNvPr id="0" name=""/>
        <dsp:cNvSpPr/>
      </dsp:nvSpPr>
      <dsp:spPr>
        <a:xfrm>
          <a:off x="3935301" y="1200590"/>
          <a:ext cx="2681699" cy="11636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5425"/>
              </a:lnTo>
              <a:lnTo>
                <a:pt x="2681699" y="1085425"/>
              </a:lnTo>
              <a:lnTo>
                <a:pt x="2681699" y="11636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E57E26-A87A-4731-A0B5-01FAD18A9F45}">
      <dsp:nvSpPr>
        <dsp:cNvPr id="0" name=""/>
        <dsp:cNvSpPr/>
      </dsp:nvSpPr>
      <dsp:spPr>
        <a:xfrm>
          <a:off x="3935301" y="1200590"/>
          <a:ext cx="1649671" cy="11636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5425"/>
              </a:lnTo>
              <a:lnTo>
                <a:pt x="1649671" y="1085425"/>
              </a:lnTo>
              <a:lnTo>
                <a:pt x="1649671" y="11636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322514-F1E3-42A6-B493-FD6B2AE0C180}">
      <dsp:nvSpPr>
        <dsp:cNvPr id="0" name=""/>
        <dsp:cNvSpPr/>
      </dsp:nvSpPr>
      <dsp:spPr>
        <a:xfrm>
          <a:off x="3935301" y="1200590"/>
          <a:ext cx="617644" cy="11636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5425"/>
              </a:lnTo>
              <a:lnTo>
                <a:pt x="617644" y="1085425"/>
              </a:lnTo>
              <a:lnTo>
                <a:pt x="617644" y="11636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A6A0C4-616D-4C9D-9458-25AC7CED7C54}">
      <dsp:nvSpPr>
        <dsp:cNvPr id="0" name=""/>
        <dsp:cNvSpPr/>
      </dsp:nvSpPr>
      <dsp:spPr>
        <a:xfrm>
          <a:off x="3520917" y="1200590"/>
          <a:ext cx="414383" cy="1163648"/>
        </a:xfrm>
        <a:custGeom>
          <a:avLst/>
          <a:gdLst/>
          <a:ahLst/>
          <a:cxnLst/>
          <a:rect l="0" t="0" r="0" b="0"/>
          <a:pathLst>
            <a:path>
              <a:moveTo>
                <a:pt x="414383" y="0"/>
              </a:moveTo>
              <a:lnTo>
                <a:pt x="414383" y="1085425"/>
              </a:lnTo>
              <a:lnTo>
                <a:pt x="0" y="1085425"/>
              </a:lnTo>
              <a:lnTo>
                <a:pt x="0" y="11636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2AF576-A84B-4369-B6A0-127473484746}">
      <dsp:nvSpPr>
        <dsp:cNvPr id="0" name=""/>
        <dsp:cNvSpPr/>
      </dsp:nvSpPr>
      <dsp:spPr>
        <a:xfrm>
          <a:off x="2488890" y="1200590"/>
          <a:ext cx="1446411" cy="1163648"/>
        </a:xfrm>
        <a:custGeom>
          <a:avLst/>
          <a:gdLst/>
          <a:ahLst/>
          <a:cxnLst/>
          <a:rect l="0" t="0" r="0" b="0"/>
          <a:pathLst>
            <a:path>
              <a:moveTo>
                <a:pt x="1446411" y="0"/>
              </a:moveTo>
              <a:lnTo>
                <a:pt x="1446411" y="1085425"/>
              </a:lnTo>
              <a:lnTo>
                <a:pt x="0" y="1085425"/>
              </a:lnTo>
              <a:lnTo>
                <a:pt x="0" y="11636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C0CDF6-E77F-471A-A1D1-E810C005C154}">
      <dsp:nvSpPr>
        <dsp:cNvPr id="0" name=""/>
        <dsp:cNvSpPr/>
      </dsp:nvSpPr>
      <dsp:spPr>
        <a:xfrm>
          <a:off x="1456862" y="1200590"/>
          <a:ext cx="2478438" cy="1163648"/>
        </a:xfrm>
        <a:custGeom>
          <a:avLst/>
          <a:gdLst/>
          <a:ahLst/>
          <a:cxnLst/>
          <a:rect l="0" t="0" r="0" b="0"/>
          <a:pathLst>
            <a:path>
              <a:moveTo>
                <a:pt x="2478438" y="0"/>
              </a:moveTo>
              <a:lnTo>
                <a:pt x="2478438" y="1085425"/>
              </a:lnTo>
              <a:lnTo>
                <a:pt x="0" y="1085425"/>
              </a:lnTo>
              <a:lnTo>
                <a:pt x="0" y="11636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85D688-24B1-4E1E-8909-6DDF87DCF4B4}">
      <dsp:nvSpPr>
        <dsp:cNvPr id="0" name=""/>
        <dsp:cNvSpPr/>
      </dsp:nvSpPr>
      <dsp:spPr>
        <a:xfrm>
          <a:off x="449356" y="1200590"/>
          <a:ext cx="3485945" cy="1204998"/>
        </a:xfrm>
        <a:custGeom>
          <a:avLst/>
          <a:gdLst/>
          <a:ahLst/>
          <a:cxnLst/>
          <a:rect l="0" t="0" r="0" b="0"/>
          <a:pathLst>
            <a:path>
              <a:moveTo>
                <a:pt x="3485945" y="0"/>
              </a:moveTo>
              <a:lnTo>
                <a:pt x="3485945" y="1126775"/>
              </a:lnTo>
              <a:lnTo>
                <a:pt x="0" y="1126775"/>
              </a:lnTo>
              <a:lnTo>
                <a:pt x="0" y="120499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C0442E-405E-4CFA-B137-B4E6B89B163B}">
      <dsp:nvSpPr>
        <dsp:cNvPr id="0" name=""/>
        <dsp:cNvSpPr/>
      </dsp:nvSpPr>
      <dsp:spPr>
        <a:xfrm>
          <a:off x="3353582" y="664405"/>
          <a:ext cx="1163437" cy="53618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D963F4-A8BB-4EDC-A341-7C44EC1D0531}">
      <dsp:nvSpPr>
        <dsp:cNvPr id="0" name=""/>
        <dsp:cNvSpPr/>
      </dsp:nvSpPr>
      <dsp:spPr>
        <a:xfrm>
          <a:off x="3447403" y="753535"/>
          <a:ext cx="1163437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Emin  ÇİFTÇİ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DAİRE BAŞKANI V.</a:t>
          </a:r>
          <a:endParaRPr lang="tr-TR" sz="800" kern="1200" dirty="0"/>
        </a:p>
      </dsp:txBody>
      <dsp:txXfrm>
        <a:off x="3463107" y="769239"/>
        <a:ext cx="1132029" cy="504777"/>
      </dsp:txXfrm>
    </dsp:sp>
    <dsp:sp modelId="{1D97ABC0-7DDE-4D32-A0D6-CB398A4D03C4}">
      <dsp:nvSpPr>
        <dsp:cNvPr id="0" name=""/>
        <dsp:cNvSpPr/>
      </dsp:nvSpPr>
      <dsp:spPr>
        <a:xfrm>
          <a:off x="27163" y="2405589"/>
          <a:ext cx="844386" cy="536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D9A648-E183-445E-A8E6-9AA1A7F7F2FA}">
      <dsp:nvSpPr>
        <dsp:cNvPr id="0" name=""/>
        <dsp:cNvSpPr/>
      </dsp:nvSpPr>
      <dsp:spPr>
        <a:xfrm>
          <a:off x="120983" y="2494719"/>
          <a:ext cx="844386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YAVUZ SELİM İÇİN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BİLGİSAYAR İŞLETMENİ</a:t>
          </a:r>
        </a:p>
      </dsp:txBody>
      <dsp:txXfrm>
        <a:off x="136687" y="2510423"/>
        <a:ext cx="812978" cy="504777"/>
      </dsp:txXfrm>
    </dsp:sp>
    <dsp:sp modelId="{EE92BFC2-63C6-4995-91D2-91C6BCE88DF2}">
      <dsp:nvSpPr>
        <dsp:cNvPr id="0" name=""/>
        <dsp:cNvSpPr/>
      </dsp:nvSpPr>
      <dsp:spPr>
        <a:xfrm>
          <a:off x="1034669" y="2364238"/>
          <a:ext cx="844386" cy="536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3E0545-7EFA-4BEB-BA4C-5B7B2B0773CA}">
      <dsp:nvSpPr>
        <dsp:cNvPr id="0" name=""/>
        <dsp:cNvSpPr/>
      </dsp:nvSpPr>
      <dsp:spPr>
        <a:xfrm>
          <a:off x="1128490" y="2453368"/>
          <a:ext cx="844386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MURAT BURAN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BİLGİSAYAR İŞLETMENİ</a:t>
          </a:r>
          <a:endParaRPr lang="tr-TR" sz="800" kern="1200" dirty="0"/>
        </a:p>
      </dsp:txBody>
      <dsp:txXfrm>
        <a:off x="1144194" y="2469072"/>
        <a:ext cx="812978" cy="504777"/>
      </dsp:txXfrm>
    </dsp:sp>
    <dsp:sp modelId="{3B7AE2A7-CBC0-43D1-BC5E-44A53B3C9771}">
      <dsp:nvSpPr>
        <dsp:cNvPr id="0" name=""/>
        <dsp:cNvSpPr/>
      </dsp:nvSpPr>
      <dsp:spPr>
        <a:xfrm>
          <a:off x="2066697" y="2364238"/>
          <a:ext cx="844386" cy="536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2AE72D-F980-463D-BFCB-9872F8BA4AF4}">
      <dsp:nvSpPr>
        <dsp:cNvPr id="0" name=""/>
        <dsp:cNvSpPr/>
      </dsp:nvSpPr>
      <dsp:spPr>
        <a:xfrm>
          <a:off x="2160517" y="2453368"/>
          <a:ext cx="844386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ABDULLAH DEMİR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MEMUR</a:t>
          </a:r>
          <a:endParaRPr lang="tr-TR" sz="800" kern="1200" dirty="0"/>
        </a:p>
      </dsp:txBody>
      <dsp:txXfrm>
        <a:off x="2176221" y="2469072"/>
        <a:ext cx="812978" cy="504777"/>
      </dsp:txXfrm>
    </dsp:sp>
    <dsp:sp modelId="{70996D70-ADCE-49D0-9B5B-5B90C6EABB3E}">
      <dsp:nvSpPr>
        <dsp:cNvPr id="0" name=""/>
        <dsp:cNvSpPr/>
      </dsp:nvSpPr>
      <dsp:spPr>
        <a:xfrm>
          <a:off x="3098724" y="2364238"/>
          <a:ext cx="844386" cy="536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DEEB27-E54D-472D-80AA-91200EA4DB84}">
      <dsp:nvSpPr>
        <dsp:cNvPr id="0" name=""/>
        <dsp:cNvSpPr/>
      </dsp:nvSpPr>
      <dsp:spPr>
        <a:xfrm>
          <a:off x="3192545" y="2453368"/>
          <a:ext cx="844386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SERVET KARAHAN MEMUR</a:t>
          </a:r>
          <a:endParaRPr lang="tr-TR" sz="800" kern="1200" dirty="0"/>
        </a:p>
      </dsp:txBody>
      <dsp:txXfrm>
        <a:off x="3208249" y="2469072"/>
        <a:ext cx="812978" cy="504777"/>
      </dsp:txXfrm>
    </dsp:sp>
    <dsp:sp modelId="{AD415975-AA7A-4E20-9DB0-1EBAE50DD2B9}">
      <dsp:nvSpPr>
        <dsp:cNvPr id="0" name=""/>
        <dsp:cNvSpPr/>
      </dsp:nvSpPr>
      <dsp:spPr>
        <a:xfrm>
          <a:off x="4130752" y="2364238"/>
          <a:ext cx="844386" cy="536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9057CF-1FBC-4843-8653-B08928D0C2BB}">
      <dsp:nvSpPr>
        <dsp:cNvPr id="0" name=""/>
        <dsp:cNvSpPr/>
      </dsp:nvSpPr>
      <dsp:spPr>
        <a:xfrm>
          <a:off x="4224573" y="2453368"/>
          <a:ext cx="844386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Serhat NAS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MEMUR</a:t>
          </a:r>
          <a:endParaRPr lang="tr-TR" sz="800" kern="1200" dirty="0"/>
        </a:p>
      </dsp:txBody>
      <dsp:txXfrm>
        <a:off x="4240277" y="2469072"/>
        <a:ext cx="812978" cy="504777"/>
      </dsp:txXfrm>
    </dsp:sp>
    <dsp:sp modelId="{16C09D58-DB9D-4E74-8232-3A1015F734AD}">
      <dsp:nvSpPr>
        <dsp:cNvPr id="0" name=""/>
        <dsp:cNvSpPr/>
      </dsp:nvSpPr>
      <dsp:spPr>
        <a:xfrm>
          <a:off x="5162779" y="2364238"/>
          <a:ext cx="844386" cy="536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2D28B9-B8B8-4336-8E46-2869EE624701}">
      <dsp:nvSpPr>
        <dsp:cNvPr id="0" name=""/>
        <dsp:cNvSpPr/>
      </dsp:nvSpPr>
      <dsp:spPr>
        <a:xfrm>
          <a:off x="5256600" y="2453368"/>
          <a:ext cx="844386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Turan SARIYER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V.H.K.İ </a:t>
          </a:r>
        </a:p>
      </dsp:txBody>
      <dsp:txXfrm>
        <a:off x="5272304" y="2469072"/>
        <a:ext cx="812978" cy="504777"/>
      </dsp:txXfrm>
    </dsp:sp>
    <dsp:sp modelId="{E7B9AD0A-B679-4FC0-B5B0-2EAE67BCA3A9}">
      <dsp:nvSpPr>
        <dsp:cNvPr id="0" name=""/>
        <dsp:cNvSpPr/>
      </dsp:nvSpPr>
      <dsp:spPr>
        <a:xfrm>
          <a:off x="6194807" y="2364238"/>
          <a:ext cx="844386" cy="536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B10EE8-D89F-435B-AAAD-DF9C778EDA6B}">
      <dsp:nvSpPr>
        <dsp:cNvPr id="0" name=""/>
        <dsp:cNvSpPr/>
      </dsp:nvSpPr>
      <dsp:spPr>
        <a:xfrm>
          <a:off x="6288628" y="2453368"/>
          <a:ext cx="844386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Veysel KARAÇAY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SEKRETER</a:t>
          </a:r>
          <a:endParaRPr lang="tr-TR" sz="800" kern="1200" dirty="0"/>
        </a:p>
      </dsp:txBody>
      <dsp:txXfrm>
        <a:off x="6304332" y="2469072"/>
        <a:ext cx="812978" cy="504777"/>
      </dsp:txXfrm>
    </dsp:sp>
    <dsp:sp modelId="{0BDAE520-3116-4C0B-8820-5037CF6D0E04}">
      <dsp:nvSpPr>
        <dsp:cNvPr id="0" name=""/>
        <dsp:cNvSpPr/>
      </dsp:nvSpPr>
      <dsp:spPr>
        <a:xfrm>
          <a:off x="7226835" y="2364238"/>
          <a:ext cx="844386" cy="536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AF7CF6-F85B-416C-A03B-DB50EB0A23C2}">
      <dsp:nvSpPr>
        <dsp:cNvPr id="0" name=""/>
        <dsp:cNvSpPr/>
      </dsp:nvSpPr>
      <dsp:spPr>
        <a:xfrm>
          <a:off x="7320655" y="2453368"/>
          <a:ext cx="844386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err="1" smtClean="0"/>
            <a:t>Şafih</a:t>
          </a:r>
          <a:r>
            <a:rPr lang="tr-TR" sz="800" kern="1200" dirty="0" smtClean="0"/>
            <a:t> ECER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HİZMETLİ</a:t>
          </a:r>
          <a:endParaRPr lang="tr-TR" sz="800" kern="1200" dirty="0"/>
        </a:p>
      </dsp:txBody>
      <dsp:txXfrm>
        <a:off x="7336359" y="2469072"/>
        <a:ext cx="812978" cy="5047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5" y="2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/>
          <a:lstStyle>
            <a:lvl1pPr algn="r">
              <a:defRPr sz="1200"/>
            </a:lvl1pPr>
          </a:lstStyle>
          <a:p>
            <a:fld id="{2470103B-A3EA-42F2-A5B1-0E1BFF8ABA1B}" type="datetimeFigureOut">
              <a:rPr lang="tr-TR" smtClean="0"/>
              <a:pPr/>
              <a:t>27.04.2017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59" tIns="45930" rIns="91859" bIns="4593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1" y="4724958"/>
            <a:ext cx="5486400" cy="4476273"/>
          </a:xfrm>
          <a:prstGeom prst="rect">
            <a:avLst/>
          </a:prstGeom>
        </p:spPr>
        <p:txBody>
          <a:bodyPr vert="horz" lIns="91859" tIns="45930" rIns="91859" bIns="4593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9448187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5" y="9448187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 anchor="b"/>
          <a:lstStyle>
            <a:lvl1pPr algn="r">
              <a:defRPr sz="1200"/>
            </a:lvl1pPr>
          </a:lstStyle>
          <a:p>
            <a:fld id="{47C79724-B173-4409-968E-2399AA501C5F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79414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184436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13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13772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41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83867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C34C-1FF3-47BC-9ABB-BAED85F86A51}" type="datetime1">
              <a:rPr lang="tr-TR" smtClean="0"/>
              <a:pPr/>
              <a:t>27.04.2017</a:t>
            </a:fld>
            <a:endParaRPr lang="tr-T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704427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804F7-0D22-4167-B0C5-CA8AE052C4D6}" type="datetime1">
              <a:rPr lang="tr-TR" smtClean="0"/>
              <a:pPr/>
              <a:t>27.04.2017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37986703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CB30-F56C-486E-9B96-03F33B3DF1B5}" type="datetime1">
              <a:rPr lang="tr-TR" smtClean="0"/>
              <a:pPr/>
              <a:t>27.04.2017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804452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7BB88-EA8C-4929-A85B-819DD5CB64C5}" type="datetime1">
              <a:rPr lang="tr-TR" smtClean="0"/>
              <a:pPr/>
              <a:t>27.04.2017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36658790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27F75-16D5-4D3A-A4A4-E05824B3BD15}" type="datetime1">
              <a:rPr lang="tr-TR" smtClean="0"/>
              <a:pPr/>
              <a:t>27.04.2017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55713237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B28A-D65B-4E3C-925B-59A4FBD5BF72}" type="datetime1">
              <a:rPr lang="tr-TR" smtClean="0"/>
              <a:pPr/>
              <a:t>27.04.2017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0408541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AA92-57CA-411E-AA86-BE069DFF0A63}" type="datetime1">
              <a:rPr lang="tr-TR" smtClean="0"/>
              <a:pPr/>
              <a:t>27.04.2017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51552722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472F0-4C3E-4C8B-85B6-6AA57E4FBC1B}" type="datetime1">
              <a:rPr lang="tr-TR" smtClean="0"/>
              <a:pPr/>
              <a:t>27.04.2017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03819572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83A8B-60A1-4169-B4B6-FA25CCBE7DF6}" type="datetime1">
              <a:rPr lang="tr-TR" smtClean="0"/>
              <a:pPr/>
              <a:t>27.04.2017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7552692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C5EE2-502C-464B-B96F-395722D85506}" type="datetime1">
              <a:rPr lang="tr-TR" smtClean="0"/>
              <a:pPr/>
              <a:t>27.04.2017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90155086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DAE2E-0CD4-490C-A7B4-6F569951D049}" type="datetime1">
              <a:rPr lang="tr-TR" smtClean="0"/>
              <a:pPr/>
              <a:t>27.04.2017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40740198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/>
          </p:nvPr>
        </p:nvSpPr>
        <p:spPr>
          <a:xfrm>
            <a:off x="457200" y="704850"/>
            <a:ext cx="8229600" cy="561975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7E07A-5977-4417-B75D-3B01041E3C8D}" type="datetime1">
              <a:rPr lang="tr-TR" smtClean="0"/>
              <a:pPr>
                <a:defRPr/>
              </a:pPr>
              <a:t>27.04.2017</a:t>
            </a:fld>
            <a:endParaRPr lang="tr-TR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1889C-71AF-4034-8856-E7F60E0EEFA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01241864"/>
      </p:ext>
    </p:extLst>
  </p:cSld>
  <p:clrMapOvr>
    <a:masterClrMapping/>
  </p:clrMapOvr>
  <p:transition spd="med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339D776-B756-4AA8-BD71-EF1AC65DBF2D}" type="datetime1">
              <a:rPr lang="tr-TR" smtClean="0"/>
              <a:pPr/>
              <a:t>27.04.2017</a:t>
            </a:fld>
            <a:endParaRPr lang="tr-T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6538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  <p:sldLayoutId id="2147483971" r:id="rId3"/>
    <p:sldLayoutId id="2147483972" r:id="rId4"/>
    <p:sldLayoutId id="2147483973" r:id="rId5"/>
    <p:sldLayoutId id="2147483974" r:id="rId6"/>
    <p:sldLayoutId id="2147483975" r:id="rId7"/>
    <p:sldLayoutId id="2147483976" r:id="rId8"/>
    <p:sldLayoutId id="2147483977" r:id="rId9"/>
    <p:sldLayoutId id="2147483978" r:id="rId10"/>
    <p:sldLayoutId id="2147483979" r:id="rId11"/>
    <p:sldLayoutId id="2147483980" r:id="rId12"/>
  </p:sldLayoutIdLst>
  <p:transition spd="med">
    <p:push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e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9.em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1.e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2.em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3.em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14.emf"/><Relationship Id="rId4" Type="http://schemas.openxmlformats.org/officeDocument/2006/relationships/oleObject" Target="../embeddings/oleObject10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5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6.emf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17.emf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>
                <a:solidFill>
                  <a:schemeClr val="bg1"/>
                </a:solidFill>
              </a:rPr>
              <a:pPr/>
              <a:t>1</a:t>
            </a:fld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078" name="Rectangle 22"/>
          <p:cNvSpPr txBox="1">
            <a:spLocks noGrp="1" noChangeArrowheads="1"/>
          </p:cNvSpPr>
          <p:nvPr/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r" eaLnBrk="1" hangingPunct="1"/>
            <a:endParaRPr lang="tr-TR" altLang="tr-TR" sz="1200"/>
          </a:p>
        </p:txBody>
      </p:sp>
      <p:sp>
        <p:nvSpPr>
          <p:cNvPr id="447492" name="Rectangle 4"/>
          <p:cNvSpPr>
            <a:spLocks noChangeArrowheads="1"/>
          </p:cNvSpPr>
          <p:nvPr/>
        </p:nvSpPr>
        <p:spPr bwMode="auto">
          <a:xfrm>
            <a:off x="1714480" y="908720"/>
            <a:ext cx="6215105" cy="4945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hlink"/>
              </a:buClr>
              <a:defRPr/>
            </a:pPr>
            <a:r>
              <a:rPr lang="tr-TR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 Antiqua" panose="02040602050305030304" pitchFamily="18" charset="0"/>
              </a:rPr>
              <a:t>T.C.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defRPr/>
            </a:pPr>
            <a:r>
              <a:rPr lang="tr-TR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 Antiqua" panose="02040602050305030304" pitchFamily="18" charset="0"/>
              </a:rPr>
              <a:t>SİİRT ÜNİVERSİTESİ</a:t>
            </a:r>
          </a:p>
          <a:p>
            <a:pPr algn="ctr"/>
            <a:r>
              <a:rPr lang="tr-TR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 Antiqua" panose="02040602050305030304" pitchFamily="18" charset="0"/>
              </a:rPr>
              <a:t>REKTÖRLÜĞÜ </a:t>
            </a:r>
          </a:p>
          <a:p>
            <a:pPr algn="ctr"/>
            <a:endParaRPr lang="tr-TR" sz="3600" b="1" dirty="0">
              <a:effectLst>
                <a:outerShdw blurRad="38100" dist="38100" dir="2700000" algn="tl">
                  <a:srgbClr val="C0C0C0"/>
                </a:outerShdw>
              </a:effectLst>
              <a:latin typeface="Book Antiqua" panose="02040602050305030304" pitchFamily="18" charset="0"/>
              <a:cs typeface="Times New Roman" pitchFamily="18" charset="0"/>
            </a:endParaRPr>
          </a:p>
          <a:p>
            <a:pPr algn="ctr"/>
            <a:r>
              <a:rPr lang="tr-TR" sz="3600" b="1" dirty="0" smtClean="0">
                <a:latin typeface="Book Antiqua" panose="02040602050305030304" pitchFamily="18" charset="0"/>
                <a:cs typeface="Times New Roman" pitchFamily="18" charset="0"/>
              </a:rPr>
              <a:t>ÖĞRENCİ </a:t>
            </a:r>
            <a:r>
              <a:rPr lang="tr-TR" sz="3600" b="1" dirty="0">
                <a:latin typeface="Book Antiqua" panose="02040602050305030304" pitchFamily="18" charset="0"/>
                <a:cs typeface="Times New Roman" pitchFamily="18" charset="0"/>
              </a:rPr>
              <a:t>İŞLERİ DAİRE </a:t>
            </a:r>
            <a:r>
              <a:rPr lang="tr-TR" sz="3600" b="1" dirty="0" smtClean="0">
                <a:latin typeface="Book Antiqua" panose="02040602050305030304" pitchFamily="18" charset="0"/>
                <a:cs typeface="Times New Roman" pitchFamily="18" charset="0"/>
              </a:rPr>
              <a:t>BAŞKANLIĞI</a:t>
            </a:r>
            <a:endParaRPr lang="tr-TR" sz="3600" b="1" dirty="0">
              <a:latin typeface="Book Antiqua" panose="02040602050305030304" pitchFamily="18" charset="0"/>
              <a:cs typeface="Times New Roman" pitchFamily="18" charset="0"/>
            </a:endParaRPr>
          </a:p>
          <a:p>
            <a:pPr algn="ctr"/>
            <a:endParaRPr lang="tr-TR" sz="3600" b="1" dirty="0" smtClean="0">
              <a:latin typeface="Book Antiqua" panose="02040602050305030304" pitchFamily="18" charset="0"/>
              <a:cs typeface="Times New Roman" pitchFamily="18" charset="0"/>
            </a:endParaRPr>
          </a:p>
          <a:p>
            <a:pPr algn="ctr"/>
            <a:r>
              <a:rPr lang="tr-TR" sz="3600" b="1" dirty="0" smtClean="0">
                <a:latin typeface="Book Antiqua" panose="02040602050305030304" pitchFamily="18" charset="0"/>
                <a:cs typeface="Times New Roman" pitchFamily="18" charset="0"/>
              </a:rPr>
              <a:t>2016 YILI </a:t>
            </a:r>
          </a:p>
          <a:p>
            <a:pPr algn="ctr"/>
            <a:r>
              <a:rPr lang="tr-TR" sz="3600" b="1" dirty="0" smtClean="0">
                <a:latin typeface="Book Antiqua" panose="02040602050305030304" pitchFamily="18" charset="0"/>
                <a:cs typeface="Times New Roman" pitchFamily="18" charset="0"/>
              </a:rPr>
              <a:t>BRİFİNG RAPORU</a:t>
            </a:r>
            <a:endParaRPr lang="tr-TR" sz="3600" dirty="0">
              <a:latin typeface="Book Antiqua" panose="02040602050305030304" pitchFamily="18" charset="0"/>
              <a:cs typeface="Times New Roman" pitchFamily="18" charset="0"/>
            </a:endParaRPr>
          </a:p>
          <a:p>
            <a:pPr algn="ctr">
              <a:spcBef>
                <a:spcPct val="20000"/>
              </a:spcBef>
              <a:buClr>
                <a:schemeClr val="hlink"/>
              </a:buClr>
              <a:defRPr/>
            </a:pPr>
            <a:endParaRPr lang="tr-TR" sz="3600" b="1" dirty="0">
              <a:effectLst>
                <a:outerShdw blurRad="38100" dist="38100" dir="2700000" algn="tl">
                  <a:srgbClr val="C0C0C0"/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30721" name="Picture 1" descr="C:\Users\SERHAT56\Desktop\012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73549" y="548680"/>
            <a:ext cx="2876550" cy="1524000"/>
          </a:xfrm>
          <a:prstGeom prst="rect">
            <a:avLst/>
          </a:prstGeom>
          <a:noFill/>
        </p:spPr>
      </p:pic>
      <p:pic>
        <p:nvPicPr>
          <p:cNvPr id="30722" name="Picture 2" descr="C:\Users\SERHAT56\Desktop\012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56592" y="620688"/>
            <a:ext cx="2876550" cy="152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45645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Dikdörtgen 2"/>
          <p:cNvSpPr/>
          <p:nvPr/>
        </p:nvSpPr>
        <p:spPr>
          <a:xfrm>
            <a:off x="611560" y="2564904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 smtClean="0">
                <a:latin typeface="Times New Roman" pitchFamily="18" charset="0"/>
                <a:cs typeface="Times New Roman" pitchFamily="18" charset="0"/>
              </a:rPr>
              <a:t>Misyon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	Eğitim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Birimleri ile eşgüdüm sağlayarak planlanan eğitim-öğretim sürecinin düzenli bir şekilde yürütülmesini gerçekleştirmek; öğrencilere, mezunlara, öğretim elemanlarına ve ilişkide olduğumuz kurumlara bilgi ve belge hizmeti sunmak. </a:t>
            </a: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r>
              <a:rPr lang="tr-TR" b="1" i="1" dirty="0" smtClean="0">
                <a:latin typeface="Times New Roman" pitchFamily="18" charset="0"/>
                <a:cs typeface="Times New Roman" pitchFamily="18" charset="0"/>
              </a:rPr>
              <a:t>Vizyon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	Sürekli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gelişen bilgi ve teknolojileri kullanarak, güler yüzlü bir ifade ile güvenli ve mümkün olan en hızlı şekilde bilgi ve belge hizmeti sunan; öğrenci, öğretim elemanı ve personelin memnuniyetini ön plana çıkaran, ülke çapında örnek ve farklı bir birim olmak.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611560" y="836712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A. Misyon ve Vizyon</a:t>
            </a:r>
            <a:endParaRPr lang="tr-TR" sz="3600" dirty="0"/>
          </a:p>
          <a:p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8651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660216" y="717456"/>
            <a:ext cx="7264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B. Yetki, Görev ve Sorumluluklar</a:t>
            </a:r>
            <a:endParaRPr lang="tr-TR" sz="3600" dirty="0"/>
          </a:p>
          <a:p>
            <a:endParaRPr lang="tr-TR" dirty="0"/>
          </a:p>
        </p:txBody>
      </p:sp>
      <p:sp>
        <p:nvSpPr>
          <p:cNvPr id="4" name="Dikdörtgen 3"/>
          <p:cNvSpPr/>
          <p:nvPr/>
        </p:nvSpPr>
        <p:spPr>
          <a:xfrm>
            <a:off x="755576" y="1772816"/>
            <a:ext cx="81369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Eğitim-öğretim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İşlemleri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Kayıt İşlemleri 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Harç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Yatay Geçiş İşlemleri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Öğrenci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Özlük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İşlemleri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Not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ve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ders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işlemleri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Mezuniyet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ve kayıt silme işlemleri            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Diploma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İstatistik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Lisansüstü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/ Doktora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Genel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ve idari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hizmetler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Burs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Otomasyon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Müfredat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Bologna İşlemleri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12541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433508" y="836712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b="1" dirty="0" smtClean="0"/>
              <a:t>Personel Şeması</a:t>
            </a:r>
            <a:endParaRPr lang="tr-TR" sz="3200" b="1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1" name="Diyagram 24"/>
          <p:cNvGraphicFramePr/>
          <p:nvPr>
            <p:extLst>
              <p:ext uri="{D42A27DB-BD31-4B8C-83A1-F6EECF244321}">
                <p14:modId xmlns:p14="http://schemas.microsoft.com/office/powerpoint/2010/main" val="385924981"/>
              </p:ext>
            </p:extLst>
          </p:nvPr>
        </p:nvGraphicFramePr>
        <p:xfrm>
          <a:off x="323528" y="1643050"/>
          <a:ext cx="816768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76064" y="404664"/>
            <a:ext cx="8305800" cy="1143000"/>
          </a:xfrm>
        </p:spPr>
        <p:txBody>
          <a:bodyPr/>
          <a:lstStyle/>
          <a:p>
            <a:r>
              <a:rPr lang="tr-TR" dirty="0" smtClean="0"/>
              <a:t>Personel Görev Dağılım Tablosu</a:t>
            </a:r>
            <a:endParaRPr lang="tr-TR" dirty="0"/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</a:t>
            </a:fld>
            <a:endParaRPr lang="tr-TR"/>
          </a:p>
        </p:txBody>
      </p:sp>
      <p:graphicFrame>
        <p:nvGraphicFramePr>
          <p:cNvPr id="5" name="4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8813465"/>
              </p:ext>
            </p:extLst>
          </p:nvPr>
        </p:nvGraphicFramePr>
        <p:xfrm>
          <a:off x="498523" y="1644826"/>
          <a:ext cx="7776864" cy="4416802"/>
        </p:xfrm>
        <a:graphic>
          <a:graphicData uri="http://schemas.openxmlformats.org/drawingml/2006/table">
            <a:tbl>
              <a:tblPr/>
              <a:tblGrid>
                <a:gridCol w="6184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1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124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478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S.No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Adı Soyadı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Ünvanı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Birimde Aldığı İşler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768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Emin ÇİFTÇİ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Daire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Başkan V.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Öğrenci İşleri Daire Başkanlığında iş akışını sağlamak, yazışmalar,Öğrenci İşleri Otomasyonu,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Harç ve YÖKSİS İşlemleri, Taşınır ve tahakkuk işlemleri ile ilgi yapılacak işleri takip etmek.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14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Yavuz Selim İÇİN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Yazı İşleri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yazışmalarla ilgili iş ve işlemleri yapmak ve takip etmek. Senato ve YÖK ile yapılan yazışmaları yapmak. Taşınır Kontrol Yetkilisi İşlemleri.</a:t>
                      </a:r>
                      <a:endParaRPr lang="tr-TR" sz="1200" b="0" i="0" u="none" strike="noStrike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557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Turan SARIYER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V.H.K.İ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Ön Lisans,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Lisans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 Yüksek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Lisanstan Sorumlu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Otomasyon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İşlemleri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7239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Murat BURAN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Harç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İşlemleri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ÖSYM, KYK,YÖKSİS İşlemleri,  Öğrenci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Kimlik Kartları İşlemleri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478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Servet KARAHAN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Memur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Harç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şlemleri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YÖKSİS işlemleri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Harç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Tahakkuk işlemleri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KYK İşlemleri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478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Abdullah DEMİR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Memur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Ödeme İşlemleri,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Mutemetlik ,Taşınır İşlemleri</a:t>
                      </a:r>
                      <a:r>
                        <a:rPr lang="tr-TR" sz="12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 Gerçekleştirme Görevli İşlemleri.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768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Serhat NAS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Memur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İstatistiki Bilgiler ,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Web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sorumlusu.Üniversitemizin Web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Ana sayfasında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Öğrencilere her konuda gerekli duyuruları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yapmak. Ön Lisans Otomasyon İşlemleri.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478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Veysel KARAÇAY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Sekreter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(Hizmetli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Daire Başkanı Sekreteri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Telefon akışını sağlamak,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Öğrenci Otomasyonu için ilgili personele yardımcı olmak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478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Şafih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ECER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Hizmetli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Tüm Temizlik İşleri,Kurum 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Gelen-Giden Evrak Dağıtım İşlemleri 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Başlık"/>
          <p:cNvSpPr>
            <a:spLocks noGrp="1"/>
          </p:cNvSpPr>
          <p:nvPr>
            <p:ph type="title"/>
          </p:nvPr>
        </p:nvSpPr>
        <p:spPr>
          <a:xfrm>
            <a:off x="571472" y="714356"/>
            <a:ext cx="6340548" cy="419100"/>
          </a:xfrm>
        </p:spPr>
        <p:txBody>
          <a:bodyPr/>
          <a:lstStyle/>
          <a:p>
            <a:r>
              <a:rPr lang="tr-TR" sz="2000" b="1" dirty="0" smtClean="0"/>
              <a:t>ÖĞRENCİ İŞLERİNİN ÇALIŞMA ALANLARI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158" y="1285860"/>
            <a:ext cx="8072494" cy="5072098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tr-TR" sz="1300" dirty="0" smtClean="0">
                <a:latin typeface="+mj-lt"/>
              </a:rPr>
              <a:t>Yeni kayıt yapacak olan öğrencilerin kayıt için gerekli evrak ve işlemlerinin yapılması , otomasyona aktarımının sağlanması.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YÖK, ÖSYM, KYK, diğer üniversiteler ve diğer kurumlarla gerekli tüm yazışmaları yapmak.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Akademik Personelin ve İdari Personelin otomasyon sistemi üzerindeki tüm sorunlarını çözmek ve işlemlerin sürekliliğini sağlamak.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 otomasyonunda eksik ve yanlış girilen notların düzeltilmesi, ders kaydı eksikliklerinin takibi ve düzeltilmesi gibi iş ve işlemleri yapmak.  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Öğrencilerin Burs, Kredi durumlarının belirlenmesi ve takip edilmesi.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Öğrencilerin başarı durumlarının belirlenmesi, mezuniyet döneminde belge almaya hak kazanan öğrencilerin adlarının Rektörlük Makamına sunulması.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Yeni gelen öğrencilerin ilk kimliklerinin geldiği dönemde hazırlanması, ara sınıf öğrencilerinin ise yıpranmış veya kaybolan kimliklerinin ise yeniden hazırlanması ve birimlere teslim edilmesi.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Üniversitemiz Bologna Protokolü çerçevesinde Web İşlemleri, Diploma Eki ve diğer işlemleri takip etmek tamamlamak.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 Kayıt Dosyası, Diploma, Diploma Kabı ve bunun gibi Akademik Birimlerin genel ihtiyaçlarının teminini sağlamak ve onlara dağıtmak.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Daire Başkanlığı yıl sonu Faaliyet Raporu hazırlamak ve bir sonraki yıl için öngörülerde bulunmak.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Öğrencilere ilişkin istatistiki çalışmaların yapılması ve sonuçların ilgililerle paylaşılması.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Öğrencileri ilgilendiren Yönetmelik ve Yönerge değişikliklerini Senato’ya sunup daha sonra yayınlamak.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Akademik Takvimin Akademik Birimlerin görüşü alınarak hazırlanması, Senato’ya sunulması ve yayınlanması. 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Yabancı uyruklu öğrenci alımıyla ilgili gerekli işlemleri yapmak.</a:t>
            </a:r>
            <a:endParaRPr lang="tr-TR" sz="1300" dirty="0">
              <a:latin typeface="+mj-lt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81000" y="271953"/>
            <a:ext cx="8305800" cy="1143000"/>
          </a:xfrm>
        </p:spPr>
        <p:txBody>
          <a:bodyPr/>
          <a:lstStyle/>
          <a:p>
            <a:r>
              <a:rPr lang="tr-TR" dirty="0" smtClean="0"/>
              <a:t>Mali Bilgiler</a:t>
            </a:r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</a:t>
            </a:fld>
            <a:endParaRPr lang="tr-TR"/>
          </a:p>
        </p:txBody>
      </p:sp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5598840"/>
              </p:ext>
            </p:extLst>
          </p:nvPr>
        </p:nvGraphicFramePr>
        <p:xfrm>
          <a:off x="611560" y="1484783"/>
          <a:ext cx="8246721" cy="4801737"/>
        </p:xfrm>
        <a:graphic>
          <a:graphicData uri="http://schemas.openxmlformats.org/drawingml/2006/table">
            <a:tbl>
              <a:tblPr/>
              <a:tblGrid>
                <a:gridCol w="16387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9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5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86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67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278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0522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0239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Bütçe Ödeneği 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Serbest Ödenek (b)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Gerçekleşme Durumu% (a*100)/b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Kesin Harcama (a)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Kalan Ödenek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Açıklama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26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01- Personel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402.954,00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330.030,09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330.030,09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72.923,91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33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02- Sos. </a:t>
                      </a:r>
                      <a:r>
                        <a:rPr lang="tr-TR" sz="14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Güv</a:t>
                      </a: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Kur. D. Prim.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57.892,00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50.980,24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50.980,24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6.911,76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26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03- Mal ve Hizmet Alım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31.500,00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31.500,00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21.402,14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10.097,86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1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05- Cari Transferler 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26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07- Demirbaşlar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r>
                        <a:rPr lang="tr-TR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23.000,00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23.000,00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18.655,20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r>
                        <a:rPr lang="tr-TR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4.344,80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6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TOPLAM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515.346,00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435.510,33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421.067,67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94.278,33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</a:t>
            </a:fld>
            <a:endParaRPr lang="tr-TR"/>
          </a:p>
        </p:txBody>
      </p:sp>
      <p:graphicFrame>
        <p:nvGraphicFramePr>
          <p:cNvPr id="98617" name="Group 313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875339290"/>
              </p:ext>
            </p:extLst>
          </p:nvPr>
        </p:nvGraphicFramePr>
        <p:xfrm>
          <a:off x="642910" y="1285860"/>
          <a:ext cx="6941676" cy="4050273"/>
        </p:xfrm>
        <a:graphic>
          <a:graphicData uri="http://schemas.openxmlformats.org/drawingml/2006/table">
            <a:tbl>
              <a:tblPr/>
              <a:tblGrid>
                <a:gridCol w="4837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39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709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tr-T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2016  YILI</a:t>
                      </a:r>
                    </a:p>
                  </a:txBody>
                  <a:tcPr marL="91453" marR="91453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7641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İŞİN ADI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ADET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2671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 Gelen Evrak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359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75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Dışı Gelen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945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075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 Giden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1313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075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Dışı Giden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2671"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2907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9480" name="WordArt 5"/>
          <p:cNvSpPr>
            <a:spLocks noChangeArrowheads="1" noChangeShapeType="1" noTextEdit="1"/>
          </p:cNvSpPr>
          <p:nvPr/>
        </p:nvSpPr>
        <p:spPr bwMode="auto">
          <a:xfrm>
            <a:off x="1403350" y="333375"/>
            <a:ext cx="6769100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tr-TR" sz="24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107763" dir="2700000" algn="ctr" rotWithShape="0">
                  <a:srgbClr val="868686">
                    <a:alpha val="5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19482" name="Line 63"/>
          <p:cNvSpPr>
            <a:spLocks noChangeShapeType="1"/>
          </p:cNvSpPr>
          <p:nvPr/>
        </p:nvSpPr>
        <p:spPr bwMode="auto">
          <a:xfrm>
            <a:off x="5692775" y="830263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r-TR"/>
          </a:p>
        </p:txBody>
      </p:sp>
      <p:sp>
        <p:nvSpPr>
          <p:cNvPr id="19483" name="Line 64"/>
          <p:cNvSpPr>
            <a:spLocks noChangeShapeType="1"/>
          </p:cNvSpPr>
          <p:nvPr/>
        </p:nvSpPr>
        <p:spPr bwMode="auto">
          <a:xfrm>
            <a:off x="5692775" y="830263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r-TR"/>
          </a:p>
        </p:txBody>
      </p:sp>
      <p:sp>
        <p:nvSpPr>
          <p:cNvPr id="19484" name="Line 65"/>
          <p:cNvSpPr>
            <a:spLocks noChangeShapeType="1"/>
          </p:cNvSpPr>
          <p:nvPr/>
        </p:nvSpPr>
        <p:spPr bwMode="auto">
          <a:xfrm>
            <a:off x="5692775" y="12588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r-TR"/>
          </a:p>
        </p:txBody>
      </p:sp>
      <p:sp>
        <p:nvSpPr>
          <p:cNvPr id="19485" name="Line 66"/>
          <p:cNvSpPr>
            <a:spLocks noChangeShapeType="1"/>
          </p:cNvSpPr>
          <p:nvPr/>
        </p:nvSpPr>
        <p:spPr bwMode="auto">
          <a:xfrm>
            <a:off x="5692775" y="12588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r-TR"/>
          </a:p>
        </p:txBody>
      </p:sp>
      <p:sp>
        <p:nvSpPr>
          <p:cNvPr id="19486" name="Line 67"/>
          <p:cNvSpPr>
            <a:spLocks noChangeShapeType="1"/>
          </p:cNvSpPr>
          <p:nvPr/>
        </p:nvSpPr>
        <p:spPr bwMode="auto">
          <a:xfrm>
            <a:off x="5692775" y="15335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r-TR"/>
          </a:p>
        </p:txBody>
      </p:sp>
      <p:sp>
        <p:nvSpPr>
          <p:cNvPr id="19487" name="Line 68"/>
          <p:cNvSpPr>
            <a:spLocks noChangeShapeType="1"/>
          </p:cNvSpPr>
          <p:nvPr/>
        </p:nvSpPr>
        <p:spPr bwMode="auto">
          <a:xfrm>
            <a:off x="5692775" y="15335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r-TR"/>
          </a:p>
        </p:txBody>
      </p:sp>
      <p:sp>
        <p:nvSpPr>
          <p:cNvPr id="19488" name="Line 69"/>
          <p:cNvSpPr>
            <a:spLocks noChangeShapeType="1"/>
          </p:cNvSpPr>
          <p:nvPr/>
        </p:nvSpPr>
        <p:spPr bwMode="auto">
          <a:xfrm>
            <a:off x="5692775" y="1808163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r-TR"/>
          </a:p>
        </p:txBody>
      </p:sp>
      <p:sp>
        <p:nvSpPr>
          <p:cNvPr id="19489" name="Line 70"/>
          <p:cNvSpPr>
            <a:spLocks noChangeShapeType="1"/>
          </p:cNvSpPr>
          <p:nvPr/>
        </p:nvSpPr>
        <p:spPr bwMode="auto">
          <a:xfrm>
            <a:off x="5692775" y="1808163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r-TR"/>
          </a:p>
        </p:txBody>
      </p:sp>
      <p:sp>
        <p:nvSpPr>
          <p:cNvPr id="19490" name="Text Box 99"/>
          <p:cNvSpPr txBox="1">
            <a:spLocks noChangeArrowheads="1"/>
          </p:cNvSpPr>
          <p:nvPr/>
        </p:nvSpPr>
        <p:spPr bwMode="auto">
          <a:xfrm>
            <a:off x="1043608" y="1450975"/>
            <a:ext cx="33845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r-TR" altLang="tr-TR" sz="2000" b="1" dirty="0">
                <a:latin typeface="Arial" charset="0"/>
              </a:rPr>
              <a:t>EVRAK KAYIT İŞLEMLERİ</a:t>
            </a:r>
          </a:p>
        </p:txBody>
      </p:sp>
      <p:sp>
        <p:nvSpPr>
          <p:cNvPr id="17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80" name="6 Metin kutusu"/>
          <p:cNvSpPr txBox="1">
            <a:spLocks noChangeArrowheads="1"/>
          </p:cNvSpPr>
          <p:nvPr/>
        </p:nvSpPr>
        <p:spPr bwMode="auto">
          <a:xfrm>
            <a:off x="107504" y="0"/>
            <a:ext cx="49291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3200" b="1" dirty="0">
                <a:latin typeface="Times New Roman" pitchFamily="18" charset="0"/>
                <a:cs typeface="Times New Roman" pitchFamily="18" charset="0"/>
              </a:rPr>
              <a:t>AKADEMİK BİRİMLER 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9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267744" y="6556497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4645864"/>
              </p:ext>
            </p:extLst>
          </p:nvPr>
        </p:nvGraphicFramePr>
        <p:xfrm>
          <a:off x="240904" y="549379"/>
          <a:ext cx="8260186" cy="6007116"/>
        </p:xfrm>
        <a:graphic>
          <a:graphicData uri="http://schemas.openxmlformats.org/drawingml/2006/table">
            <a:tbl>
              <a:tblPr firstRow="1" bandRow="1"/>
              <a:tblGrid>
                <a:gridCol w="8260186">
                  <a:extLst>
                    <a:ext uri="{9D8B030D-6E8A-4147-A177-3AD203B41FA5}">
                      <a16:colId xmlns:a16="http://schemas.microsoft.com/office/drawing/2014/main" val="4078170577"/>
                    </a:ext>
                  </a:extLst>
                </a:gridCol>
              </a:tblGrid>
              <a:tr h="43475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FAKÜLTELER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062807"/>
                  </a:ext>
                </a:extLst>
              </a:tr>
              <a:tr h="3395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7912180"/>
                  </a:ext>
                </a:extLst>
              </a:tr>
              <a:tr h="2703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770481"/>
                  </a:ext>
                </a:extLst>
              </a:tr>
              <a:tr h="47153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Mühendislik-Mimarlık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5113540"/>
                  </a:ext>
                </a:extLst>
              </a:tr>
              <a:tr h="47153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435042"/>
                  </a:ext>
                </a:extLst>
              </a:tr>
              <a:tr h="2703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984360"/>
                  </a:ext>
                </a:extLst>
              </a:tr>
              <a:tr h="2489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013881"/>
                  </a:ext>
                </a:extLst>
              </a:tr>
              <a:tr h="2489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2701081"/>
                  </a:ext>
                </a:extLst>
              </a:tr>
              <a:tr h="2703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(Resmi </a:t>
                      </a:r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Prosedürlerin tamamlanması 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bekleniyor.)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723538"/>
                  </a:ext>
                </a:extLst>
              </a:tr>
              <a:tr h="248914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</a:t>
                      </a:r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729" marR="15565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123634"/>
                  </a:ext>
                </a:extLst>
              </a:tr>
              <a:tr h="6229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YÜKSEKOKULLAR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212521"/>
                  </a:ext>
                </a:extLst>
              </a:tr>
              <a:tr h="33742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5554979"/>
                  </a:ext>
                </a:extLst>
              </a:tr>
              <a:tr h="53858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0729466"/>
                  </a:ext>
                </a:extLst>
              </a:tr>
              <a:tr h="47153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ve Otelcilik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255278"/>
                  </a:ext>
                </a:extLst>
              </a:tr>
              <a:tr h="40447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2167836"/>
                  </a:ext>
                </a:extLst>
              </a:tr>
              <a:tr h="356892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4</a:t>
                      </a:r>
                    </a:p>
                  </a:txBody>
                  <a:tcPr marL="1729" marR="15565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08338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Dikdörtgen"/>
          <p:cNvSpPr/>
          <p:nvPr/>
        </p:nvSpPr>
        <p:spPr>
          <a:xfrm>
            <a:off x="2123728" y="27856"/>
            <a:ext cx="4863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AKADEMİK BİRİMLER </a:t>
            </a:r>
            <a:endParaRPr lang="tr-TR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10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107291"/>
              </p:ext>
            </p:extLst>
          </p:nvPr>
        </p:nvGraphicFramePr>
        <p:xfrm>
          <a:off x="323528" y="980730"/>
          <a:ext cx="7992888" cy="5378422"/>
        </p:xfrm>
        <a:graphic>
          <a:graphicData uri="http://schemas.openxmlformats.org/drawingml/2006/table">
            <a:tbl>
              <a:tblPr firstRow="1" bandRow="1"/>
              <a:tblGrid>
                <a:gridCol w="7992888">
                  <a:extLst>
                    <a:ext uri="{9D8B030D-6E8A-4147-A177-3AD203B41FA5}">
                      <a16:colId xmlns:a16="http://schemas.microsoft.com/office/drawing/2014/main" val="268569497"/>
                    </a:ext>
                  </a:extLst>
                </a:gridCol>
              </a:tblGrid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MESLEK YÜKSEKOKULLARI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2437525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6137545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0165662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1255093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487220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5479194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5</a:t>
                      </a:r>
                    </a:p>
                  </a:txBody>
                  <a:tcPr marL="6339" marR="57050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14545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9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ENSTİTÜLER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3062675"/>
                  </a:ext>
                </a:extLst>
              </a:tr>
              <a:tr h="44561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631219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188660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5724231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Yaşayan Diller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1958003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4</a:t>
                      </a:r>
                    </a:p>
                  </a:txBody>
                  <a:tcPr marL="6339" marR="57050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925565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4 Metin kutusu"/>
          <p:cNvSpPr txBox="1">
            <a:spLocks noChangeArrowheads="1"/>
          </p:cNvSpPr>
          <p:nvPr/>
        </p:nvSpPr>
        <p:spPr bwMode="auto">
          <a:xfrm>
            <a:off x="1357313" y="714375"/>
            <a:ext cx="6429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 dirty="0" smtClean="0"/>
              <a:t>2012-2016 </a:t>
            </a:r>
            <a:r>
              <a:rPr lang="tr-TR" b="1" dirty="0"/>
              <a:t>Yılı Akademik Birim </a:t>
            </a:r>
            <a:r>
              <a:rPr lang="tr-TR" b="1" dirty="0" smtClean="0"/>
              <a:t>Sayısı Özeti </a:t>
            </a:r>
            <a:endParaRPr lang="tr-TR" b="1" dirty="0"/>
          </a:p>
        </p:txBody>
      </p:sp>
      <p:sp>
        <p:nvSpPr>
          <p:cNvPr id="20485" name="5 Metin kutusu"/>
          <p:cNvSpPr txBox="1">
            <a:spLocks noChangeArrowheads="1"/>
          </p:cNvSpPr>
          <p:nvPr/>
        </p:nvSpPr>
        <p:spPr bwMode="auto">
          <a:xfrm>
            <a:off x="323528" y="1311465"/>
            <a:ext cx="843361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Üniversitemizde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2012 yılında 3 Fakülte, 2 Enstitü, 1 Yüksekokul ve 4 MYO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iken 2016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yılı itibariyle 7 Fakülte,  4 Enstitü,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Yüksekokul ve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MYO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olmuştur. 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Üniversitemizde 2012 yılında Lisansüstü eğitim sadece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Fen Bilimleri Enstitüsünde 2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Program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iken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2016 yılı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itibariyle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15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Yüksek Lisan, 2 Doktora olmak üzere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17 programda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eğitim verilmektedir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Üniversitemiz Sosyal Bilimler Enstitüsünde 2016  yılı itibariyle 11 Yüksek Lisans Programında eğitim verilmektedir.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Lisans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Üstü Öğrenci sayısı 2012 yılında 2 iken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2016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yılı itibariyle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555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öğrenciye çıkarılmıştır .</a:t>
            </a: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Üniversitemizde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2012 yılında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28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Akademik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Program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var iken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2016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itibariyle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116’ya çıkarılmıştır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tr-TR" dirty="0"/>
              <a:t> </a:t>
            </a:r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11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12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148975"/>
              </p:ext>
            </p:extLst>
          </p:nvPr>
        </p:nvGraphicFramePr>
        <p:xfrm>
          <a:off x="323528" y="1097581"/>
          <a:ext cx="8291262" cy="5252048"/>
        </p:xfrm>
        <a:graphic>
          <a:graphicData uri="http://schemas.openxmlformats.org/drawingml/2006/table">
            <a:tbl>
              <a:tblPr/>
              <a:tblGrid>
                <a:gridCol w="40587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36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88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0063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PROGRAM SAYISI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Mühendislik-Mimarlık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İdari Bilimler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20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Siirt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555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3185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116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13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48095" y="654306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650261"/>
              </p:ext>
            </p:extLst>
          </p:nvPr>
        </p:nvGraphicFramePr>
        <p:xfrm>
          <a:off x="323528" y="188640"/>
          <a:ext cx="8496944" cy="6307832"/>
        </p:xfrm>
        <a:graphic>
          <a:graphicData uri="http://schemas.openxmlformats.org/drawingml/2006/table">
            <a:tbl>
              <a:tblPr firstRow="1" firstCol="1" bandRow="1"/>
              <a:tblGrid>
                <a:gridCol w="1810824">
                  <a:extLst>
                    <a:ext uri="{9D8B030D-6E8A-4147-A177-3AD203B41FA5}">
                      <a16:colId xmlns:a16="http://schemas.microsoft.com/office/drawing/2014/main" val="865281249"/>
                    </a:ext>
                  </a:extLst>
                </a:gridCol>
                <a:gridCol w="1337224">
                  <a:extLst>
                    <a:ext uri="{9D8B030D-6E8A-4147-A177-3AD203B41FA5}">
                      <a16:colId xmlns:a16="http://schemas.microsoft.com/office/drawing/2014/main" val="239915143"/>
                    </a:ext>
                  </a:extLst>
                </a:gridCol>
                <a:gridCol w="1337224">
                  <a:extLst>
                    <a:ext uri="{9D8B030D-6E8A-4147-A177-3AD203B41FA5}">
                      <a16:colId xmlns:a16="http://schemas.microsoft.com/office/drawing/2014/main" val="686516890"/>
                    </a:ext>
                  </a:extLst>
                </a:gridCol>
                <a:gridCol w="1337224">
                  <a:extLst>
                    <a:ext uri="{9D8B030D-6E8A-4147-A177-3AD203B41FA5}">
                      <a16:colId xmlns:a16="http://schemas.microsoft.com/office/drawing/2014/main" val="4277435204"/>
                    </a:ext>
                  </a:extLst>
                </a:gridCol>
                <a:gridCol w="1337224">
                  <a:extLst>
                    <a:ext uri="{9D8B030D-6E8A-4147-A177-3AD203B41FA5}">
                      <a16:colId xmlns:a16="http://schemas.microsoft.com/office/drawing/2014/main" val="2198383568"/>
                    </a:ext>
                  </a:extLst>
                </a:gridCol>
                <a:gridCol w="1337224">
                  <a:extLst>
                    <a:ext uri="{9D8B030D-6E8A-4147-A177-3AD203B41FA5}">
                      <a16:colId xmlns:a16="http://schemas.microsoft.com/office/drawing/2014/main" val="2091669570"/>
                    </a:ext>
                  </a:extLst>
                </a:gridCol>
              </a:tblGrid>
              <a:tr h="80738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F6F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5436967"/>
                  </a:ext>
                </a:extLst>
              </a:tr>
              <a:tr h="461362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24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Yıllar </a:t>
                      </a:r>
                      <a:r>
                        <a:rPr lang="tr-TR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İtibariyle Ön Lisans Lisans </a:t>
                      </a:r>
                      <a:r>
                        <a:rPr lang="tr-TR" sz="24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Aktif Program Sayıları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3449850"/>
                  </a:ext>
                </a:extLst>
              </a:tr>
              <a:tr h="8842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422832"/>
                  </a:ext>
                </a:extLst>
              </a:tr>
              <a:tr h="24606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5214000"/>
                  </a:ext>
                </a:extLst>
              </a:tr>
              <a:tr h="24606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1334769"/>
                  </a:ext>
                </a:extLst>
              </a:tr>
              <a:tr h="24606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Mühendislik-Mimarlık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7342723"/>
                  </a:ext>
                </a:extLst>
              </a:tr>
              <a:tr h="32679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1265920"/>
                  </a:ext>
                </a:extLst>
              </a:tr>
              <a:tr h="16532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9724304"/>
                  </a:ext>
                </a:extLst>
              </a:tr>
              <a:tr h="16532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4594749"/>
                  </a:ext>
                </a:extLst>
              </a:tr>
              <a:tr h="16532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3850501"/>
                  </a:ext>
                </a:extLst>
              </a:tr>
              <a:tr h="24606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487324"/>
                  </a:ext>
                </a:extLst>
              </a:tr>
              <a:tr h="40753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334347"/>
                  </a:ext>
                </a:extLst>
              </a:tr>
              <a:tr h="32679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8181491"/>
                  </a:ext>
                </a:extLst>
              </a:tr>
              <a:tr h="32679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Siirt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3362885"/>
                  </a:ext>
                </a:extLst>
              </a:tr>
              <a:tr h="40753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765906"/>
                  </a:ext>
                </a:extLst>
              </a:tr>
              <a:tr h="40753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884161"/>
                  </a:ext>
                </a:extLst>
              </a:tr>
              <a:tr h="32679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789338"/>
                  </a:ext>
                </a:extLst>
              </a:tr>
              <a:tr h="238370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781632"/>
                  </a:ext>
                </a:extLst>
              </a:tr>
              <a:tr h="84582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7862323"/>
                  </a:ext>
                </a:extLst>
              </a:tr>
              <a:tr h="399846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9711060"/>
                  </a:ext>
                </a:extLst>
              </a:tr>
              <a:tr h="84582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317883"/>
                  </a:ext>
                </a:extLst>
              </a:tr>
              <a:tr h="8458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63051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0605667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14</a:t>
            </a:fld>
            <a:endParaRPr lang="tr-TR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4589932"/>
              </p:ext>
            </p:extLst>
          </p:nvPr>
        </p:nvGraphicFramePr>
        <p:xfrm>
          <a:off x="395536" y="1052735"/>
          <a:ext cx="8424936" cy="50653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83350">
                  <a:extLst>
                    <a:ext uri="{9D8B030D-6E8A-4147-A177-3AD203B41FA5}">
                      <a16:colId xmlns:a16="http://schemas.microsoft.com/office/drawing/2014/main" val="61846230"/>
                    </a:ext>
                  </a:extLst>
                </a:gridCol>
                <a:gridCol w="4341586">
                  <a:extLst>
                    <a:ext uri="{9D8B030D-6E8A-4147-A177-3AD203B41FA5}">
                      <a16:colId xmlns:a16="http://schemas.microsoft.com/office/drawing/2014/main" val="1329719182"/>
                    </a:ext>
                  </a:extLst>
                </a:gridCol>
              </a:tblGrid>
              <a:tr h="79613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r-TR" sz="4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Program Sayıları</a:t>
                      </a:r>
                      <a:endParaRPr lang="tr-TR" sz="4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427926"/>
                  </a:ext>
                </a:extLst>
              </a:tr>
              <a:tr h="579996"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25068017"/>
                  </a:ext>
                </a:extLst>
              </a:tr>
              <a:tr h="785818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Ön 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</a:t>
                      </a:r>
                      <a:endParaRPr lang="tr-TR" sz="28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50191469"/>
                  </a:ext>
                </a:extLst>
              </a:tr>
              <a:tr h="619085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r>
                        <a:rPr lang="tr-TR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30179392"/>
                  </a:ext>
                </a:extLst>
              </a:tr>
              <a:tr h="642942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37051623"/>
                  </a:ext>
                </a:extLst>
              </a:tr>
              <a:tr h="714380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26954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</a:t>
                      </a:r>
                      <a:r>
                        <a:rPr lang="tr-TR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39026932"/>
                  </a:ext>
                </a:extLst>
              </a:tr>
            </a:tbl>
          </a:graphicData>
        </a:graphic>
      </p:graphicFrame>
      <p:sp>
        <p:nvSpPr>
          <p:cNvPr id="5" name="Dikdörtgen 1"/>
          <p:cNvSpPr/>
          <p:nvPr/>
        </p:nvSpPr>
        <p:spPr>
          <a:xfrm>
            <a:off x="2548095" y="654306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4202722716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14" name="8 Metin kutusu"/>
          <p:cNvSpPr txBox="1">
            <a:spLocks noChangeArrowheads="1"/>
          </p:cNvSpPr>
          <p:nvPr/>
        </p:nvSpPr>
        <p:spPr bwMode="auto">
          <a:xfrm>
            <a:off x="857250" y="785813"/>
            <a:ext cx="7500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2015-2016 Eğitim-Öğretim Yılı ÖSS 1. Yerleştirme Fakülte Bazında Öğrenci Dağılımı</a:t>
            </a:r>
            <a:endParaRPr lang="tr-TR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15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483768" y="6451159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2" name="Dikdörtgen 1"/>
          <p:cNvSpPr/>
          <p:nvPr/>
        </p:nvSpPr>
        <p:spPr>
          <a:xfrm>
            <a:off x="848676" y="785703"/>
            <a:ext cx="67385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2016-2017 Eğitim-Öğretim Yılı ÖSS 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1.Yerleştirme </a:t>
            </a:r>
            <a:r>
              <a:rPr lang="tr-TR" b="1" dirty="0">
                <a:latin typeface="Times New Roman" pitchFamily="18" charset="0"/>
                <a:cs typeface="Times New Roman" pitchFamily="18" charset="0"/>
              </a:rPr>
              <a:t>Fakülte Bazında 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Öğrenci Kontenjan Dağılımı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7450557"/>
              </p:ext>
            </p:extLst>
          </p:nvPr>
        </p:nvGraphicFramePr>
        <p:xfrm>
          <a:off x="323526" y="1628800"/>
          <a:ext cx="8363273" cy="45433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83635">
                  <a:extLst>
                    <a:ext uri="{9D8B030D-6E8A-4147-A177-3AD203B41FA5}">
                      <a16:colId xmlns:a16="http://schemas.microsoft.com/office/drawing/2014/main" val="2675281480"/>
                    </a:ext>
                  </a:extLst>
                </a:gridCol>
                <a:gridCol w="2178150">
                  <a:extLst>
                    <a:ext uri="{9D8B030D-6E8A-4147-A177-3AD203B41FA5}">
                      <a16:colId xmlns:a16="http://schemas.microsoft.com/office/drawing/2014/main" val="3592456636"/>
                    </a:ext>
                  </a:extLst>
                </a:gridCol>
                <a:gridCol w="2178150">
                  <a:extLst>
                    <a:ext uri="{9D8B030D-6E8A-4147-A177-3AD203B41FA5}">
                      <a16:colId xmlns:a16="http://schemas.microsoft.com/office/drawing/2014/main" val="1831384220"/>
                    </a:ext>
                  </a:extLst>
                </a:gridCol>
                <a:gridCol w="1623338">
                  <a:extLst>
                    <a:ext uri="{9D8B030D-6E8A-4147-A177-3AD203B41FA5}">
                      <a16:colId xmlns:a16="http://schemas.microsoft.com/office/drawing/2014/main" val="2673919597"/>
                    </a:ext>
                  </a:extLst>
                </a:gridCol>
              </a:tblGrid>
              <a:tr h="301213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47902587"/>
                  </a:ext>
                </a:extLst>
              </a:tr>
              <a:tr h="18976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293883868"/>
                  </a:ext>
                </a:extLst>
              </a:tr>
              <a:tr h="3585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477372000"/>
                  </a:ext>
                </a:extLst>
              </a:tr>
              <a:tr h="3585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169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615052457"/>
                  </a:ext>
                </a:extLst>
              </a:tr>
              <a:tr h="18976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217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893821553"/>
                  </a:ext>
                </a:extLst>
              </a:tr>
              <a:tr h="3585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Hizmetleri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348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348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308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382537220"/>
                  </a:ext>
                </a:extLst>
              </a:tr>
              <a:tr h="40374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Mühendislik-Mimarlık 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187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899566949"/>
                  </a:ext>
                </a:extLst>
              </a:tr>
              <a:tr h="18976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922094344"/>
                  </a:ext>
                </a:extLst>
              </a:tr>
              <a:tr h="18976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277595326"/>
                  </a:ext>
                </a:extLst>
              </a:tr>
              <a:tr h="3585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52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55563554"/>
                  </a:ext>
                </a:extLst>
              </a:tr>
              <a:tr h="3585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Yüksekokulu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36520741"/>
                  </a:ext>
                </a:extLst>
              </a:tr>
              <a:tr h="18976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727047430"/>
                  </a:ext>
                </a:extLst>
              </a:tr>
              <a:tr h="18976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218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174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28265957"/>
                  </a:ext>
                </a:extLst>
              </a:tr>
              <a:tr h="3585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599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598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32728124"/>
                  </a:ext>
                </a:extLst>
              </a:tr>
              <a:tr h="3585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405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320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727892116"/>
                  </a:ext>
                </a:extLst>
              </a:tr>
              <a:tr h="189760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1546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extLst>
                  <a:ext uri="{0D108BD9-81ED-4DB2-BD59-A6C34878D82A}">
                    <a16:rowId xmlns:a16="http://schemas.microsoft.com/office/drawing/2014/main" val="71933117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5 Metin kutusu"/>
          <p:cNvSpPr txBox="1">
            <a:spLocks noChangeArrowheads="1"/>
          </p:cNvSpPr>
          <p:nvPr/>
        </p:nvSpPr>
        <p:spPr bwMode="auto">
          <a:xfrm>
            <a:off x="919001" y="644687"/>
            <a:ext cx="7500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2016-2017 </a:t>
            </a:r>
            <a:r>
              <a:rPr lang="tr-TR" b="1" dirty="0">
                <a:latin typeface="Times New Roman" pitchFamily="18" charset="0"/>
                <a:cs typeface="Times New Roman" pitchFamily="18" charset="0"/>
              </a:rPr>
              <a:t>Eğitim-Öğretim Yılı ÖSS Ek Yerleştirme Fakülte Bazında Öğrenci 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Kontenjan Dağılımı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16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0372291"/>
              </p:ext>
            </p:extLst>
          </p:nvPr>
        </p:nvGraphicFramePr>
        <p:xfrm>
          <a:off x="467544" y="1484784"/>
          <a:ext cx="7952395" cy="4708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66530">
                  <a:extLst>
                    <a:ext uri="{9D8B030D-6E8A-4147-A177-3AD203B41FA5}">
                      <a16:colId xmlns:a16="http://schemas.microsoft.com/office/drawing/2014/main" val="2289058644"/>
                    </a:ext>
                  </a:extLst>
                </a:gridCol>
                <a:gridCol w="2071140">
                  <a:extLst>
                    <a:ext uri="{9D8B030D-6E8A-4147-A177-3AD203B41FA5}">
                      <a16:colId xmlns:a16="http://schemas.microsoft.com/office/drawing/2014/main" val="152809324"/>
                    </a:ext>
                  </a:extLst>
                </a:gridCol>
                <a:gridCol w="2071140">
                  <a:extLst>
                    <a:ext uri="{9D8B030D-6E8A-4147-A177-3AD203B41FA5}">
                      <a16:colId xmlns:a16="http://schemas.microsoft.com/office/drawing/2014/main" val="1819063535"/>
                    </a:ext>
                  </a:extLst>
                </a:gridCol>
                <a:gridCol w="1543585">
                  <a:extLst>
                    <a:ext uri="{9D8B030D-6E8A-4147-A177-3AD203B41FA5}">
                      <a16:colId xmlns:a16="http://schemas.microsoft.com/office/drawing/2014/main" val="1775079286"/>
                    </a:ext>
                  </a:extLst>
                </a:gridCol>
              </a:tblGrid>
              <a:tr h="320097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283083329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895917014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621408630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074322853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097902569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Hizmetleri MYO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016835188"/>
                  </a:ext>
                </a:extLst>
              </a:tr>
              <a:tr h="3878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Mühendislik-Mimarlık 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794120766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125119991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078828893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13379495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Yüksekokulu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877069314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84856459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872850169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206153708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174214626"/>
                  </a:ext>
                </a:extLst>
              </a:tr>
              <a:tr h="169186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306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261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extLst>
                  <a:ext uri="{0D108BD9-81ED-4DB2-BD59-A6C34878D82A}">
                    <a16:rowId xmlns:a16="http://schemas.microsoft.com/office/drawing/2014/main" val="2773773139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5 Metin kutusu"/>
          <p:cNvSpPr txBox="1">
            <a:spLocks noChangeArrowheads="1"/>
          </p:cNvSpPr>
          <p:nvPr/>
        </p:nvSpPr>
        <p:spPr bwMode="auto">
          <a:xfrm>
            <a:off x="899592" y="683214"/>
            <a:ext cx="7500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2016-2017 </a:t>
            </a:r>
            <a:r>
              <a:rPr lang="tr-TR" b="1" dirty="0">
                <a:latin typeface="Times New Roman" pitchFamily="18" charset="0"/>
                <a:cs typeface="Times New Roman" pitchFamily="18" charset="0"/>
              </a:rPr>
              <a:t>Eğitim-Öğretim Yılı DGS Fakülte Bazında Öğrenci Dağılımı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17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5339350"/>
              </p:ext>
            </p:extLst>
          </p:nvPr>
        </p:nvGraphicFramePr>
        <p:xfrm>
          <a:off x="395536" y="1412776"/>
          <a:ext cx="8424937" cy="47673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91347">
                  <a:extLst>
                    <a:ext uri="{9D8B030D-6E8A-4147-A177-3AD203B41FA5}">
                      <a16:colId xmlns:a16="http://schemas.microsoft.com/office/drawing/2014/main" val="3967131643"/>
                    </a:ext>
                  </a:extLst>
                </a:gridCol>
                <a:gridCol w="2122647">
                  <a:extLst>
                    <a:ext uri="{9D8B030D-6E8A-4147-A177-3AD203B41FA5}">
                      <a16:colId xmlns:a16="http://schemas.microsoft.com/office/drawing/2014/main" val="1208917316"/>
                    </a:ext>
                  </a:extLst>
                </a:gridCol>
                <a:gridCol w="2122647">
                  <a:extLst>
                    <a:ext uri="{9D8B030D-6E8A-4147-A177-3AD203B41FA5}">
                      <a16:colId xmlns:a16="http://schemas.microsoft.com/office/drawing/2014/main" val="1007709422"/>
                    </a:ext>
                  </a:extLst>
                </a:gridCol>
                <a:gridCol w="2188296">
                  <a:extLst>
                    <a:ext uri="{9D8B030D-6E8A-4147-A177-3AD203B41FA5}">
                      <a16:colId xmlns:a16="http://schemas.microsoft.com/office/drawing/2014/main" val="3100239554"/>
                    </a:ext>
                  </a:extLst>
                </a:gridCol>
              </a:tblGrid>
              <a:tr h="448690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859328821"/>
                  </a:ext>
                </a:extLst>
              </a:tr>
              <a:tr h="4486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2133993578"/>
                  </a:ext>
                </a:extLst>
              </a:tr>
              <a:tr h="66260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3370131066"/>
                  </a:ext>
                </a:extLst>
              </a:tr>
              <a:tr h="89738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2156705272"/>
                  </a:ext>
                </a:extLst>
              </a:tr>
              <a:tr h="4486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2814691244"/>
                  </a:ext>
                </a:extLst>
              </a:tr>
              <a:tr h="69461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Mühendislik-Mimarlık Fakültesi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94222310"/>
                  </a:ext>
                </a:extLst>
              </a:tr>
              <a:tr h="46598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3875012121"/>
                  </a:ext>
                </a:extLst>
              </a:tr>
              <a:tr h="4486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1901360057"/>
                  </a:ext>
                </a:extLst>
              </a:tr>
              <a:tr h="251969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541179659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8"/>
          <p:cNvSpPr txBox="1">
            <a:spLocks noChangeArrowheads="1"/>
          </p:cNvSpPr>
          <p:nvPr/>
        </p:nvSpPr>
        <p:spPr bwMode="auto">
          <a:xfrm>
            <a:off x="1116013" y="836613"/>
            <a:ext cx="6985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b="1">
                <a:latin typeface="Arial" charset="0"/>
              </a:rPr>
              <a:t>2015-2016 Eğitim-Öğretim Yılı </a:t>
            </a:r>
          </a:p>
        </p:txBody>
      </p:sp>
      <p:graphicFrame>
        <p:nvGraphicFramePr>
          <p:cNvPr id="8194" name="Grafik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61566536"/>
              </p:ext>
            </p:extLst>
          </p:nvPr>
        </p:nvGraphicFramePr>
        <p:xfrm>
          <a:off x="358775" y="857250"/>
          <a:ext cx="8718550" cy="5138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053" name="Worksheet" r:id="rId3" imgW="10486850" imgH="6181769" progId="">
                  <p:embed/>
                </p:oleObj>
              </mc:Choice>
              <mc:Fallback>
                <p:oleObj name="Worksheet" r:id="rId3" imgW="10486850" imgH="6181769" progId="">
                  <p:embed/>
                  <p:pic>
                    <p:nvPicPr>
                      <p:cNvPr id="0" name="Picture 19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775" y="857250"/>
                        <a:ext cx="8718550" cy="5138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18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19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146819"/>
              </p:ext>
            </p:extLst>
          </p:nvPr>
        </p:nvGraphicFramePr>
        <p:xfrm>
          <a:off x="107504" y="908716"/>
          <a:ext cx="8639022" cy="54820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09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00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69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69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69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695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695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695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695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695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741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84826">
                <a:tc gridSpan="1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Öğrenci Kontenjanları ve Doluluk Oranı 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0723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Birimin Adı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ÖSYM Kontenjanı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ÖSYM Sonucu Yerleşen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Kayıt Yaptıran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Boş Kontenjan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Doluluk Oranı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8577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YGS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LYS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YGS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LYS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YGS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LYS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YGS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LYS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YGS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LYS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0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379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99,7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0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</a:t>
                      </a:r>
                      <a:r>
                        <a:rPr lang="tr-TR" sz="105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Edeb.Fak</a:t>
                      </a: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259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99,7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0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Müh.Mim.Fak</a:t>
                      </a: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187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24,06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38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</a:t>
                      </a: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ve </a:t>
                      </a:r>
                      <a:r>
                        <a:rPr lang="tr-TR" sz="105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İdr.Bil.Fak</a:t>
                      </a: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98,9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0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97,03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0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31,3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0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1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98,03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0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38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405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405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94,3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38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599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599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573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95,6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0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M.Y.O.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94,7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338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Yüksekokulu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338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M.Y.O.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245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245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84,8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338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</a:t>
                      </a:r>
                      <a:r>
                        <a:rPr lang="tr-TR" sz="105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Hiz</a:t>
                      </a: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M.Y.O.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348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348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341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97,9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607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TOPLAM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2402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1251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2402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1032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2295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1025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95,54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81,9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26" name="6 Metin kutusu"/>
          <p:cNvSpPr txBox="1">
            <a:spLocks noChangeArrowheads="1"/>
          </p:cNvSpPr>
          <p:nvPr/>
        </p:nvSpPr>
        <p:spPr bwMode="auto">
          <a:xfrm>
            <a:off x="899592" y="682774"/>
            <a:ext cx="595842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ÖSS Öğrenci Kontenjanları</a:t>
            </a:r>
            <a:endParaRPr lang="tr-TR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20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338685"/>
              </p:ext>
            </p:extLst>
          </p:nvPr>
        </p:nvGraphicFramePr>
        <p:xfrm>
          <a:off x="251519" y="1205993"/>
          <a:ext cx="8435281" cy="5150357"/>
        </p:xfrm>
        <a:graphic>
          <a:graphicData uri="http://schemas.openxmlformats.org/drawingml/2006/table">
            <a:tbl>
              <a:tblPr/>
              <a:tblGrid>
                <a:gridCol w="1831469">
                  <a:extLst>
                    <a:ext uri="{9D8B030D-6E8A-4147-A177-3AD203B41FA5}">
                      <a16:colId xmlns:a16="http://schemas.microsoft.com/office/drawing/2014/main" val="3020520665"/>
                    </a:ext>
                  </a:extLst>
                </a:gridCol>
                <a:gridCol w="1337520">
                  <a:extLst>
                    <a:ext uri="{9D8B030D-6E8A-4147-A177-3AD203B41FA5}">
                      <a16:colId xmlns:a16="http://schemas.microsoft.com/office/drawing/2014/main" val="3749284575"/>
                    </a:ext>
                  </a:extLst>
                </a:gridCol>
                <a:gridCol w="1870071">
                  <a:extLst>
                    <a:ext uri="{9D8B030D-6E8A-4147-A177-3AD203B41FA5}">
                      <a16:colId xmlns:a16="http://schemas.microsoft.com/office/drawing/2014/main" val="2858841406"/>
                    </a:ext>
                  </a:extLst>
                </a:gridCol>
                <a:gridCol w="1243643">
                  <a:extLst>
                    <a:ext uri="{9D8B030D-6E8A-4147-A177-3AD203B41FA5}">
                      <a16:colId xmlns:a16="http://schemas.microsoft.com/office/drawing/2014/main" val="1163997916"/>
                    </a:ext>
                  </a:extLst>
                </a:gridCol>
                <a:gridCol w="1019481">
                  <a:extLst>
                    <a:ext uri="{9D8B030D-6E8A-4147-A177-3AD203B41FA5}">
                      <a16:colId xmlns:a16="http://schemas.microsoft.com/office/drawing/2014/main" val="4154441113"/>
                    </a:ext>
                  </a:extLst>
                </a:gridCol>
                <a:gridCol w="1133097">
                  <a:extLst>
                    <a:ext uri="{9D8B030D-6E8A-4147-A177-3AD203B41FA5}">
                      <a16:colId xmlns:a16="http://schemas.microsoft.com/office/drawing/2014/main" val="504766115"/>
                    </a:ext>
                  </a:extLst>
                </a:gridCol>
              </a:tblGrid>
              <a:tr h="113340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3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3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3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3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3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259510"/>
                  </a:ext>
                </a:extLst>
              </a:tr>
              <a:tr h="133898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KONTENJAN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1683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2585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2888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3509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3653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4439757"/>
                  </a:ext>
                </a:extLst>
              </a:tr>
              <a:tr h="133898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YERLEŞEN ÖĞRENCİ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2139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2696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3280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3322</a:t>
                      </a:r>
                      <a:endParaRPr lang="tr-TR" sz="2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687014"/>
                  </a:ext>
                </a:extLst>
              </a:tr>
              <a:tr h="133898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KAYIT YAPAN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1481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2354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2914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2983</a:t>
                      </a:r>
                      <a:endParaRPr lang="tr-TR" sz="2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40968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21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016031"/>
              </p:ext>
            </p:extLst>
          </p:nvPr>
        </p:nvGraphicFramePr>
        <p:xfrm>
          <a:off x="251520" y="764704"/>
          <a:ext cx="8568954" cy="5591647"/>
        </p:xfrm>
        <a:graphic>
          <a:graphicData uri="http://schemas.openxmlformats.org/drawingml/2006/table">
            <a:tbl>
              <a:tblPr firstRow="1" firstCol="1" bandRow="1"/>
              <a:tblGrid>
                <a:gridCol w="1428159">
                  <a:extLst>
                    <a:ext uri="{9D8B030D-6E8A-4147-A177-3AD203B41FA5}">
                      <a16:colId xmlns:a16="http://schemas.microsoft.com/office/drawing/2014/main" val="1768732718"/>
                    </a:ext>
                  </a:extLst>
                </a:gridCol>
                <a:gridCol w="1428159">
                  <a:extLst>
                    <a:ext uri="{9D8B030D-6E8A-4147-A177-3AD203B41FA5}">
                      <a16:colId xmlns:a16="http://schemas.microsoft.com/office/drawing/2014/main" val="1400771650"/>
                    </a:ext>
                  </a:extLst>
                </a:gridCol>
                <a:gridCol w="1428159">
                  <a:extLst>
                    <a:ext uri="{9D8B030D-6E8A-4147-A177-3AD203B41FA5}">
                      <a16:colId xmlns:a16="http://schemas.microsoft.com/office/drawing/2014/main" val="2142795990"/>
                    </a:ext>
                  </a:extLst>
                </a:gridCol>
                <a:gridCol w="1428159">
                  <a:extLst>
                    <a:ext uri="{9D8B030D-6E8A-4147-A177-3AD203B41FA5}">
                      <a16:colId xmlns:a16="http://schemas.microsoft.com/office/drawing/2014/main" val="1515798130"/>
                    </a:ext>
                  </a:extLst>
                </a:gridCol>
                <a:gridCol w="1428159">
                  <a:extLst>
                    <a:ext uri="{9D8B030D-6E8A-4147-A177-3AD203B41FA5}">
                      <a16:colId xmlns:a16="http://schemas.microsoft.com/office/drawing/2014/main" val="154696521"/>
                    </a:ext>
                  </a:extLst>
                </a:gridCol>
                <a:gridCol w="1428159">
                  <a:extLst>
                    <a:ext uri="{9D8B030D-6E8A-4147-A177-3AD203B41FA5}">
                      <a16:colId xmlns:a16="http://schemas.microsoft.com/office/drawing/2014/main" val="923232252"/>
                    </a:ext>
                  </a:extLst>
                </a:gridCol>
              </a:tblGrid>
              <a:tr h="2780711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Yıllar </a:t>
                      </a:r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İtibariyle Öğrenci Kontenjanı Doluluk Oranları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6414597"/>
                  </a:ext>
                </a:extLst>
              </a:tr>
              <a:tr h="96720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844216"/>
                  </a:ext>
                </a:extLst>
              </a:tr>
              <a:tr h="9218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Önlisans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88.18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92.87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8141317"/>
                  </a:ext>
                </a:extLst>
              </a:tr>
              <a:tr h="9218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Lisans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85.43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67768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5490835"/>
      </p:ext>
    </p:extLst>
  </p:cSld>
  <p:clrMapOvr>
    <a:masterClrMapping/>
  </p:clrMapOvr>
  <p:transition spd="med">
    <p:pu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22</a:t>
            </a:fld>
            <a:endParaRPr lang="tr-TR"/>
          </a:p>
        </p:txBody>
      </p:sp>
      <p:sp>
        <p:nvSpPr>
          <p:cNvPr id="7" name="6 Başlık"/>
          <p:cNvSpPr>
            <a:spLocks noGrp="1"/>
          </p:cNvSpPr>
          <p:nvPr>
            <p:ph type="title" idx="4294967295"/>
          </p:nvPr>
        </p:nvSpPr>
        <p:spPr>
          <a:xfrm>
            <a:off x="716482" y="5499100"/>
            <a:ext cx="8001000" cy="857250"/>
          </a:xfrm>
          <a:extLst/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>
              <a:defRPr/>
            </a:pPr>
            <a:r>
              <a:rPr lang="tr-TR" sz="2000" dirty="0" smtClean="0">
                <a:solidFill>
                  <a:schemeClr val="tx1"/>
                </a:solidFill>
              </a:rPr>
              <a:t>Yerleşen </a:t>
            </a:r>
            <a:r>
              <a:rPr lang="tr-TR" sz="2000" b="1" dirty="0" smtClean="0">
                <a:solidFill>
                  <a:schemeClr val="tx1"/>
                </a:solidFill>
              </a:rPr>
              <a:t>3690</a:t>
            </a:r>
            <a:r>
              <a:rPr lang="tr-TR" sz="2000" dirty="0" smtClean="0">
                <a:solidFill>
                  <a:schemeClr val="tx1"/>
                </a:solidFill>
              </a:rPr>
              <a:t> öğrenciden </a:t>
            </a:r>
            <a:r>
              <a:rPr lang="tr-TR" sz="2000" b="1" dirty="0" smtClean="0"/>
              <a:t>3298</a:t>
            </a:r>
            <a:r>
              <a:rPr lang="tr-TR" sz="2000" dirty="0" smtClean="0">
                <a:solidFill>
                  <a:schemeClr val="tx1"/>
                </a:solidFill>
              </a:rPr>
              <a:t> öğrenci kaydını yapmıştır.</a:t>
            </a:r>
            <a:endParaRPr lang="tr-TR" sz="2000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22FB11B2-5387-4A6D-B58E-27C34F76DCA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22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316293560"/>
              </p:ext>
            </p:extLst>
          </p:nvPr>
        </p:nvGraphicFramePr>
        <p:xfrm>
          <a:off x="539552" y="1397000"/>
          <a:ext cx="8064896" cy="4480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tr-TR" sz="2400" dirty="0" smtClean="0"/>
              <a:t>E-devlet Öğrenci İstatistikleri</a:t>
            </a:r>
            <a:endParaRPr lang="tr-TR" sz="2400" dirty="0"/>
          </a:p>
        </p:txBody>
      </p:sp>
      <p:pic>
        <p:nvPicPr>
          <p:cNvPr id="5" name="İçerik Yer Tutucus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1412776"/>
            <a:ext cx="8827567" cy="5308699"/>
          </a:xfrm>
          <a:prstGeom prst="rect">
            <a:avLst/>
          </a:prstGeom>
        </p:spPr>
      </p:pic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23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20417" y="6478417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3001336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Başlık"/>
          <p:cNvSpPr>
            <a:spLocks noGrp="1"/>
          </p:cNvSpPr>
          <p:nvPr>
            <p:ph type="title"/>
          </p:nvPr>
        </p:nvSpPr>
        <p:spPr>
          <a:xfrm>
            <a:off x="-111773" y="242277"/>
            <a:ext cx="8305800" cy="472080"/>
          </a:xfrm>
          <a:extLst/>
        </p:spPr>
        <p:txBody>
          <a:bodyPr>
            <a:normAutofit/>
          </a:bodyPr>
          <a:lstStyle/>
          <a:p>
            <a:pPr algn="ctr">
              <a:defRPr/>
            </a:pPr>
            <a:r>
              <a:rPr lang="tr-T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2008-2016 ÖĞRENCİ SAYILARI</a:t>
            </a:r>
            <a:endParaRPr lang="tr-TR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24</a:t>
            </a:fld>
            <a:endParaRPr lang="tr-TR"/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386715"/>
              </p:ext>
            </p:extLst>
          </p:nvPr>
        </p:nvGraphicFramePr>
        <p:xfrm>
          <a:off x="142842" y="845597"/>
          <a:ext cx="8858315" cy="5402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31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1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29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29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581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105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914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8581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143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7157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973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  /YÜKSEKOKUL</a:t>
                      </a:r>
                      <a:endParaRPr lang="tr-TR" sz="105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2008-2009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2009-2010</a:t>
                      </a:r>
                      <a:endParaRPr lang="tr-TR" sz="105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2010-2011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2011-2012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2012-2013</a:t>
                      </a:r>
                      <a:endParaRPr lang="tr-TR" sz="105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2013-2014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2014-2015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2015-2016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2016-2017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89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1471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1719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2054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2033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844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MÜH. MİM. FAKÜLTESİ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538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907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05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İİBF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670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 FAKÜLTESİ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158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514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561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02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YABANCI DİLLER YÜKSEKOKULU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05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431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 MYO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1715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1190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 MYO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1715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1502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9244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912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705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705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526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298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4326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ENSTİTÜSÜ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257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70544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4041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2729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3894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5147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5012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6023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7404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10150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11204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4 Başlık"/>
          <p:cNvSpPr>
            <a:spLocks noGrp="1"/>
          </p:cNvSpPr>
          <p:nvPr>
            <p:ph type="title"/>
          </p:nvPr>
        </p:nvSpPr>
        <p:spPr>
          <a:xfrm>
            <a:off x="395288" y="476250"/>
            <a:ext cx="8229600" cy="866775"/>
          </a:xfrm>
        </p:spPr>
        <p:txBody>
          <a:bodyPr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2008-2016 ARASI ÖĞRENCİ SAYILARI GRAFİĞİ</a:t>
            </a:r>
          </a:p>
        </p:txBody>
      </p:sp>
      <p:graphicFrame>
        <p:nvGraphicFramePr>
          <p:cNvPr id="4098" name="6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9601477"/>
              </p:ext>
            </p:extLst>
          </p:nvPr>
        </p:nvGraphicFramePr>
        <p:xfrm>
          <a:off x="457200" y="2171700"/>
          <a:ext cx="8229600" cy="3914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910" name="Çalışma Sayfası" r:id="rId3" imgW="8248666" imgH="3924123" progId="">
                  <p:embed/>
                </p:oleObj>
              </mc:Choice>
              <mc:Fallback>
                <p:oleObj name="Çalışma Sayfası" r:id="rId3" imgW="8248666" imgH="3924123" progId="">
                  <p:embed/>
                  <p:pic>
                    <p:nvPicPr>
                      <p:cNvPr id="0" name="Picture 194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2171700"/>
                        <a:ext cx="8229600" cy="3914775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25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26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298145"/>
              </p:ext>
            </p:extLst>
          </p:nvPr>
        </p:nvGraphicFramePr>
        <p:xfrm>
          <a:off x="467544" y="980727"/>
          <a:ext cx="8352927" cy="51845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687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89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3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3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42126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Öğrenci Sayılarının Yıllara Göre Dağılımı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948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 Yılı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 Yılı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 Yılı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Yılı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</a:t>
                      </a:r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Yılı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776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Ön 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2110 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2331 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3203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3968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4337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776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2863 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3516 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4072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5003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948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169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079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 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079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Farabi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5554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Pedagojik Formasyon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802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1029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079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5012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6023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7404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10150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12233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5 Metin kutusu"/>
          <p:cNvSpPr txBox="1">
            <a:spLocks noChangeArrowheads="1"/>
          </p:cNvSpPr>
          <p:nvPr/>
        </p:nvSpPr>
        <p:spPr bwMode="auto">
          <a:xfrm>
            <a:off x="5220072" y="5523507"/>
            <a:ext cx="4357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Genel Toplam </a:t>
            </a:r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:12233 </a:t>
            </a:r>
            <a:endParaRPr lang="tr-T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27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27787625"/>
              </p:ext>
            </p:extLst>
          </p:nvPr>
        </p:nvGraphicFramePr>
        <p:xfrm>
          <a:off x="683568" y="908720"/>
          <a:ext cx="7632848" cy="455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7 Grafik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81242810"/>
              </p:ext>
            </p:extLst>
          </p:nvPr>
        </p:nvGraphicFramePr>
        <p:xfrm>
          <a:off x="323528" y="1124744"/>
          <a:ext cx="8568952" cy="52316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57" name="Çalışma Sayfası" r:id="rId3" imgW="7562672" imgH="4543547" progId="">
                  <p:embed/>
                </p:oleObj>
              </mc:Choice>
              <mc:Fallback>
                <p:oleObj name="Çalışma Sayfası" r:id="rId3" imgW="7562672" imgH="4543547" progId="">
                  <p:embed/>
                  <p:pic>
                    <p:nvPicPr>
                      <p:cNvPr id="0" name="Picture 19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1124744"/>
                        <a:ext cx="8568952" cy="52316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3" name="8 Metin kutusu"/>
          <p:cNvSpPr txBox="1">
            <a:spLocks noChangeArrowheads="1"/>
          </p:cNvSpPr>
          <p:nvPr/>
        </p:nvSpPr>
        <p:spPr bwMode="auto">
          <a:xfrm>
            <a:off x="1835696" y="114723"/>
            <a:ext cx="5143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 dirty="0"/>
              <a:t>Öğrenci Sayısı </a:t>
            </a:r>
            <a:r>
              <a:rPr lang="tr-TR" b="1" dirty="0" smtClean="0"/>
              <a:t>2012-2016 </a:t>
            </a:r>
            <a:endParaRPr lang="tr-TR" b="1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28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8" name="6 Başlık"/>
          <p:cNvSpPr>
            <a:spLocks noGrp="1"/>
          </p:cNvSpPr>
          <p:nvPr>
            <p:ph type="title"/>
          </p:nvPr>
        </p:nvSpPr>
        <p:spPr>
          <a:xfrm>
            <a:off x="0" y="139627"/>
            <a:ext cx="8301038" cy="549275"/>
          </a:xfrm>
        </p:spPr>
        <p:txBody>
          <a:bodyPr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2016-2017 Eğitim-Öğretim Yılı Öğrenci Sayıları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586758" y="6472754"/>
            <a:ext cx="42783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29</a:t>
            </a:fld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0207202"/>
              </p:ext>
            </p:extLst>
          </p:nvPr>
        </p:nvGraphicFramePr>
        <p:xfrm>
          <a:off x="340401" y="774503"/>
          <a:ext cx="7960636" cy="5514324"/>
        </p:xfrm>
        <a:graphic>
          <a:graphicData uri="http://schemas.openxmlformats.org/drawingml/2006/table">
            <a:tbl>
              <a:tblPr firstRow="1" bandRow="1"/>
              <a:tblGrid>
                <a:gridCol w="1990159">
                  <a:extLst>
                    <a:ext uri="{9D8B030D-6E8A-4147-A177-3AD203B41FA5}">
                      <a16:colId xmlns:a16="http://schemas.microsoft.com/office/drawing/2014/main" val="1862595851"/>
                    </a:ext>
                  </a:extLst>
                </a:gridCol>
                <a:gridCol w="1990159">
                  <a:extLst>
                    <a:ext uri="{9D8B030D-6E8A-4147-A177-3AD203B41FA5}">
                      <a16:colId xmlns:a16="http://schemas.microsoft.com/office/drawing/2014/main" val="2499950052"/>
                    </a:ext>
                  </a:extLst>
                </a:gridCol>
                <a:gridCol w="1990159">
                  <a:extLst>
                    <a:ext uri="{9D8B030D-6E8A-4147-A177-3AD203B41FA5}">
                      <a16:colId xmlns:a16="http://schemas.microsoft.com/office/drawing/2014/main" val="151962577"/>
                    </a:ext>
                  </a:extLst>
                </a:gridCol>
                <a:gridCol w="1990159">
                  <a:extLst>
                    <a:ext uri="{9D8B030D-6E8A-4147-A177-3AD203B41FA5}">
                      <a16:colId xmlns:a16="http://schemas.microsoft.com/office/drawing/2014/main" val="2707077340"/>
                    </a:ext>
                  </a:extLst>
                </a:gridCol>
              </a:tblGrid>
              <a:tr h="25022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AKADEMİK BİRİM ADI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KIZ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5306747"/>
                  </a:ext>
                </a:extLst>
              </a:tr>
              <a:tr h="14298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6223807"/>
                  </a:ext>
                </a:extLst>
              </a:tr>
              <a:tr h="20797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383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460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844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93970"/>
                  </a:ext>
                </a:extLst>
              </a:tr>
              <a:tr h="2762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Mühendislik-Mimarlık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390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149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538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7848586"/>
                  </a:ext>
                </a:extLst>
              </a:tr>
              <a:tr h="2762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343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329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670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3596216"/>
                  </a:ext>
                </a:extLst>
              </a:tr>
              <a:tr h="1397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454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448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907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813922"/>
                  </a:ext>
                </a:extLst>
              </a:tr>
              <a:tr h="1397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722866"/>
                  </a:ext>
                </a:extLst>
              </a:tr>
              <a:tr h="1397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158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5827450"/>
                  </a:ext>
                </a:extLst>
              </a:tr>
              <a:tr h="2762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5811098"/>
                  </a:ext>
                </a:extLst>
              </a:tr>
              <a:tr h="20797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312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246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36294"/>
                  </a:ext>
                </a:extLst>
              </a:tr>
              <a:tr h="3444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290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3587046"/>
                  </a:ext>
                </a:extLst>
              </a:tr>
              <a:tr h="3444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962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224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1190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1093231"/>
                  </a:ext>
                </a:extLst>
              </a:tr>
              <a:tr h="3444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737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1502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1255291"/>
                  </a:ext>
                </a:extLst>
              </a:tr>
              <a:tr h="2762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140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207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8154720"/>
                  </a:ext>
                </a:extLst>
              </a:tr>
              <a:tr h="2762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329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526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8270511"/>
                  </a:ext>
                </a:extLst>
              </a:tr>
              <a:tr h="3444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912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138099"/>
                  </a:ext>
                </a:extLst>
              </a:tr>
              <a:tr h="2762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Pedagojik Formasyon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536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1029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853402"/>
                  </a:ext>
                </a:extLst>
              </a:tr>
              <a:tr h="20797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238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859957"/>
                  </a:ext>
                </a:extLst>
              </a:tr>
              <a:tr h="20797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199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257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821421"/>
                  </a:ext>
                </a:extLst>
              </a:tr>
              <a:tr h="7149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Farabi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958" marR="2958" marT="295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958" marR="2958" marT="295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9701051"/>
                  </a:ext>
                </a:extLst>
              </a:tr>
              <a:tr h="7149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6890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5343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12233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93174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4 Metin kutusu"/>
          <p:cNvSpPr txBox="1">
            <a:spLocks noChangeArrowheads="1"/>
          </p:cNvSpPr>
          <p:nvPr/>
        </p:nvSpPr>
        <p:spPr bwMode="auto">
          <a:xfrm>
            <a:off x="6286512" y="5842337"/>
            <a:ext cx="24288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2000" b="1" dirty="0">
                <a:latin typeface="Times New Roman" pitchFamily="18" charset="0"/>
                <a:cs typeface="Times New Roman" pitchFamily="18" charset="0"/>
              </a:rPr>
              <a:t>Genel </a:t>
            </a:r>
            <a:r>
              <a:rPr lang="tr-TR" sz="2000" b="1" dirty="0" smtClean="0">
                <a:latin typeface="Times New Roman" pitchFamily="18" charset="0"/>
                <a:cs typeface="Times New Roman" pitchFamily="18" charset="0"/>
              </a:rPr>
              <a:t>Toplam:12233</a:t>
            </a:r>
            <a:endParaRPr lang="tr-TR" sz="2000" b="1" dirty="0">
              <a:latin typeface="Times New Roman" pitchFamily="18" charset="0"/>
              <a:cs typeface="Times New Roman" pitchFamily="18" charset="0"/>
            </a:endParaRPr>
          </a:p>
          <a:p>
            <a:endParaRPr lang="tr-TR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Metin kutusu"/>
          <p:cNvSpPr txBox="1"/>
          <p:nvPr/>
        </p:nvSpPr>
        <p:spPr>
          <a:xfrm>
            <a:off x="1547664" y="655697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Öğrenci Sayıları Erkek/Kız</a:t>
            </a:r>
            <a:endParaRPr lang="tr-TR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30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323652947"/>
              </p:ext>
            </p:extLst>
          </p:nvPr>
        </p:nvGraphicFramePr>
        <p:xfrm>
          <a:off x="1142977" y="1397000"/>
          <a:ext cx="7299770" cy="455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Başlık 1"/>
          <p:cNvSpPr>
            <a:spLocks noGrp="1"/>
          </p:cNvSpPr>
          <p:nvPr>
            <p:ph type="title"/>
          </p:nvPr>
        </p:nvSpPr>
        <p:spPr>
          <a:xfrm>
            <a:off x="-304800" y="805586"/>
            <a:ext cx="8229600" cy="347663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2016-2017</a:t>
            </a:r>
            <a:b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ERKEK - KIZ  ÖĞRENCİ FAKÜLTE DAĞILIMI</a:t>
            </a:r>
          </a:p>
        </p:txBody>
      </p:sp>
      <p:graphicFrame>
        <p:nvGraphicFramePr>
          <p:cNvPr id="5122" name="6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102430"/>
              </p:ext>
            </p:extLst>
          </p:nvPr>
        </p:nvGraphicFramePr>
        <p:xfrm>
          <a:off x="251520" y="1124744"/>
          <a:ext cx="8435280" cy="51845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1861" name="Çalışma Sayfası" r:id="rId3" imgW="8486799" imgH="3095652" progId="">
                  <p:embed/>
                </p:oleObj>
              </mc:Choice>
              <mc:Fallback>
                <p:oleObj name="Çalışma Sayfası" r:id="rId3" imgW="8486799" imgH="3095652" progId="">
                  <p:embed/>
                  <p:pic>
                    <p:nvPicPr>
                      <p:cNvPr id="0" name="Picture 19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1124744"/>
                        <a:ext cx="8435280" cy="51845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31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Grafik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310281"/>
              </p:ext>
            </p:extLst>
          </p:nvPr>
        </p:nvGraphicFramePr>
        <p:xfrm>
          <a:off x="251521" y="1196752"/>
          <a:ext cx="8441630" cy="49389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4149" name="Çalışma Sayfası" r:id="rId3" imgW="9134661" imgH="5724348" progId="">
                  <p:embed/>
                </p:oleObj>
              </mc:Choice>
              <mc:Fallback>
                <p:oleObj name="Çalışma Sayfası" r:id="rId3" imgW="9134661" imgH="5724348" progId="">
                  <p:embed/>
                  <p:pic>
                    <p:nvPicPr>
                      <p:cNvPr id="0" name="Picture 19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1" y="1196752"/>
                        <a:ext cx="8441630" cy="49389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1" name="Metin kutusu 22"/>
          <p:cNvSpPr txBox="1">
            <a:spLocks noChangeArrowheads="1"/>
          </p:cNvSpPr>
          <p:nvPr/>
        </p:nvSpPr>
        <p:spPr bwMode="auto">
          <a:xfrm>
            <a:off x="7020272" y="4725144"/>
            <a:ext cx="64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/>
              <a:t>YAŞ</a:t>
            </a:r>
          </a:p>
        </p:txBody>
      </p:sp>
      <p:sp>
        <p:nvSpPr>
          <p:cNvPr id="14342" name="Metin kutusu 24"/>
          <p:cNvSpPr txBox="1">
            <a:spLocks noChangeArrowheads="1"/>
          </p:cNvSpPr>
          <p:nvPr/>
        </p:nvSpPr>
        <p:spPr bwMode="auto">
          <a:xfrm>
            <a:off x="1187624" y="815856"/>
            <a:ext cx="4257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YAŞA GÖRE ÖĞRENCİ SAYISI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32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Grafik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7451583"/>
              </p:ext>
            </p:extLst>
          </p:nvPr>
        </p:nvGraphicFramePr>
        <p:xfrm>
          <a:off x="179512" y="1340768"/>
          <a:ext cx="8769226" cy="4896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173" name="Çalışma Sayfası" r:id="rId3" imgW="9191471" imgH="5848527" progId="">
                  <p:embed/>
                </p:oleObj>
              </mc:Choice>
              <mc:Fallback>
                <p:oleObj name="Çalışma Sayfası" r:id="rId3" imgW="9191471" imgH="5848527" progId="">
                  <p:embed/>
                  <p:pic>
                    <p:nvPicPr>
                      <p:cNvPr id="0" name="Picture 19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1340768"/>
                        <a:ext cx="8769226" cy="4896544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FAFCF6"/>
                          </a:gs>
                          <a:gs pos="74001">
                            <a:srgbClr val="D7E4AD"/>
                          </a:gs>
                          <a:gs pos="83000">
                            <a:srgbClr val="D7E4AD"/>
                          </a:gs>
                          <a:gs pos="100000">
                            <a:srgbClr val="E4EDC8"/>
                          </a:gs>
                        </a:gsLst>
                        <a:lin ang="54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3" name="Metin kutusu 24"/>
          <p:cNvSpPr txBox="1">
            <a:spLocks noChangeArrowheads="1"/>
          </p:cNvSpPr>
          <p:nvPr/>
        </p:nvSpPr>
        <p:spPr bwMode="auto">
          <a:xfrm>
            <a:off x="971600" y="828551"/>
            <a:ext cx="52578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YAŞA GÖRE ERKEK KIZ ÖĞRENCİ SAYISI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33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34</a:t>
            </a:fld>
            <a:endParaRPr lang="tr-TR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46388"/>
            <a:ext cx="7888287" cy="478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14 Metin kutusu"/>
          <p:cNvSpPr txBox="1">
            <a:spLocks noChangeArrowheads="1"/>
          </p:cNvSpPr>
          <p:nvPr/>
        </p:nvSpPr>
        <p:spPr bwMode="auto">
          <a:xfrm>
            <a:off x="1304156" y="836712"/>
            <a:ext cx="6215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Öğrencilerin Bölgelere Göre Dağılımı </a:t>
            </a:r>
          </a:p>
        </p:txBody>
      </p:sp>
      <p:sp>
        <p:nvSpPr>
          <p:cNvPr id="7" name="7 Metin kutusu"/>
          <p:cNvSpPr txBox="1">
            <a:spLocks noChangeArrowheads="1"/>
          </p:cNvSpPr>
          <p:nvPr/>
        </p:nvSpPr>
        <p:spPr bwMode="auto">
          <a:xfrm>
            <a:off x="683568" y="1798064"/>
            <a:ext cx="1318494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Marmara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Bölgesi</a:t>
            </a:r>
          </a:p>
          <a:p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Kız: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 </a:t>
            </a:r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Erkek: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endParaRPr lang="tr-TR" sz="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Toplam: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39</a:t>
            </a:r>
            <a:endParaRPr lang="tr-TR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7 Metin kutusu"/>
          <p:cNvSpPr txBox="1">
            <a:spLocks noChangeArrowheads="1"/>
          </p:cNvSpPr>
          <p:nvPr/>
        </p:nvSpPr>
        <p:spPr bwMode="auto">
          <a:xfrm>
            <a:off x="3232645" y="2051980"/>
            <a:ext cx="1318494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Karadeniz </a:t>
            </a:r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Bölgesi Kız: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 </a:t>
            </a:r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Erkek: 4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tr-TR" sz="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Toplam: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</a:t>
            </a:r>
            <a:endParaRPr lang="tr-TR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7 Metin kutusu"/>
          <p:cNvSpPr txBox="1">
            <a:spLocks noChangeArrowheads="1"/>
          </p:cNvSpPr>
          <p:nvPr/>
        </p:nvSpPr>
        <p:spPr bwMode="auto">
          <a:xfrm>
            <a:off x="996525" y="3379863"/>
            <a:ext cx="1318494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Ege Bölgesi             </a:t>
            </a:r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Kız: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 </a:t>
            </a:r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Erkek: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33</a:t>
            </a:r>
            <a:endParaRPr lang="tr-TR" sz="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Toplam: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62</a:t>
            </a:r>
            <a:endParaRPr lang="tr-TR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7 Metin kutusu"/>
          <p:cNvSpPr txBox="1">
            <a:spLocks noChangeArrowheads="1"/>
          </p:cNvSpPr>
          <p:nvPr/>
        </p:nvSpPr>
        <p:spPr bwMode="auto">
          <a:xfrm>
            <a:off x="1763688" y="4030350"/>
            <a:ext cx="1318494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Akdeniz Bölgesi             </a:t>
            </a:r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Kız: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156 </a:t>
            </a:r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Erkek: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142</a:t>
            </a:r>
            <a:endParaRPr lang="tr-TR" sz="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Toplam: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298</a:t>
            </a:r>
            <a:endParaRPr lang="tr-TR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7 Metin kutusu"/>
          <p:cNvSpPr txBox="1">
            <a:spLocks noChangeArrowheads="1"/>
          </p:cNvSpPr>
          <p:nvPr/>
        </p:nvSpPr>
        <p:spPr bwMode="auto">
          <a:xfrm>
            <a:off x="2915816" y="3473234"/>
            <a:ext cx="1318494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İç Anadolu Bölgesi             </a:t>
            </a:r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Kız: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52 </a:t>
            </a:r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Erkek: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88</a:t>
            </a:r>
            <a:endParaRPr lang="tr-TR" sz="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Toplam: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140</a:t>
            </a:r>
            <a:endParaRPr lang="tr-TR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7 Metin kutusu"/>
          <p:cNvSpPr txBox="1">
            <a:spLocks noChangeArrowheads="1"/>
          </p:cNvSpPr>
          <p:nvPr/>
        </p:nvSpPr>
        <p:spPr bwMode="auto">
          <a:xfrm>
            <a:off x="5935434" y="3079423"/>
            <a:ext cx="1656184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Doğu Anadolu Bölgesi             </a:t>
            </a:r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Kız: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688 </a:t>
            </a:r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Erkek: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919</a:t>
            </a:r>
            <a:endParaRPr lang="tr-TR" sz="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Toplam: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1607</a:t>
            </a:r>
            <a:endParaRPr lang="tr-TR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7 Metin kutusu"/>
          <p:cNvSpPr txBox="1">
            <a:spLocks noChangeArrowheads="1"/>
          </p:cNvSpPr>
          <p:nvPr/>
        </p:nvSpPr>
        <p:spPr bwMode="auto">
          <a:xfrm>
            <a:off x="5383796" y="3981065"/>
            <a:ext cx="2016224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Güneydoğu Anadolu Bölgesi             </a:t>
            </a:r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Kız: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4252 </a:t>
            </a:r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Erkek: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5331</a:t>
            </a:r>
            <a:endParaRPr lang="tr-TR" sz="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Toplam: </a:t>
            </a:r>
            <a:r>
              <a:rPr lang="tr-TR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9583</a:t>
            </a:r>
            <a:endParaRPr lang="tr-TR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Metin kutusu 14"/>
          <p:cNvSpPr txBox="1"/>
          <p:nvPr/>
        </p:nvSpPr>
        <p:spPr>
          <a:xfrm>
            <a:off x="5652120" y="5020289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Yurt Dışı</a:t>
            </a:r>
          </a:p>
          <a:p>
            <a:r>
              <a:rPr lang="tr-TR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Kız =130  Erkek = 354 TOPLAM=414</a:t>
            </a:r>
            <a:endParaRPr lang="tr-TR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Metin kutusu 15"/>
          <p:cNvSpPr txBox="1"/>
          <p:nvPr/>
        </p:nvSpPr>
        <p:spPr>
          <a:xfrm>
            <a:off x="5652120" y="5670440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 Öğrenci Sayısı</a:t>
            </a:r>
          </a:p>
          <a:p>
            <a:r>
              <a:rPr lang="tr-TR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Kız =5343  Erkek = 6890 TOPLAM=12233</a:t>
            </a:r>
            <a:endParaRPr lang="tr-TR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857416412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Grafik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91467290"/>
              </p:ext>
            </p:extLst>
          </p:nvPr>
        </p:nvGraphicFramePr>
        <p:xfrm>
          <a:off x="179512" y="1268760"/>
          <a:ext cx="8764191" cy="50204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97" name="Çalışma Sayfası" r:id="rId3" imgW="9010537" imgH="4934086" progId="">
                  <p:embed/>
                </p:oleObj>
              </mc:Choice>
              <mc:Fallback>
                <p:oleObj name="Çalışma Sayfası" r:id="rId3" imgW="9010537" imgH="4934086" progId="">
                  <p:embed/>
                  <p:pic>
                    <p:nvPicPr>
                      <p:cNvPr id="0" name="Picture 19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1268760"/>
                        <a:ext cx="8764191" cy="50204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9" name="Metin kutusu 1"/>
          <p:cNvSpPr txBox="1">
            <a:spLocks noChangeArrowheads="1"/>
          </p:cNvSpPr>
          <p:nvPr/>
        </p:nvSpPr>
        <p:spPr bwMode="auto">
          <a:xfrm>
            <a:off x="1115616" y="764704"/>
            <a:ext cx="48244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 dirty="0">
                <a:latin typeface="Arial" charset="0"/>
                <a:cs typeface="Arial" charset="0"/>
              </a:rPr>
              <a:t>İLLERE GÖRE ÖĞRENCİ DAĞILIMI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388424" y="6385535"/>
            <a:ext cx="42783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35</a:t>
            </a:fld>
            <a:endParaRPr lang="tr-TR" dirty="0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36</a:t>
            </a:fld>
            <a:endParaRPr lang="tr-TR"/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470966"/>
              </p:ext>
            </p:extLst>
          </p:nvPr>
        </p:nvGraphicFramePr>
        <p:xfrm>
          <a:off x="323529" y="899173"/>
          <a:ext cx="8496944" cy="53080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62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32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32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18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84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84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4965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4965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27829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34288">
                <a:tc gridSpan="10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Tablo I.53. Öğrencilerin I. ve II. Öğretim Dağılımı *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567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Birimin Adı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I. Öğretim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Öğretim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402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E.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K.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Top.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E.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K.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Top.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E.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K.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40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956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1066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961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1069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2033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0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395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705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383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844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75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Mühendislik-Mimarlık Fakültesi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306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444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538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75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263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274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538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343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40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253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267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183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387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454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448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907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40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40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158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158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75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Beden Eğitimi ve Spor Yüksekokulu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227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339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431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40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Yüksekokulu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345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312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246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561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39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40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423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494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917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335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585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751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737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1502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40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628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814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334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372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962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224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75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Hizmetleri Meslek Yüksekokulu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248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498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241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173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414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419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912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239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Meslek Yüksekokulu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309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75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Meslek Yüksekokulu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283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453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526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239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Enstitüsü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257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940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Bilimler Enstitüsü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298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298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940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Pedagojik Formasyon</a:t>
                      </a:r>
                      <a:endParaRPr lang="tr-TR" sz="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491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536</a:t>
                      </a:r>
                      <a:endParaRPr lang="tr-TR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1029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1670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491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536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1029</a:t>
                      </a:r>
                      <a:endParaRPr lang="tr-TR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75" marR="32975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7 Grafik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0061492"/>
              </p:ext>
            </p:extLst>
          </p:nvPr>
        </p:nvGraphicFramePr>
        <p:xfrm>
          <a:off x="251520" y="1196751"/>
          <a:ext cx="8435280" cy="51595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981" name="Çalışma Sayfası" r:id="rId3" imgW="7896136" imgH="4295925" progId="">
                  <p:embed/>
                </p:oleObj>
              </mc:Choice>
              <mc:Fallback>
                <p:oleObj name="Çalışma Sayfası" r:id="rId3" imgW="7896136" imgH="4295925" progId="">
                  <p:embed/>
                  <p:pic>
                    <p:nvPicPr>
                      <p:cNvPr id="0" name="Picture 19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1196751"/>
                        <a:ext cx="8435280" cy="515959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4 Metin kutusu"/>
          <p:cNvSpPr txBox="1"/>
          <p:nvPr/>
        </p:nvSpPr>
        <p:spPr>
          <a:xfrm>
            <a:off x="6148041" y="1412776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Genel Toplam: 12233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37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71736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38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255138"/>
              </p:ext>
            </p:extLst>
          </p:nvPr>
        </p:nvGraphicFramePr>
        <p:xfrm>
          <a:off x="323528" y="928672"/>
          <a:ext cx="8328830" cy="55204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727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04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04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27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124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2372"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Tablo I.65. Enstitülerdeki Öğrencilerin Yüksek Lisans (Tezli/ Tezsiz) ve Doktora Programlarına Dağılımı 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ctr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04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Programı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ctr">
                    <a:solidFill>
                      <a:srgbClr val="FFE38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</a:rPr>
                        <a:t>Yüksek Lisans Yapan Sayısı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ctr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</a:rPr>
                        <a:t>Doktora Yapan Sayısı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ctr">
                    <a:solidFill>
                      <a:srgbClr val="FFE38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</a:rPr>
                        <a:t>Toplam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ctr"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964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</a:rPr>
                        <a:t>Tezli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</a:rPr>
                        <a:t>Tezsiz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Bahçe Bitkileri Anabilim Dalı (Ortak)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Kimya Mühendisliği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Matematik A.B.D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Biyoloji A.B.D (Ortak)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Biyoloji A.B.D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Tarih A.B.D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Türk Dili ve </a:t>
                      </a:r>
                      <a:r>
                        <a:rPr lang="tr-TR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Edb</a:t>
                      </a: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A.B.D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Elektrik-Elektronik Mühendisliği ABD (Ortak)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Elektrik-Elektronik Mühendisliği ABD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Elektrik-Elektronik Mühendisliği Doktora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Gıda Mühendisliği ABD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Gıda Mühendisliği ABD (Ortak)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Kimya ABD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Fizik A.B.D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Tarla Bitkileri ABD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Tarla Bitkileri ABD (Ortak)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486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Tarla Bitkileri Doktora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86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Zootekni ABD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486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Zootekni ABD (Ortak)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585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Programı ve Öğretimi ABD (Dicle </a:t>
                      </a:r>
                      <a:r>
                        <a:rPr lang="tr-TR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Ünv</a:t>
                      </a: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Ortak)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630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Yönetimi Teftişi Planlaması ve Ekonomisi Bilim Dalı İ.Ö Tezli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2630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Yönetimi Teftişi Planlaması ve Ekonomisi Bilim Dalı İ.Ö </a:t>
                      </a:r>
                      <a:r>
                        <a:rPr lang="tr-TR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Tessiz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2630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Yönetimi Teftişi Planlaması ve Ekonomisi Bilim Dalı Tezli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2899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Yönetimi Teftişi Planlaması ve Ekonomisi Bilim Dalı (Yüzüncü Yıl </a:t>
                      </a:r>
                      <a:r>
                        <a:rPr lang="tr-TR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Ünv.Ortak</a:t>
                      </a: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Tezli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486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İktisat ABD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585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Türkçe Eğitimi ABD (Atatürk </a:t>
                      </a:r>
                      <a:r>
                        <a:rPr lang="tr-TR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Ünv</a:t>
                      </a: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Ortak)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Temel İslam Bilimleri ABD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449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532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7 Grafik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8331490"/>
              </p:ext>
            </p:extLst>
          </p:nvPr>
        </p:nvGraphicFramePr>
        <p:xfrm>
          <a:off x="323529" y="1268760"/>
          <a:ext cx="8385496" cy="48224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0837" name="Çalışma Sayfası" r:id="rId3" imgW="7943996" imgH="4581389" progId="">
                  <p:embed/>
                </p:oleObj>
              </mc:Choice>
              <mc:Fallback>
                <p:oleObj name="Çalışma Sayfası" r:id="rId3" imgW="7943996" imgH="4581389" progId="">
                  <p:embed/>
                  <p:pic>
                    <p:nvPicPr>
                      <p:cNvPr id="0" name="Picture 19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9" y="1268760"/>
                        <a:ext cx="8385496" cy="4822478"/>
                      </a:xfrm>
                      <a:prstGeom prst="rect">
                        <a:avLst/>
                      </a:prstGeom>
                      <a:solidFill>
                        <a:srgbClr val="B3EAF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4 Metin kutusu"/>
          <p:cNvSpPr txBox="1"/>
          <p:nvPr/>
        </p:nvSpPr>
        <p:spPr>
          <a:xfrm>
            <a:off x="1043608" y="794004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Lisansüstü Öğrenci Sayıları</a:t>
            </a:r>
            <a:endParaRPr lang="tr-TR" b="1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39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ikdörtgen 1"/>
          <p:cNvSpPr/>
          <p:nvPr/>
        </p:nvSpPr>
        <p:spPr>
          <a:xfrm>
            <a:off x="2483768" y="6546107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621477" y="6492875"/>
            <a:ext cx="41348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40</a:t>
            </a:fld>
            <a:endParaRPr lang="tr-TR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806575" y="19256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r-TR"/>
          </a:p>
        </p:txBody>
      </p:sp>
      <p:graphicFrame>
        <p:nvGraphicFramePr>
          <p:cNvPr id="11" name="Tablo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8749170"/>
              </p:ext>
            </p:extLst>
          </p:nvPr>
        </p:nvGraphicFramePr>
        <p:xfrm>
          <a:off x="110232" y="351708"/>
          <a:ext cx="8712977" cy="6194399"/>
        </p:xfrm>
        <a:graphic>
          <a:graphicData uri="http://schemas.openxmlformats.org/drawingml/2006/table">
            <a:tbl>
              <a:tblPr/>
              <a:tblGrid>
                <a:gridCol w="6702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02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02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02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02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02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022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022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022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7022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7022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7022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7022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112061">
                <a:tc gridSpan="13"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525">
                <a:tc gridSpan="13">
                  <a:txBody>
                    <a:bodyPr/>
                    <a:lstStyle/>
                    <a:p>
                      <a:pPr algn="ctr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Tablo I.68. Yabancı Uyruklu Öğrencilerin Sayısı ve Bölümleri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45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Birimi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 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2014Yılı 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 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616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Kız</a:t>
                      </a:r>
                    </a:p>
                  </a:txBody>
                  <a:tcPr marL="2952" marR="2952" marT="29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2952" marR="2952" marT="29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2" marR="2952" marT="29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Kız</a:t>
                      </a:r>
                    </a:p>
                  </a:txBody>
                  <a:tcPr marL="2952" marR="2952" marT="29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2952" marR="2952" marT="29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2" marR="2952" marT="29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Kız</a:t>
                      </a:r>
                    </a:p>
                  </a:txBody>
                  <a:tcPr marL="2952" marR="2952" marT="29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2952" marR="2952" marT="29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2" marR="2952" marT="29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Kız</a:t>
                      </a:r>
                    </a:p>
                  </a:txBody>
                  <a:tcPr marL="2952" marR="2952" marT="29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2952" marR="2952" marT="29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2" marR="2952" marT="29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9589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8 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18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9589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2890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Mühendislik-Mimarlık Fakültesi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9589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2890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9589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9589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9589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2890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96192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9729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MYO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9729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MYO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72890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9589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 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49589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27672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49589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Pedagojik Formasyon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57112">
                <a:tc>
                  <a:txBody>
                    <a:bodyPr/>
                    <a:lstStyle/>
                    <a:p>
                      <a:pPr algn="l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2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1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3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217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273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414</a:t>
                      </a:r>
                    </a:p>
                  </a:txBody>
                  <a:tcPr marL="2952" marR="2952" marT="29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7 Grafik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7174160"/>
              </p:ext>
            </p:extLst>
          </p:nvPr>
        </p:nvGraphicFramePr>
        <p:xfrm>
          <a:off x="251520" y="1052736"/>
          <a:ext cx="8712968" cy="53285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126" name="Çalışma Sayfası" r:id="rId4" imgW="7905863" imgH="4305477" progId="">
                  <p:embed/>
                </p:oleObj>
              </mc:Choice>
              <mc:Fallback>
                <p:oleObj name="Çalışma Sayfası" r:id="rId4" imgW="7905863" imgH="4305477" progId="">
                  <p:embed/>
                  <p:pic>
                    <p:nvPicPr>
                      <p:cNvPr id="0" name="Picture 19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1052736"/>
                        <a:ext cx="8712968" cy="532859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41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531277C4-94F2-4DB6-97F2-69059C7E2B5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42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graphicFrame>
        <p:nvGraphicFramePr>
          <p:cNvPr id="11266" name="5 Grafik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3001028"/>
              </p:ext>
            </p:extLst>
          </p:nvPr>
        </p:nvGraphicFramePr>
        <p:xfrm>
          <a:off x="323528" y="1326934"/>
          <a:ext cx="8450585" cy="39817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1078" name="Çalışma Sayfası" r:id="rId3" imgW="10372798" imgH="3962332" progId="">
                  <p:embed/>
                </p:oleObj>
              </mc:Choice>
              <mc:Fallback>
                <p:oleObj name="Çalışma Sayfası" r:id="rId3" imgW="10372798" imgH="3962332" progId="">
                  <p:embed/>
                  <p:pic>
                    <p:nvPicPr>
                      <p:cNvPr id="0" name="Picture 19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1326934"/>
                        <a:ext cx="8450585" cy="398179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428596" y="5308731"/>
            <a:ext cx="8072494" cy="186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2013-2014 Eğitim-Öğretim Yılında 4 , 2014-2015 </a:t>
            </a:r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Eğitim ve Öğretim yılında 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114 </a:t>
            </a:r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olan Yabancı Uyruklu Öğrenci sayısı 2015-2016 Eğitim Öğretim yılında 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217 ve 2016-2017 yılında 414 öğrenciye </a:t>
            </a:r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yükselmiştir.</a:t>
            </a:r>
          </a:p>
          <a:p>
            <a:pPr>
              <a:spcBef>
                <a:spcPct val="50000"/>
              </a:spcBef>
            </a:pPr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2014-2015  Eğitim-öğretim yılında 5 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ülkeden öğrenci var iken şuanda 17 ülkeden öğrenci bulunmaktadır. </a:t>
            </a:r>
            <a:endParaRPr lang="tr-TR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tr-TR" dirty="0">
                <a:latin typeface="Arial" charset="0"/>
              </a:rPr>
              <a:t> </a:t>
            </a:r>
          </a:p>
        </p:txBody>
      </p:sp>
      <p:sp>
        <p:nvSpPr>
          <p:cNvPr id="11269" name="Metin kutusu 1"/>
          <p:cNvSpPr txBox="1">
            <a:spLocks noChangeArrowheads="1"/>
          </p:cNvSpPr>
          <p:nvPr/>
        </p:nvSpPr>
        <p:spPr bwMode="auto">
          <a:xfrm>
            <a:off x="147936" y="684214"/>
            <a:ext cx="8208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b="1" dirty="0" smtClean="0">
                <a:latin typeface="Arial" charset="0"/>
                <a:cs typeface="Arial" charset="0"/>
              </a:rPr>
              <a:t>2016-2017 </a:t>
            </a:r>
            <a:r>
              <a:rPr lang="tr-TR" b="1" dirty="0">
                <a:latin typeface="Arial" charset="0"/>
                <a:cs typeface="Arial" charset="0"/>
              </a:rPr>
              <a:t>YABANCI UYRUKLU ÖĞRENCİLERİN ÜLKELERİNE GÖRE DAĞILIMI</a:t>
            </a:r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42</a:t>
            </a:fld>
            <a:endParaRPr lang="tr-TR"/>
          </a:p>
        </p:txBody>
      </p:sp>
      <p:sp>
        <p:nvSpPr>
          <p:cNvPr id="10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5 Grafik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1189655"/>
              </p:ext>
            </p:extLst>
          </p:nvPr>
        </p:nvGraphicFramePr>
        <p:xfrm>
          <a:off x="476455" y="963670"/>
          <a:ext cx="8208912" cy="4824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2103" name="Çalışma Sayfası" r:id="rId3" imgW="8839330" imgH="3629107" progId="">
                  <p:embed/>
                </p:oleObj>
              </mc:Choice>
              <mc:Fallback>
                <p:oleObj name="Çalışma Sayfası" r:id="rId3" imgW="8839330" imgH="3629107" progId="">
                  <p:embed/>
                  <p:pic>
                    <p:nvPicPr>
                      <p:cNvPr id="0" name="Picture 19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455" y="963670"/>
                        <a:ext cx="8208912" cy="48245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7" name="9 Metin kutusu"/>
          <p:cNvSpPr txBox="1">
            <a:spLocks noChangeArrowheads="1"/>
          </p:cNvSpPr>
          <p:nvPr/>
        </p:nvSpPr>
        <p:spPr bwMode="auto">
          <a:xfrm>
            <a:off x="683568" y="5777767"/>
            <a:ext cx="74295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2013 yılı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öğrenci, 2014 yılı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114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2015 yılı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217 öğrenci ve 2016 yılı 414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Yabancı uyruklu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Öğrencimiz eğitim görmektedir.</a:t>
            </a:r>
          </a:p>
          <a:p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43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44</a:t>
            </a:fld>
            <a:endParaRPr lang="tr-TR"/>
          </a:p>
        </p:txBody>
      </p:sp>
      <p:graphicFrame>
        <p:nvGraphicFramePr>
          <p:cNvPr id="7" name="Grafik 6"/>
          <p:cNvGraphicFramePr/>
          <p:nvPr>
            <p:extLst>
              <p:ext uri="{D42A27DB-BD31-4B8C-83A1-F6EECF244321}">
                <p14:modId xmlns:p14="http://schemas.microsoft.com/office/powerpoint/2010/main" val="297558286"/>
              </p:ext>
            </p:extLst>
          </p:nvPr>
        </p:nvGraphicFramePr>
        <p:xfrm>
          <a:off x="179512" y="908720"/>
          <a:ext cx="8568952" cy="5447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69142588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30" name="6 Başlık"/>
          <p:cNvSpPr>
            <a:spLocks noGrp="1"/>
          </p:cNvSpPr>
          <p:nvPr>
            <p:ph type="title"/>
          </p:nvPr>
        </p:nvSpPr>
        <p:spPr>
          <a:xfrm>
            <a:off x="755576" y="681646"/>
            <a:ext cx="7258050" cy="428625"/>
          </a:xfrm>
        </p:spPr>
        <p:txBody>
          <a:bodyPr/>
          <a:lstStyle/>
          <a:p>
            <a:pPr eaLnBrk="1" hangingPunct="1"/>
            <a:r>
              <a:rPr lang="tr-TR" sz="2000" b="1" dirty="0" smtClean="0"/>
              <a:t>2008-2016 ARASI MEZUN ÖĞRENCİ SAYILARI</a:t>
            </a: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5100339"/>
              </p:ext>
            </p:extLst>
          </p:nvPr>
        </p:nvGraphicFramePr>
        <p:xfrm>
          <a:off x="251520" y="1340767"/>
          <a:ext cx="8568949" cy="5081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8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29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86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87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39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39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0397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0397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0397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4928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FAKÜLTE/ YÜKSEKOKUL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2008-2009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2009-2010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2010-2011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2011-2012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2012-2013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2013-2014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2014-2015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2015-2016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2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517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17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</a:t>
                      </a:r>
                      <a:r>
                        <a:rPr lang="tr-TR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409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MÜH. MİM. FAKÜLTESİ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214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409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902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İİBF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409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902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409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409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873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902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902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409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</a:t>
                      </a:r>
                      <a:r>
                        <a:rPr lang="tr-TR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ENST.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1873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</a:t>
                      </a:r>
                      <a:r>
                        <a:rPr lang="tr-TR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ENST.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931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36111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45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483768" y="6453336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1 Başlık"/>
          <p:cNvSpPr>
            <a:spLocks noGrp="1"/>
          </p:cNvSpPr>
          <p:nvPr>
            <p:ph type="title"/>
          </p:nvPr>
        </p:nvSpPr>
        <p:spPr>
          <a:xfrm>
            <a:off x="899592" y="332656"/>
            <a:ext cx="7704667" cy="749101"/>
          </a:xfrm>
        </p:spPr>
        <p:txBody>
          <a:bodyPr/>
          <a:lstStyle/>
          <a:p>
            <a:r>
              <a:rPr lang="tr-TR" sz="2000" dirty="0" smtClean="0"/>
              <a:t>2008-2016 MEZUN ÖĞRENCİ GRAFİĞİ</a:t>
            </a:r>
          </a:p>
        </p:txBody>
      </p:sp>
      <p:graphicFrame>
        <p:nvGraphicFramePr>
          <p:cNvPr id="4098" name="5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0345598"/>
              </p:ext>
            </p:extLst>
          </p:nvPr>
        </p:nvGraphicFramePr>
        <p:xfrm>
          <a:off x="467544" y="1124745"/>
          <a:ext cx="8204969" cy="48013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4933" name="Çalışma Sayfası" r:id="rId3" imgW="8201195" imgH="3590898" progId="">
                  <p:embed/>
                </p:oleObj>
              </mc:Choice>
              <mc:Fallback>
                <p:oleObj name="Çalışma Sayfası" r:id="rId3" imgW="8201195" imgH="3590898" progId="">
                  <p:embed/>
                  <p:pic>
                    <p:nvPicPr>
                      <p:cNvPr id="0" name="Picture 19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124745"/>
                        <a:ext cx="8204969" cy="48013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46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693300" y="41312"/>
            <a:ext cx="7572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Güz Dönemi Harç Dağılım Tablosu 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0693199"/>
              </p:ext>
            </p:extLst>
          </p:nvPr>
        </p:nvGraphicFramePr>
        <p:xfrm>
          <a:off x="428596" y="571480"/>
          <a:ext cx="8095676" cy="60586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504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83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169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0723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İKİNCİ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1.028,00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2180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57.011,26 TL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54.509,00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169.703,50 TL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94-59649159-5023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64.632,40 TL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110.663,22 TL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43.057,00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23.000,00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10.295,00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137.728,80 TL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127.530,50 TL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75.899,65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ENST.TEZLİ (İ.Ö)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26.550 ,00TL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94-56249159-5034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ENST.TEZSİZ (İ.Ö)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69.000,00 TL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970.608,00 TL</a:t>
                      </a:r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40723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NORMAL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14.515,95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42180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11.712,00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9.314,00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1.136,00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3.134</a:t>
                      </a:r>
                      <a:r>
                        <a:rPr lang="tr-TR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,00TL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tr-TR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2.927,19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2.850,00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4.180,00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285,00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5.225,00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94-56249159-5016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3.230,00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94-56249159-5017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10.416,00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4"/>
                  </a:ext>
                </a:extLst>
              </a:tr>
              <a:tr h="142180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94-56249159-5018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37.759,00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5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94-56249159-5030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967.50,00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6"/>
                  </a:ext>
                </a:extLst>
              </a:tr>
              <a:tr h="14072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94-56249159-5031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8.265,00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7"/>
                  </a:ext>
                </a:extLst>
              </a:tr>
              <a:tr h="182180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119.326,00TL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8"/>
                  </a:ext>
                </a:extLst>
              </a:tr>
            </a:tbl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47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00298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etin kutusu"/>
          <p:cNvSpPr txBox="1"/>
          <p:nvPr/>
        </p:nvSpPr>
        <p:spPr>
          <a:xfrm>
            <a:off x="714348" y="0"/>
            <a:ext cx="7572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Bahar Dönemi Harç Dağılım Tablosu 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48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71736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861260"/>
              </p:ext>
            </p:extLst>
          </p:nvPr>
        </p:nvGraphicFramePr>
        <p:xfrm>
          <a:off x="500035" y="535181"/>
          <a:ext cx="8358246" cy="61978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264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96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21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4043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tr-TR" sz="9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İKİNCİ ÖĞRETİM HARÇLARI DAĞILIMI</a:t>
                      </a:r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41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1.170,00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82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59.306,26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3050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58.151,00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3050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169.268,00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94-59649159-5023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57.698,40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94-56249159-5024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110.079,22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94-56249159-5025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47.097,00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19.340,00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94-56249159-5027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9.525,00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118.898,20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122.520,50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74.461,40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3050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ENST.TEZLİ (İ.Ö)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19.564,00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3050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94-56249159-5034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ENST.TEZSİZ (İ.Ö)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65.650,00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931.729,00 TL</a:t>
                      </a:r>
                      <a:endParaRPr lang="tr-TR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619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4043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NORMAL ÖĞRETİM HARÇLARI DAĞILIMI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94-56249159-5005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9.538,00 </a:t>
                      </a:r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782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9.684,02 </a:t>
                      </a:r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3050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5.627,00 </a:t>
                      </a:r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43050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1.420,00 TL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2.973,50 </a:t>
                      </a:r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43050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193,00 TL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950,00 </a:t>
                      </a:r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1.329,00 TL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2.375,00 </a:t>
                      </a:r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855,00 </a:t>
                      </a:r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6.460,00 </a:t>
                      </a:r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3.615,00 </a:t>
                      </a:r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  <a:tr h="143050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94-56249159-5017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ENSTİTÜSÜ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16.924,00 </a:t>
                      </a:r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4"/>
                  </a:ext>
                </a:extLst>
              </a:tr>
              <a:tr h="1782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37.248,50 </a:t>
                      </a:r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5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580,50 TL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6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10.008,83 </a:t>
                      </a:r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7"/>
                  </a:ext>
                </a:extLst>
              </a:tr>
              <a:tr h="13404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5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109.781,35 </a:t>
                      </a:r>
                      <a:r>
                        <a:rPr lang="tr-TR" sz="105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8"/>
                  </a:ext>
                </a:extLst>
              </a:tr>
              <a:tr h="5407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35" marR="2035" marT="2035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etin kutusu"/>
          <p:cNvSpPr txBox="1"/>
          <p:nvPr/>
        </p:nvSpPr>
        <p:spPr>
          <a:xfrm>
            <a:off x="1907704" y="116632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Fakülte Harç Dağılım Tablosu</a:t>
            </a:r>
            <a:endParaRPr lang="tr-TR" sz="2800" b="1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49</a:t>
            </a:fld>
            <a:endParaRPr lang="tr-TR"/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3691108"/>
              </p:ext>
            </p:extLst>
          </p:nvPr>
        </p:nvGraphicFramePr>
        <p:xfrm>
          <a:off x="368719" y="829516"/>
          <a:ext cx="8451753" cy="5551817"/>
        </p:xfrm>
        <a:graphic>
          <a:graphicData uri="http://schemas.openxmlformats.org/drawingml/2006/table">
            <a:tbl>
              <a:tblPr/>
              <a:tblGrid>
                <a:gridCol w="4137577">
                  <a:extLst>
                    <a:ext uri="{9D8B030D-6E8A-4147-A177-3AD203B41FA5}">
                      <a16:colId xmlns:a16="http://schemas.microsoft.com/office/drawing/2014/main" val="2206487692"/>
                    </a:ext>
                  </a:extLst>
                </a:gridCol>
                <a:gridCol w="4314176">
                  <a:extLst>
                    <a:ext uri="{9D8B030D-6E8A-4147-A177-3AD203B41FA5}">
                      <a16:colId xmlns:a16="http://schemas.microsoft.com/office/drawing/2014/main" val="4154325704"/>
                    </a:ext>
                  </a:extLst>
                </a:gridCol>
              </a:tblGrid>
              <a:tr h="27700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20.960,00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7256819"/>
                  </a:ext>
                </a:extLst>
              </a:tr>
              <a:tr h="28386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EĞİTİM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26.251,00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8278061"/>
                  </a:ext>
                </a:extLst>
              </a:tr>
              <a:tr h="28386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EDEBİYAT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140.516,00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7036350"/>
                  </a:ext>
                </a:extLst>
              </a:tr>
              <a:tr h="28386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İLAHİYAT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341.527,00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958256"/>
                  </a:ext>
                </a:extLst>
              </a:tr>
              <a:tr h="423196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TEKNİK BİLİMLER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168.633,00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3301090"/>
                  </a:ext>
                </a:extLst>
              </a:tr>
              <a:tr h="423196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268.311,00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5614716"/>
                  </a:ext>
                </a:extLst>
              </a:tr>
              <a:tr h="27700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İİBF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128.437,00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8677512"/>
                  </a:ext>
                </a:extLst>
              </a:tr>
              <a:tr h="423196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YÜKSEKOKULU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224.619,00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576111"/>
                  </a:ext>
                </a:extLst>
              </a:tr>
              <a:tr h="423196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MÜHENDİSLİK MİMARLIK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127.601,00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3855410"/>
                  </a:ext>
                </a:extLst>
              </a:tr>
              <a:tr h="28386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48.895,00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6047305"/>
                  </a:ext>
                </a:extLst>
              </a:tr>
              <a:tr h="423196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HİZMETLERİ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256.925,00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535844"/>
                  </a:ext>
                </a:extLst>
              </a:tr>
              <a:tr h="27700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BESYO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94.333,00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5497127"/>
                  </a:ext>
                </a:extLst>
              </a:tr>
              <a:tr h="28386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VETERİNER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193,00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564286"/>
                  </a:ext>
                </a:extLst>
              </a:tr>
              <a:tr h="423196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ENSTİTÜSÜ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208.104,00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1102652"/>
                  </a:ext>
                </a:extLst>
              </a:tr>
              <a:tr h="28386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BİLİMLER ENSTİTÜSÜ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75.007,00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464567"/>
                  </a:ext>
                </a:extLst>
              </a:tr>
              <a:tr h="478436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2.323.119,00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540185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1 Başlık"/>
          <p:cNvSpPr>
            <a:spLocks noGrp="1"/>
          </p:cNvSpPr>
          <p:nvPr>
            <p:ph type="title"/>
          </p:nvPr>
        </p:nvSpPr>
        <p:spPr>
          <a:xfrm>
            <a:off x="218716" y="836712"/>
            <a:ext cx="8229600" cy="347663"/>
          </a:xfrm>
        </p:spPr>
        <p:txBody>
          <a:bodyPr>
            <a:normAutofit fontScale="90000"/>
          </a:bodyPr>
          <a:lstStyle/>
          <a:p>
            <a:r>
              <a:rPr lang="tr-TR" sz="2800" dirty="0" smtClean="0"/>
              <a:t>2016-2017   Fakülte Harç Dağılım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50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13" name="Grafik 12"/>
          <p:cNvGraphicFramePr/>
          <p:nvPr>
            <p:extLst>
              <p:ext uri="{D42A27DB-BD31-4B8C-83A1-F6EECF244321}">
                <p14:modId xmlns:p14="http://schemas.microsoft.com/office/powerpoint/2010/main" val="2721046805"/>
              </p:ext>
            </p:extLst>
          </p:nvPr>
        </p:nvGraphicFramePr>
        <p:xfrm>
          <a:off x="323528" y="1217781"/>
          <a:ext cx="8124788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51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871832"/>
              </p:ext>
            </p:extLst>
          </p:nvPr>
        </p:nvGraphicFramePr>
        <p:xfrm>
          <a:off x="428596" y="1000108"/>
          <a:ext cx="8424937" cy="44900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062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124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14644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 dirty="0">
                          <a:effectLst/>
                        </a:rPr>
                        <a:t>   </a:t>
                      </a:r>
                      <a:r>
                        <a:rPr lang="tr-TR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Yatay Geçişle 2016 Yılında Üniversiteye Gelen, Üniversiteden Ayrılan, Kurum İçi Geçiş Yapan  </a:t>
                      </a:r>
                      <a:r>
                        <a:rPr lang="tr-TR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Öğrenci Sayıları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67" marR="7267" marT="726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6235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Dışı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67" marR="7267" marT="726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67" marR="7267" marT="7267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3642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Gelen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67" marR="7267" marT="72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Giden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67" marR="7267" marT="7267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67" marR="7267" marT="7267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525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67" marR="7267" marT="72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67" marR="7267" marT="7267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316416" y="6467673"/>
            <a:ext cx="762000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52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1255045"/>
              </p:ext>
            </p:extLst>
          </p:nvPr>
        </p:nvGraphicFramePr>
        <p:xfrm>
          <a:off x="146493" y="753222"/>
          <a:ext cx="8568952" cy="6058870"/>
        </p:xfrm>
        <a:graphic>
          <a:graphicData uri="http://schemas.openxmlformats.org/drawingml/2006/table">
            <a:tbl>
              <a:tblPr firstRow="1" firstCol="1" bandRow="1"/>
              <a:tblGrid>
                <a:gridCol w="4284476">
                  <a:extLst>
                    <a:ext uri="{9D8B030D-6E8A-4147-A177-3AD203B41FA5}">
                      <a16:colId xmlns:a16="http://schemas.microsoft.com/office/drawing/2014/main" val="203414441"/>
                    </a:ext>
                  </a:extLst>
                </a:gridCol>
                <a:gridCol w="4284476">
                  <a:extLst>
                    <a:ext uri="{9D8B030D-6E8A-4147-A177-3AD203B41FA5}">
                      <a16:colId xmlns:a16="http://schemas.microsoft.com/office/drawing/2014/main" val="261521704"/>
                    </a:ext>
                  </a:extLst>
                </a:gridCol>
              </a:tblGrid>
              <a:tr h="217311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Faal  </a:t>
                      </a:r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/ Faal Olmayan Programlar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2575813"/>
                  </a:ext>
                </a:extLst>
              </a:tr>
              <a:tr h="17074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Faal Olan Programlar 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Faal Olmayan Programlar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7637017"/>
                  </a:ext>
                </a:extLst>
              </a:tr>
              <a:tr h="33372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( Kurulmuş Olup Ancak Faaliyete Geçmeyen Programlar )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739534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Sınıf Öğretmenliği (N.Ö</a:t>
                      </a:r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.)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Resim-İş Öğretmenliği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5579346"/>
                  </a:ext>
                </a:extLst>
              </a:tr>
              <a:tr h="33372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İlköğretim Matematik Öğretmenliği (N.Ö</a:t>
                      </a:r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.)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Müzik Öğretmenliği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2588184"/>
                  </a:ext>
                </a:extLst>
              </a:tr>
              <a:tr h="33372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Bilgiler Öğretmenliği 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Psikolojik Rehberlik Danışmanlık Öğretmenliği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330483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Bilgisi Öğretmenliği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Fizik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71842"/>
                  </a:ext>
                </a:extLst>
              </a:tr>
              <a:tr h="33372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Bilgisayar ve Öğretim Teknolojileri Öğretmenliği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Arkeoloji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413983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Türkçe Öğretmenliği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Batı Dilleri ve Edebiyatı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665478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Sosyoloji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Doğu Dilleri ve Edebiyatı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9957624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Türk Dili ve Edebiyatı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Çevre Mühendisliği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3824404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Tarih Bölümü (N.Ö.)-(İ.Ö.)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Maden Mühendisliği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164176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Matematik </a:t>
                      </a:r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Bölümü  ( Kapandı Öğrencisi Var</a:t>
                      </a:r>
                      <a:r>
                        <a:rPr lang="tr-TR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)</a:t>
                      </a:r>
                      <a:endParaRPr lang="tr-TR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Jeoloji Mühendisliği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2208841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Kimya </a:t>
                      </a:r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Bölümü ( Kapandı Öğrencisi Var</a:t>
                      </a:r>
                      <a:r>
                        <a:rPr lang="tr-TR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)</a:t>
                      </a:r>
                      <a:endParaRPr lang="tr-TR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Makine Mühendisliği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761819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Biyoloji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Mekatronik</a:t>
                      </a: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Mühendisliği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5353753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Coğrafya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İnşaat Mühendisliği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8851639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Gıda Mühendisliği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Mimarlık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5547044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Bilgisayar Mühendisliği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Şehir ve Bölge Planlama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119701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Kimya </a:t>
                      </a:r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Mühendisliği ( Kapandı Öğrencisi Var</a:t>
                      </a:r>
                      <a:r>
                        <a:rPr lang="tr-TR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)</a:t>
                      </a:r>
                      <a:endParaRPr lang="tr-TR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Endüstri Ürünleri Tasarımı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3395048"/>
                  </a:ext>
                </a:extLst>
              </a:tr>
              <a:tr h="33372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Elektrik-Elektronik Mühendisliği (N.Ö.)-(İ.Ö.)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İç Mimarlık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7148363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İşletme Bölümü (N.Ö.)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Peyzaj Mimarlığı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0283900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İktisat Bölümü (N.Ö.)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Siyaset Bilimi ve Kamu Yönetimi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8869603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Tarla Bitkileri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Ekonometri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4378845"/>
                  </a:ext>
                </a:extLst>
              </a:tr>
              <a:tr h="1707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Bitki Koruma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Uluslararası İlişkiler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301610"/>
                  </a:ext>
                </a:extLst>
              </a:tr>
              <a:tr h="33372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Bahçe Bitkileri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Çalışma Ekonomisi ve Endüstri İlişkileri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632775"/>
                  </a:ext>
                </a:extLst>
              </a:tr>
              <a:tr h="3057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Bölümü (N.Ö.)(İ.Ö.)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Uluslararası Ticaret ve Lojistik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6877632"/>
                  </a:ext>
                </a:extLst>
              </a:tr>
              <a:tr h="3057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Hemşirelik Bölümü (N.Ö.)(İ.Ö.)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nb-NO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Bitki Besleme ve Toprak Bilimi Bölümü</a:t>
                      </a:r>
                    </a:p>
                  </a:txBody>
                  <a:tcPr marL="5770" marR="5770" marT="577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47940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9981229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305800" y="6449503"/>
            <a:ext cx="762000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53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4589835"/>
              </p:ext>
            </p:extLst>
          </p:nvPr>
        </p:nvGraphicFramePr>
        <p:xfrm>
          <a:off x="179512" y="188643"/>
          <a:ext cx="8640960" cy="6563676"/>
        </p:xfrm>
        <a:graphic>
          <a:graphicData uri="http://schemas.openxmlformats.org/drawingml/2006/table">
            <a:tbl>
              <a:tblPr/>
              <a:tblGrid>
                <a:gridCol w="4320480">
                  <a:extLst>
                    <a:ext uri="{9D8B030D-6E8A-4147-A177-3AD203B41FA5}">
                      <a16:colId xmlns:a16="http://schemas.microsoft.com/office/drawing/2014/main" val="1121214770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val="1042748598"/>
                    </a:ext>
                  </a:extLst>
                </a:gridCol>
              </a:tblGrid>
              <a:tr h="25463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Faal  / Faal Olmayan Programlar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586733"/>
                  </a:ext>
                </a:extLst>
              </a:tr>
              <a:tr h="144052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Faal Olan Programlar 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Faal Olmayan Programlar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4917299"/>
                  </a:ext>
                </a:extLst>
              </a:tr>
              <a:tr h="207444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( Kurulmuş Olup Ancak Faaliyete Geçmeyen Programlar 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159267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Bölümü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Tarım Ekonomisi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1297384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Maliye Bölümü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Tarımsal Biyoteknoloji Bölümü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6465237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Biyosistem Mühendisliği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Rekreasyon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4510461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Zootekni Bölümü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Çağrı Merkezi Hizmetleri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73157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Antrenörlük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Yapı Denetimi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6803419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Spor Yöneticiliği (N.Ö) (İ.Ö)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İş Güvenliği ve Sağlığı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08960"/>
                  </a:ext>
                </a:extLst>
              </a:tr>
              <a:tr h="17325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Öğretmenliği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Sivil Savunma ve İtfaiyecilik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3926521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Uygulamalı İngilizce ve Çevirmenlik (N.Ö.)(İ.Ö.)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Gaz ve Tesisatı Teknolojisi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3521300"/>
                  </a:ext>
                </a:extLst>
              </a:tr>
              <a:tr h="17325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Muhasebe ve Vergi Uygulamaları (N.Ö.)(İ.Ö.)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İklimlendirme ve Soğutma Teknolojisi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6326258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Elektrik (N.Ö.)(İ.Ö.)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Otomotiv Teknolojisi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2579437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Makine (N.Ö.)(İ.Ö.)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Kontrol ve Otomasyon Teknolojisi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2320941"/>
                  </a:ext>
                </a:extLst>
              </a:tr>
              <a:tr h="17325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Mobilya ve Dekorasyon (N.Ö.)(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Yaşlı Bakımı ( Sağlık Hizmetleri M.Y.O.)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7323263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Çocuk Gelişimi (N.Ö.)(İ.Ö.)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Diş Protez Teknolojisi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0362422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Bilgisayar Programcılığı (N.Ö.)(İ.Ö.)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Tıbbi Tanıtım ve Pazarlama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057707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Makine-Resim-Konstrüksiyon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Fizyoterapi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295373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Kimya Teknolojisi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Harita ve Kadastro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1756633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Geleneksel El Sanatları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Yaşlı Bakımı (Eruh M.Y.O.)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1879687"/>
                  </a:ext>
                </a:extLst>
              </a:tr>
              <a:tr h="2074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Gıda Teknolojisi (N.Ö.)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Hizmet Bölümü (Sağlık Yüksekokulu)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0412475"/>
                  </a:ext>
                </a:extLst>
              </a:tr>
              <a:tr h="17325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İnşaat Teknolojisi (N.Ö.)(İ.Ö.)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İş Sağlığı ve Güvenliği (Sağlık Yüksekokulu)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293064"/>
                  </a:ext>
                </a:extLst>
              </a:tr>
              <a:tr h="24391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İşletme Yönetimi (N.Ö.)(İ.Ö.)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Fizyo Terapi ve Rehabilitasyon Bölümü (Sağlık Yüksekokulu)</a:t>
                      </a:r>
                    </a:p>
                  </a:txBody>
                  <a:tcPr marL="1806" marR="1806" marT="180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7124022"/>
                  </a:ext>
                </a:extLst>
              </a:tr>
              <a:tr h="20972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Hizmetler  (N.Ö.)(İ.Ö.)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Beslenme ve Diyetetik Bölümü (Sağlık Yüksekokulu)</a:t>
                      </a:r>
                    </a:p>
                  </a:txBody>
                  <a:tcPr marL="1806" marR="1806" marT="180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943839"/>
                  </a:ext>
                </a:extLst>
              </a:tr>
              <a:tr h="20972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Yerel Yönetimler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Çocuk Gelişimi Bölümü(Sağlık Yüksekokulu)</a:t>
                      </a:r>
                    </a:p>
                  </a:txBody>
                  <a:tcPr marL="1806" marR="1806" marT="180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5007230"/>
                  </a:ext>
                </a:extLst>
              </a:tr>
              <a:tr h="17552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Büro Yönetimi ve Yönetici Asistanlığı (N.Ö.)(İ.Ö.)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Ebelik Bölümü (Sağlık Yüksekokulu)</a:t>
                      </a:r>
                    </a:p>
                  </a:txBody>
                  <a:tcPr marL="1806" marR="1806" marT="180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930845"/>
                  </a:ext>
                </a:extLst>
              </a:tr>
              <a:tr h="17552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Mütercim Tercümanlık İngilizce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Sağlık Memurluğu (Sağlık Yüksekokulu)</a:t>
                      </a:r>
                    </a:p>
                  </a:txBody>
                  <a:tcPr marL="1806" marR="1806" marT="180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2989128"/>
                  </a:ext>
                </a:extLst>
              </a:tr>
              <a:tr h="17325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Tıbbi Dokümantasyon ve Sekreterlik (N.Ö.)(İ.Ö.)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Gaztronomi ve Mutfak Sanatları Bölümü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7469468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es-E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İlk ve Acil Yardım (N.Ö.)(İ.Ö.)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Konaklama İşletmeciliği ölümü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308657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Tıbbi Laboratuar Teknikleri (N.Ö.)(İ.Ö.)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Fizyoterapi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6860825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Tıbbi Görüntüleme Teknikleri (N.Ö.)(İ.Ö.)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Anestezi Bölümü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378653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Posta Hizmetleri (N.Ö.)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Paramedik Bölümü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253091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ve Seyahat Hizmetleri 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Protez-Ortez Bölümü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3847037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Maliye (N.Ö.)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Mütercim Tercümanlık Arapça Bölümü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2631133"/>
                  </a:ext>
                </a:extLst>
              </a:tr>
              <a:tr h="2074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Bankacılık ve Sigortacılık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Laborant ve Veteriner Sağlık Bölümü ( Eruh MYO 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6852949"/>
                  </a:ext>
                </a:extLst>
              </a:tr>
              <a:tr h="17552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Dış Ticaret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Süt ve Süt Ürünleri Teknolojisi  ( Eruh MYO )</a:t>
                      </a:r>
                    </a:p>
                  </a:txBody>
                  <a:tcPr marL="1806" marR="1806" marT="1806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0619242"/>
                  </a:ext>
                </a:extLst>
              </a:tr>
              <a:tr h="17325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Antep Fıstığı Tarımı ve İşleme Teknolojisi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Özel Güvenlik ve Koruma ( Eruh MYO 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8678934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Organik Tarım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7922984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Hizmetler (N.Ö.)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1781733"/>
                  </a:ext>
                </a:extLst>
              </a:tr>
              <a:tr h="14405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Çocuk Gelişimi (Eruh M.Y.O.)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1806" marR="1806" marT="180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3417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8940038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54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8" name="7 Dikdörtgen"/>
          <p:cNvSpPr/>
          <p:nvPr/>
        </p:nvSpPr>
        <p:spPr>
          <a:xfrm>
            <a:off x="1043608" y="1520097"/>
            <a:ext cx="8001056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EĞİTİM FAKÜLTESİ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Türkçe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Sınıf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Sınıf Öğretmenliği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Fen Bilgisi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Bilgisayar  ve Öğretim Teknolojileri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Sosyal Bilgiler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İlköğretim Matematik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İlköğretim Matematik Öğretmenliği (İÖ</a:t>
            </a:r>
            <a:r>
              <a:rPr lang="tr-TR" sz="1600" dirty="0"/>
              <a:t>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55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47695" y="1566855"/>
            <a:ext cx="735811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FEN EDEBİYAT FAKÜLTESİ</a:t>
            </a:r>
          </a:p>
          <a:p>
            <a:endParaRPr lang="tr-TR" b="1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Matematik </a:t>
            </a:r>
            <a:r>
              <a:rPr lang="tr-TR" sz="1600" dirty="0"/>
              <a:t>Bölümü ( Kapandı Öğrencisi var </a:t>
            </a:r>
            <a:r>
              <a:rPr lang="tr-TR" sz="16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Sosyoloji 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Tarih Bölümü 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Tarih Bölümü  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Coğrafya Bölümü  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Kimya </a:t>
            </a:r>
            <a:r>
              <a:rPr lang="tr-TR" sz="1600" dirty="0"/>
              <a:t>Bölümü ( Kapandı Öğrencisi var </a:t>
            </a:r>
            <a:r>
              <a:rPr lang="tr-TR" sz="16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Biyoloji 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Türk Dili ve Edebiyatı Bölümü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56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31075" y="1700808"/>
            <a:ext cx="650084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MÜHENDİSLİK MİMARLIK FAKÜLTESİ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Gıda Mühendisliği Bölümü</a:t>
            </a:r>
          </a:p>
          <a:p>
            <a:pPr lvl="0"/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Kimya Mühendisliği </a:t>
            </a:r>
            <a:r>
              <a:rPr lang="tr-TR" dirty="0"/>
              <a:t>Bölümü ( Kapandı Öğrencisi var </a:t>
            </a:r>
            <a:r>
              <a:rPr lang="tr-TR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Bilgisayar Mühendisliği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Elektrik Elektronik Mühendisliği Bölümü 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Elektrik Elektronik Mühendisliği Bölümü (İ.Ö)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57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31075" y="1484784"/>
            <a:ext cx="650084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İLAHİYAT FAKÜLTESİ</a:t>
            </a:r>
          </a:p>
          <a:p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İlahiyat 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İlahiyat (İÖ)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r>
              <a:rPr lang="tr-TR" b="1" dirty="0" smtClean="0"/>
              <a:t>VETERİNER FAKÜLTESİ</a:t>
            </a:r>
          </a:p>
          <a:p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Veteriner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58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31640" y="1484784"/>
            <a:ext cx="62865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ZİRAAT FAKÜLTESİ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Bahçe Bitkileri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Tarla Bitkileri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Bitki Koruma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err="1" smtClean="0"/>
              <a:t>Biyosistem</a:t>
            </a:r>
            <a:r>
              <a:rPr lang="tr-TR" dirty="0" smtClean="0"/>
              <a:t> Mühendisliği 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Zootekni </a:t>
            </a:r>
          </a:p>
          <a:p>
            <a:pPr lvl="0"/>
            <a:endParaRPr lang="tr-TR" dirty="0" smtClean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59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31640" y="1556792"/>
            <a:ext cx="6357966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İKTİSADİ VE İDARİ BİLİMLER FAKÜLTESİ</a:t>
            </a:r>
          </a:p>
          <a:p>
            <a:endParaRPr lang="tr-TR" b="1" dirty="0" smtClean="0"/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2400" dirty="0" smtClean="0"/>
              <a:t>İşletme Bölümü</a:t>
            </a:r>
          </a:p>
          <a:p>
            <a:pPr lvl="0">
              <a:buFont typeface="Arial" pitchFamily="34" charset="0"/>
              <a:buChar char="•"/>
            </a:pPr>
            <a:endParaRPr lang="tr-TR" sz="2400" dirty="0" smtClean="0"/>
          </a:p>
          <a:p>
            <a:pPr>
              <a:buFont typeface="Arial" pitchFamily="34" charset="0"/>
              <a:buChar char="•"/>
            </a:pPr>
            <a:r>
              <a:rPr lang="tr-TR" sz="2400" dirty="0" smtClean="0"/>
              <a:t>İşletme Bölümü(İÖ</a:t>
            </a:r>
            <a:r>
              <a:rPr lang="tr-TR" sz="2400" dirty="0"/>
              <a:t>) ( Kapandı Öğrencisi var </a:t>
            </a:r>
            <a:r>
              <a:rPr lang="tr-TR" sz="24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2400" dirty="0" smtClean="0"/>
          </a:p>
          <a:p>
            <a:pPr lvl="0">
              <a:buFont typeface="Arial" pitchFamily="34" charset="0"/>
              <a:buChar char="•"/>
            </a:pPr>
            <a:r>
              <a:rPr lang="tr-TR" sz="2400" dirty="0" smtClean="0"/>
              <a:t>İktisat Bölümü</a:t>
            </a:r>
          </a:p>
          <a:p>
            <a:pPr lvl="0">
              <a:buFont typeface="Arial" pitchFamily="34" charset="0"/>
              <a:buChar char="•"/>
            </a:pPr>
            <a:endParaRPr lang="tr-TR" sz="2400" dirty="0" smtClean="0"/>
          </a:p>
          <a:p>
            <a:pPr>
              <a:buFont typeface="Arial" pitchFamily="34" charset="0"/>
              <a:buChar char="•"/>
            </a:pPr>
            <a:r>
              <a:rPr lang="tr-TR" sz="2400" dirty="0" smtClean="0"/>
              <a:t>İktisat Bölümü (İÖ</a:t>
            </a:r>
            <a:r>
              <a:rPr lang="tr-TR" sz="2400" dirty="0"/>
              <a:t>) ( Kapandı Öğrencisi var )</a:t>
            </a:r>
          </a:p>
          <a:p>
            <a:pPr lvl="0"/>
            <a:endParaRPr lang="tr-TR" sz="24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60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547664" y="1338941"/>
            <a:ext cx="650084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SAĞLIK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Hemşirelik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Hemşirelik Bölümü(İÖ)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r>
              <a:rPr lang="tr-TR" b="1" dirty="0" smtClean="0"/>
              <a:t>BEDEN EĞİTİMİ VE SPOR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Beden Eğitimi ve Spor Öğretmenliği</a:t>
            </a:r>
          </a:p>
          <a:p>
            <a:pPr lvl="0"/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Spor Yöneticiliği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Spor Yöneticiliği(İ.Ö)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Antrenörlük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61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786050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402513" y="1336023"/>
            <a:ext cx="635796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SAĞLIK HİZMETLERİ MESLEK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İlk ve Acil Yardım 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İlk ve Acil Yardım (İÖ)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Tıbbi Dokümantasyon ve Sekreterlik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Tıbbi Dokümantasyon ve Sekreterlik (İÖ)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Tıbbi Laboratuar Teknikleri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Tıbbi Laboratuar Teknikleri (İÖ)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Tıbbi Görüntüleme Teknikleri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Tıbbi Görüntüleme Teknikleri (İÖ)</a:t>
            </a:r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62</a:t>
            </a:fld>
            <a:endParaRPr lang="tr-TR"/>
          </a:p>
        </p:txBody>
      </p:sp>
      <p:sp>
        <p:nvSpPr>
          <p:cNvPr id="5" name="3 Dikdörtgen"/>
          <p:cNvSpPr/>
          <p:nvPr/>
        </p:nvSpPr>
        <p:spPr>
          <a:xfrm>
            <a:off x="1259632" y="1556792"/>
            <a:ext cx="63579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YABANCI DİLLER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Mütercim Tercümanlık Bölümü ( İngilizce )</a:t>
            </a:r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000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2901220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63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665431" y="1613021"/>
            <a:ext cx="65722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KURTALAN MESLEK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Turizm ve Seyahat Hizmetleri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Maliye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Maliye (İ.Ö</a:t>
            </a:r>
            <a:r>
              <a:rPr lang="tr-TR" dirty="0"/>
              <a:t>) ( Kapandı Öğrencisi var </a:t>
            </a:r>
            <a:r>
              <a:rPr lang="tr-TR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Bankacılık ve Sigortacılık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Posta Hizmetleri 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Posta Hizmetleri  (İ.Ö</a:t>
            </a:r>
            <a:r>
              <a:rPr lang="tr-TR" dirty="0"/>
              <a:t>) ( Kapandı Öğrencisi var </a:t>
            </a:r>
            <a:r>
              <a:rPr lang="tr-TR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Dış Ticaret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64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402513" y="1628800"/>
            <a:ext cx="635796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ERUH MESLEK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Organik Tarım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Sosyal Hizmetler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Sosyal Hizmetler (İ.Ö</a:t>
            </a:r>
            <a:r>
              <a:rPr lang="tr-TR" dirty="0"/>
              <a:t>) ( Kapandı Öğrencisi var </a:t>
            </a:r>
            <a:r>
              <a:rPr lang="tr-TR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Antep Fıstığı Tarımı ve İşleme </a:t>
            </a:r>
            <a:r>
              <a:rPr lang="tr-TR" dirty="0"/>
              <a:t>Teknolojisi ( Kapandı Öğrencisi var </a:t>
            </a:r>
            <a:r>
              <a:rPr lang="tr-TR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Çocuk Gelişimi</a:t>
            </a:r>
          </a:p>
          <a:p>
            <a:pPr lvl="0"/>
            <a:endParaRPr lang="tr-TR" dirty="0"/>
          </a:p>
          <a:p>
            <a:pPr lvl="0"/>
            <a:endParaRPr lang="tr-TR" dirty="0" smtClean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65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79512" y="1268760"/>
            <a:ext cx="7797556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 smtClean="0"/>
              <a:t>Teknik Bilimler MYO</a:t>
            </a:r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Elektrik </a:t>
            </a:r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>
              <a:buFont typeface="Arial" pitchFamily="34" charset="0"/>
              <a:buChar char="•"/>
            </a:pPr>
            <a:r>
              <a:rPr lang="tr-TR" sz="1400" dirty="0" smtClean="0"/>
              <a:t>Elektrik(İ.Ö)</a:t>
            </a:r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Makine</a:t>
            </a:r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Makine (İÖ)</a:t>
            </a:r>
          </a:p>
          <a:p>
            <a:pPr lvl="0"/>
            <a:endParaRPr lang="tr-TR" sz="1400" dirty="0" smtClean="0"/>
          </a:p>
          <a:p>
            <a:pPr>
              <a:buFont typeface="Arial" pitchFamily="34" charset="0"/>
              <a:buChar char="•"/>
            </a:pPr>
            <a:r>
              <a:rPr lang="tr-TR" sz="1400" dirty="0" smtClean="0"/>
              <a:t>Mobilya ve Dekorasyon (İÖ</a:t>
            </a:r>
            <a:r>
              <a:rPr lang="tr-TR" sz="1400" dirty="0"/>
              <a:t>) ( Kapandı Öğrencisi var </a:t>
            </a:r>
            <a:r>
              <a:rPr lang="tr-TR" sz="14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Bilgisayar Programcılığı</a:t>
            </a:r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Bilgisayar Programcılığı (İÖ)</a:t>
            </a:r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>
              <a:buFont typeface="Arial" pitchFamily="34" charset="0"/>
              <a:buChar char="•"/>
            </a:pPr>
            <a:r>
              <a:rPr lang="tr-TR" sz="1400" dirty="0"/>
              <a:t>Makine-Resim-Konstrüksiyon ( Kapandı Öğrencisi var </a:t>
            </a:r>
            <a:r>
              <a:rPr lang="tr-TR" sz="14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Kimya Teknolojisi</a:t>
            </a:r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Gıda Teknolojisi</a:t>
            </a:r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>
              <a:buFont typeface="Arial" pitchFamily="34" charset="0"/>
              <a:buChar char="•"/>
            </a:pPr>
            <a:r>
              <a:rPr lang="tr-TR" sz="1400" dirty="0" smtClean="0"/>
              <a:t>Gıda Teknolojisi (İÖ</a:t>
            </a:r>
            <a:r>
              <a:rPr lang="tr-TR" sz="1400" dirty="0"/>
              <a:t>) ( Kapandı Öğrencisi var </a:t>
            </a:r>
            <a:r>
              <a:rPr lang="tr-TR" sz="14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İnşaat Teknolojisi</a:t>
            </a:r>
            <a:endParaRPr lang="tr-TR" sz="14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66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545389" y="1268760"/>
            <a:ext cx="607221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r-TR" sz="20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Sosyal Bilimler MYO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tr-TR" sz="20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200" dirty="0" smtClean="0">
                <a:cs typeface="Arial" pitchFamily="34" charset="0"/>
              </a:rPr>
              <a:t>Muhasebe ve Vergi Uygulamaları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200" dirty="0" smtClean="0">
                <a:cs typeface="Arial" pitchFamily="34" charset="0"/>
              </a:rPr>
              <a:t>Muhasebe ve Vergi Uygulamaları (İÖ)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200" dirty="0" smtClean="0">
                <a:cs typeface="Arial" pitchFamily="34" charset="0"/>
              </a:rPr>
              <a:t>	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200" dirty="0" smtClean="0">
                <a:cs typeface="Arial" pitchFamily="34" charset="0"/>
              </a:rPr>
              <a:t>Çocuk Gelişimi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200" dirty="0" smtClean="0">
                <a:cs typeface="Arial" pitchFamily="34" charset="0"/>
              </a:rPr>
              <a:t>Çocuk Gelişimi (İÖ)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200" dirty="0" smtClean="0">
                <a:cs typeface="Arial" pitchFamily="34" charset="0"/>
              </a:rPr>
              <a:t>Geleneksel El Sanatları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200" dirty="0" smtClean="0">
                <a:cs typeface="Arial" pitchFamily="34" charset="0"/>
              </a:rPr>
              <a:t>İşletme Yönetimi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200" dirty="0" smtClean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200" dirty="0" smtClean="0">
                <a:cs typeface="Arial" pitchFamily="34" charset="0"/>
              </a:rPr>
              <a:t>İşletme Yönetimi(İÖ)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200" dirty="0" smtClean="0">
                <a:cs typeface="Calibri" pitchFamily="34" charset="0"/>
              </a:rPr>
              <a:t>Büro Yönetici ve Asistanlığı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200" dirty="0" smtClean="0">
                <a:cs typeface="Calibri" pitchFamily="34" charset="0"/>
              </a:rPr>
              <a:t>Büro Yönetici ve Asistanlığı 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200" dirty="0" smtClean="0">
                <a:cs typeface="Arial" pitchFamily="34" charset="0"/>
              </a:rPr>
              <a:t>Uygulamalı İngilizce ve Çevirmenlik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200" dirty="0" smtClean="0">
                <a:cs typeface="Arial" pitchFamily="34" charset="0"/>
              </a:rPr>
              <a:t>Uygulamalı İngilizce ve Çevirmenlik</a:t>
            </a:r>
            <a:r>
              <a:rPr lang="tr-TR" sz="1200" dirty="0" smtClean="0">
                <a:cs typeface="Calibri" pitchFamily="34" charset="0"/>
              </a:rPr>
              <a:t>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200" dirty="0" smtClean="0">
                <a:cs typeface="Calibri" pitchFamily="34" charset="0"/>
              </a:rPr>
              <a:t>Sosyal Hizmetler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2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200" dirty="0" smtClean="0">
                <a:cs typeface="Calibri" pitchFamily="34" charset="0"/>
              </a:rPr>
              <a:t>Sosyal Hizmetler</a:t>
            </a:r>
            <a:r>
              <a:rPr lang="tr-TR" sz="1200" dirty="0" smtClean="0">
                <a:cs typeface="Arial" pitchFamily="34" charset="0"/>
              </a:rPr>
              <a:t>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 dirty="0" smtClean="0"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67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31640" y="1404985"/>
            <a:ext cx="750099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SOSYAL BİLİMLER ENSTİTÜSÜ</a:t>
            </a:r>
          </a:p>
          <a:p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Tarih Anabilim Dalı </a:t>
            </a:r>
            <a:r>
              <a:rPr lang="tr-TR" sz="1200" b="1" dirty="0" smtClean="0"/>
              <a:t>(Yüksek Lisans )</a:t>
            </a: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Türk Dili ve Edebiyatı Anabilim Dalı </a:t>
            </a:r>
            <a:r>
              <a:rPr lang="tr-TR" sz="1200" b="1" dirty="0" smtClean="0"/>
              <a:t>(Yüksek Lisans )</a:t>
            </a: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Bölgesel Kalkınma İktisadi Anabilim Dalı</a:t>
            </a:r>
            <a:r>
              <a:rPr lang="tr-TR" sz="1200" b="1" dirty="0" smtClean="0"/>
              <a:t>(Yüksek Lisans )</a:t>
            </a:r>
            <a:endParaRPr lang="tr-TR" sz="1200" dirty="0" smtClean="0"/>
          </a:p>
          <a:p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Türkçe ve Sosyal Bilimler Eğitimi A.B.D  </a:t>
            </a:r>
            <a:r>
              <a:rPr lang="tr-TR" sz="1200" dirty="0" smtClean="0">
                <a:solidFill>
                  <a:srgbClr val="FF0000"/>
                </a:solidFill>
              </a:rPr>
              <a:t>Atatürk Üniversitesi </a:t>
            </a:r>
            <a:r>
              <a:rPr lang="tr-TR" sz="1200" b="1" dirty="0" smtClean="0"/>
              <a:t>(Ortak Yüksek Lisans) </a:t>
            </a:r>
          </a:p>
          <a:p>
            <a:pPr lvl="0"/>
            <a:endParaRPr lang="tr-TR" sz="1200" dirty="0" smtClean="0"/>
          </a:p>
          <a:p>
            <a:pPr lvl="0"/>
            <a:r>
              <a:rPr lang="tr-TR" sz="1200" dirty="0" smtClean="0"/>
              <a:t>Eğitim Bilimleri A.B.D Bünyesinde </a:t>
            </a:r>
          </a:p>
          <a:p>
            <a:pPr lvl="0"/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Eğit.Yön Teftişi ve Ekonomisi Bilim Dalı </a:t>
            </a:r>
            <a:r>
              <a:rPr lang="tr-TR" sz="1200" dirty="0" smtClean="0">
                <a:solidFill>
                  <a:srgbClr val="FF0000"/>
                </a:solidFill>
              </a:rPr>
              <a:t>Yüzüncü Yıl </a:t>
            </a:r>
            <a:r>
              <a:rPr lang="tr-TR" sz="1200" dirty="0" err="1" smtClean="0">
                <a:solidFill>
                  <a:srgbClr val="FF0000"/>
                </a:solidFill>
              </a:rPr>
              <a:t>Üni</a:t>
            </a:r>
            <a:r>
              <a:rPr lang="tr-TR" sz="1200" dirty="0" smtClean="0">
                <a:solidFill>
                  <a:srgbClr val="FF0000"/>
                </a:solidFill>
              </a:rPr>
              <a:t> </a:t>
            </a:r>
            <a:r>
              <a:rPr lang="tr-TR" sz="12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Eğitim Yön. Teftişi ve Ekonomisi Bilim Dalı tezli (N.Ö)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Eğitim Yön. Teftişi ve Ekonomisi </a:t>
            </a:r>
            <a:r>
              <a:rPr lang="tr-TR" sz="1200" dirty="0" smtClean="0"/>
              <a:t>Bilim Dalı tezsiz </a:t>
            </a:r>
            <a:r>
              <a:rPr lang="tr-TR" sz="1200" dirty="0"/>
              <a:t>(N.Ö</a:t>
            </a:r>
            <a:r>
              <a:rPr lang="tr-TR" sz="1200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Eğitim Yön. Teftişi ve Ekonomisi </a:t>
            </a:r>
            <a:r>
              <a:rPr lang="tr-TR" sz="1200" dirty="0" smtClean="0"/>
              <a:t>Bilim Dalı tezli (İ.Ö)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Eğitim Yön. Teftişi ve Ekonomisi </a:t>
            </a:r>
            <a:r>
              <a:rPr lang="tr-TR" sz="1200" dirty="0" smtClean="0"/>
              <a:t>Bilim Dalı tezsiz </a:t>
            </a:r>
            <a:r>
              <a:rPr lang="tr-TR" sz="1200" dirty="0"/>
              <a:t>(İ.Ö</a:t>
            </a:r>
            <a:r>
              <a:rPr lang="tr-TR" sz="1200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Eğitim Programı ve Öğretimi A.B.D </a:t>
            </a:r>
            <a:r>
              <a:rPr lang="tr-TR" sz="1200" dirty="0" smtClean="0">
                <a:solidFill>
                  <a:srgbClr val="FF0000"/>
                </a:solidFill>
              </a:rPr>
              <a:t>Dicle </a:t>
            </a:r>
            <a:r>
              <a:rPr lang="tr-TR" sz="1200" dirty="0" err="1" smtClean="0">
                <a:solidFill>
                  <a:srgbClr val="FF0000"/>
                </a:solidFill>
              </a:rPr>
              <a:t>Üni</a:t>
            </a:r>
            <a:r>
              <a:rPr lang="tr-TR" sz="1200" dirty="0" smtClean="0"/>
              <a:t>.</a:t>
            </a:r>
            <a:r>
              <a:rPr lang="tr-TR" sz="12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Temel İslam Bilimler  Yüksek Lisans A.B.D Tezli</a:t>
            </a:r>
            <a:endParaRPr lang="tr-TR" sz="1200" b="1" dirty="0" smtClean="0"/>
          </a:p>
          <a:p>
            <a:pPr lvl="0"/>
            <a:endParaRPr lang="tr-TR" sz="1200" b="1" dirty="0" smtClean="0"/>
          </a:p>
          <a:p>
            <a:pPr lvl="0"/>
            <a:endParaRPr lang="tr-TR" dirty="0" smtClean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121196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357158" y="714356"/>
            <a:ext cx="8786842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dirty="0" smtClean="0"/>
          </a:p>
          <a:p>
            <a:endParaRPr lang="tr-TR" dirty="0" smtClean="0"/>
          </a:p>
          <a:p>
            <a:r>
              <a:rPr lang="tr-TR" b="1" dirty="0" smtClean="0"/>
              <a:t>FEN BİLİMLERİ ENSTİTÜSÜ</a:t>
            </a:r>
          </a:p>
          <a:p>
            <a:endParaRPr lang="tr-TR" sz="1000" dirty="0" smtClean="0"/>
          </a:p>
          <a:p>
            <a:pPr lvl="0">
              <a:buFont typeface="Arial" pitchFamily="34" charset="0"/>
              <a:buChar char="•"/>
            </a:pPr>
            <a:r>
              <a:rPr lang="tr-TR" sz="1000" dirty="0" smtClean="0"/>
              <a:t>Kimya  Anabilim Dalı</a:t>
            </a:r>
            <a:r>
              <a:rPr lang="tr-TR" sz="1000" b="1" dirty="0" smtClean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0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000" dirty="0" smtClean="0"/>
              <a:t>Matematik A.B.D </a:t>
            </a:r>
            <a:r>
              <a:rPr lang="tr-TR" sz="1000" b="1" dirty="0" smtClean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000" b="1" dirty="0" smtClean="0"/>
          </a:p>
          <a:p>
            <a:pPr>
              <a:buFont typeface="Arial" pitchFamily="34" charset="0"/>
              <a:buChar char="•"/>
            </a:pPr>
            <a:r>
              <a:rPr lang="tr-TR" sz="1000" dirty="0" smtClean="0"/>
              <a:t>Kimya Mühendisliği Anabilim Dalı</a:t>
            </a:r>
            <a:r>
              <a:rPr lang="tr-TR" sz="1000" b="1" dirty="0" smtClean="0"/>
              <a:t> ( Yüksek Lisans)</a:t>
            </a:r>
          </a:p>
          <a:p>
            <a:pPr>
              <a:buFont typeface="Arial" pitchFamily="34" charset="0"/>
              <a:buChar char="•"/>
            </a:pPr>
            <a:endParaRPr lang="tr-TR" sz="1000" b="1" dirty="0" smtClean="0"/>
          </a:p>
          <a:p>
            <a:pPr>
              <a:buFont typeface="Arial" pitchFamily="34" charset="0"/>
              <a:buChar char="•"/>
            </a:pPr>
            <a:r>
              <a:rPr lang="tr-TR" sz="1000" dirty="0" smtClean="0"/>
              <a:t>Tarla Bitkileri Anabilim Dalı </a:t>
            </a:r>
            <a:r>
              <a:rPr lang="tr-TR" sz="1000" b="1" dirty="0" smtClean="0"/>
              <a:t>( Yüksek Lisans)</a:t>
            </a:r>
          </a:p>
          <a:p>
            <a:pPr>
              <a:buFont typeface="Arial" pitchFamily="34" charset="0"/>
              <a:buChar char="•"/>
            </a:pPr>
            <a:endParaRPr lang="tr-TR" sz="1000" b="1" dirty="0" smtClean="0"/>
          </a:p>
          <a:p>
            <a:pPr>
              <a:buFont typeface="Arial" pitchFamily="34" charset="0"/>
              <a:buChar char="•"/>
            </a:pPr>
            <a:r>
              <a:rPr lang="tr-TR" sz="1000" dirty="0"/>
              <a:t>Tarla Bitkileri Anabilim </a:t>
            </a:r>
            <a:r>
              <a:rPr lang="tr-TR" sz="1000" dirty="0" smtClean="0"/>
              <a:t>Dalı </a:t>
            </a:r>
            <a:r>
              <a:rPr lang="tr-TR" sz="1000" dirty="0" smtClean="0">
                <a:solidFill>
                  <a:srgbClr val="FF0000"/>
                </a:solidFill>
              </a:rPr>
              <a:t>Yüzüncü Yıl </a:t>
            </a:r>
            <a:r>
              <a:rPr lang="tr-TR" sz="1000" b="1" dirty="0"/>
              <a:t>( </a:t>
            </a:r>
            <a:r>
              <a:rPr lang="tr-TR" sz="1000" b="1" dirty="0" smtClean="0"/>
              <a:t>Ortak Yüksek </a:t>
            </a:r>
            <a:r>
              <a:rPr lang="tr-TR" sz="1000" b="1" dirty="0"/>
              <a:t>Lisans</a:t>
            </a:r>
            <a:r>
              <a:rPr lang="tr-TR" sz="1000" b="1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sz="1000" b="1" dirty="0" smtClean="0"/>
          </a:p>
          <a:p>
            <a:pPr>
              <a:buFont typeface="Arial" pitchFamily="34" charset="0"/>
              <a:buChar char="•"/>
            </a:pPr>
            <a:r>
              <a:rPr lang="tr-TR" sz="1000" dirty="0"/>
              <a:t>Tarla Bitkileri Anabilim </a:t>
            </a:r>
            <a:r>
              <a:rPr lang="tr-TR" sz="1000" dirty="0" smtClean="0"/>
              <a:t>Dalı </a:t>
            </a:r>
            <a:r>
              <a:rPr lang="tr-TR" sz="1000" b="1" dirty="0" smtClean="0"/>
              <a:t>(Doktora Programı )</a:t>
            </a:r>
          </a:p>
          <a:p>
            <a:pPr>
              <a:buFont typeface="Arial" pitchFamily="34" charset="0"/>
              <a:buChar char="•"/>
            </a:pPr>
            <a:endParaRPr lang="tr-TR" sz="10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000" dirty="0" smtClean="0"/>
              <a:t>Zootekni Anabilim Dalı</a:t>
            </a:r>
            <a:r>
              <a:rPr lang="tr-TR" sz="1000" b="1" dirty="0" smtClean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0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000" dirty="0"/>
              <a:t>Zootekni Anabilim </a:t>
            </a:r>
            <a:r>
              <a:rPr lang="tr-TR" sz="1000" dirty="0" smtClean="0"/>
              <a:t>Dalı </a:t>
            </a:r>
            <a:r>
              <a:rPr lang="tr-TR" sz="1000" dirty="0" smtClean="0">
                <a:solidFill>
                  <a:srgbClr val="FF0000"/>
                </a:solidFill>
              </a:rPr>
              <a:t>Yüzüncü Yıl</a:t>
            </a:r>
            <a:r>
              <a:rPr lang="tr-TR" sz="1000" b="1" dirty="0" smtClean="0"/>
              <a:t>( Ortak Yüksek </a:t>
            </a:r>
            <a:r>
              <a:rPr lang="tr-TR" sz="1000" b="1" dirty="0"/>
              <a:t>Lisans</a:t>
            </a:r>
            <a:r>
              <a:rPr lang="tr-TR" sz="1000" b="1" dirty="0" smtClean="0"/>
              <a:t>)</a:t>
            </a:r>
          </a:p>
          <a:p>
            <a:pPr lvl="0"/>
            <a:endParaRPr lang="tr-TR" sz="1000" b="1" dirty="0" smtClean="0"/>
          </a:p>
          <a:p>
            <a:pPr>
              <a:buFont typeface="Arial" pitchFamily="34" charset="0"/>
              <a:buChar char="•"/>
            </a:pPr>
            <a:r>
              <a:rPr lang="tr-TR" sz="1000" dirty="0" smtClean="0"/>
              <a:t>Elektrik Elektronik Mühendisliği Anabilim Dalı </a:t>
            </a:r>
            <a:r>
              <a:rPr lang="tr-TR" sz="1000" b="1" dirty="0" smtClean="0"/>
              <a:t>( Yüksek Lisans)</a:t>
            </a:r>
          </a:p>
          <a:p>
            <a:pPr>
              <a:buFont typeface="Arial" pitchFamily="34" charset="0"/>
              <a:buChar char="•"/>
            </a:pPr>
            <a:endParaRPr lang="tr-TR" sz="1000" b="1" dirty="0" smtClean="0"/>
          </a:p>
          <a:p>
            <a:pPr>
              <a:buFont typeface="Arial" pitchFamily="34" charset="0"/>
              <a:buChar char="•"/>
            </a:pPr>
            <a:r>
              <a:rPr lang="tr-TR" sz="1000" dirty="0"/>
              <a:t>Elektrik Elektronik Mühendisliği Anabilim </a:t>
            </a:r>
            <a:r>
              <a:rPr lang="tr-TR" sz="1000" dirty="0" smtClean="0"/>
              <a:t>Dalı </a:t>
            </a:r>
            <a:r>
              <a:rPr lang="tr-TR" sz="1000" b="1" dirty="0" smtClean="0">
                <a:solidFill>
                  <a:srgbClr val="FF0000"/>
                </a:solidFill>
              </a:rPr>
              <a:t>Yüzüncü Yıl </a:t>
            </a:r>
            <a:r>
              <a:rPr lang="tr-TR" sz="1000" b="1" dirty="0" smtClean="0"/>
              <a:t>( Ortak Yüksek Lisans )</a:t>
            </a:r>
          </a:p>
          <a:p>
            <a:pPr>
              <a:buFont typeface="Arial" pitchFamily="34" charset="0"/>
              <a:buChar char="•"/>
            </a:pPr>
            <a:endParaRPr lang="tr-TR" sz="1000" b="1" dirty="0" smtClean="0"/>
          </a:p>
          <a:p>
            <a:pPr>
              <a:buFont typeface="Arial" pitchFamily="34" charset="0"/>
              <a:buChar char="•"/>
            </a:pPr>
            <a:r>
              <a:rPr lang="tr-TR" sz="1000" dirty="0"/>
              <a:t>Elektrik Elektronik Mühendisliği Anabilim </a:t>
            </a:r>
            <a:r>
              <a:rPr lang="tr-TR" sz="1000" dirty="0" smtClean="0"/>
              <a:t>Dalı (</a:t>
            </a:r>
            <a:r>
              <a:rPr lang="tr-TR" sz="1000" b="1" dirty="0" smtClean="0"/>
              <a:t>Doktora Programı )</a:t>
            </a:r>
          </a:p>
          <a:p>
            <a:pPr>
              <a:buFont typeface="Arial" pitchFamily="34" charset="0"/>
              <a:buChar char="•"/>
            </a:pPr>
            <a:endParaRPr lang="tr-TR" sz="1000" dirty="0" smtClean="0"/>
          </a:p>
          <a:p>
            <a:pPr lvl="0">
              <a:buFont typeface="Arial" pitchFamily="34" charset="0"/>
              <a:buChar char="•"/>
            </a:pPr>
            <a:r>
              <a:rPr lang="tr-TR" sz="1000" dirty="0" smtClean="0"/>
              <a:t>Biyoloji  Anabilim Dalı </a:t>
            </a:r>
            <a:r>
              <a:rPr lang="tr-TR" sz="1000" dirty="0" smtClean="0">
                <a:solidFill>
                  <a:srgbClr val="FF0000"/>
                </a:solidFill>
              </a:rPr>
              <a:t>Yüzüncü Yıl Üniversitesi </a:t>
            </a:r>
            <a:r>
              <a:rPr lang="tr-TR" sz="10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0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000" dirty="0"/>
              <a:t>Biyoloji  Anabilim </a:t>
            </a:r>
            <a:r>
              <a:rPr lang="tr-TR" sz="1000" dirty="0" smtClean="0"/>
              <a:t>Dalı Tezli </a:t>
            </a:r>
            <a:r>
              <a:rPr lang="tr-TR" sz="1000" b="1" dirty="0" smtClean="0"/>
              <a:t>( Yüksek Lisans )</a:t>
            </a:r>
          </a:p>
          <a:p>
            <a:pPr lvl="0"/>
            <a:endParaRPr lang="tr-TR" sz="1000" dirty="0" smtClean="0"/>
          </a:p>
          <a:p>
            <a:pPr lvl="0">
              <a:buFont typeface="Arial" pitchFamily="34" charset="0"/>
              <a:buChar char="•"/>
            </a:pPr>
            <a:r>
              <a:rPr lang="tr-TR" sz="1000" dirty="0" smtClean="0"/>
              <a:t>Bahçe Bitkileri Anabilim Dalı </a:t>
            </a:r>
            <a:r>
              <a:rPr lang="tr-TR" sz="1000" dirty="0" smtClean="0">
                <a:solidFill>
                  <a:srgbClr val="FF0000"/>
                </a:solidFill>
              </a:rPr>
              <a:t>Yüzüncü Yıl Üniversitesi </a:t>
            </a:r>
            <a:r>
              <a:rPr lang="tr-TR" sz="10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000" dirty="0" smtClean="0"/>
          </a:p>
          <a:p>
            <a:pPr lvl="0">
              <a:buFont typeface="Arial" pitchFamily="34" charset="0"/>
              <a:buChar char="•"/>
            </a:pPr>
            <a:r>
              <a:rPr lang="tr-TR" sz="1000" dirty="0" smtClean="0"/>
              <a:t>Gıda Mühendisliği ABD </a:t>
            </a:r>
            <a:r>
              <a:rPr lang="tr-TR" sz="1000" dirty="0" smtClean="0">
                <a:solidFill>
                  <a:srgbClr val="FF0000"/>
                </a:solidFill>
              </a:rPr>
              <a:t>Yüzüncü Yıl Üniversitesi </a:t>
            </a:r>
            <a:r>
              <a:rPr lang="tr-TR" sz="10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000" b="1" dirty="0"/>
          </a:p>
          <a:p>
            <a:pPr lvl="0">
              <a:buFont typeface="Arial" pitchFamily="34" charset="0"/>
              <a:buChar char="•"/>
            </a:pPr>
            <a:r>
              <a:rPr lang="tr-TR" sz="1000" dirty="0"/>
              <a:t>Gıda Mühendisliği </a:t>
            </a:r>
            <a:r>
              <a:rPr lang="tr-TR" sz="1000" dirty="0" smtClean="0"/>
              <a:t>ABD Tezli ( Yüksek Lisans )</a:t>
            </a:r>
          </a:p>
          <a:p>
            <a:pPr lvl="0">
              <a:buFont typeface="Arial" pitchFamily="34" charset="0"/>
              <a:buChar char="•"/>
            </a:pPr>
            <a:endParaRPr lang="tr-TR" sz="1000" b="1" dirty="0"/>
          </a:p>
          <a:p>
            <a:pPr lvl="0">
              <a:buFont typeface="Arial" pitchFamily="34" charset="0"/>
              <a:buChar char="•"/>
            </a:pPr>
            <a:r>
              <a:rPr lang="tr-TR" sz="1000" dirty="0" smtClean="0"/>
              <a:t>Fizik A.B.D Tezli </a:t>
            </a:r>
            <a:r>
              <a:rPr lang="tr-TR" sz="1000" b="1" dirty="0" smtClean="0"/>
              <a:t>( Yüksek Lisans ) </a:t>
            </a:r>
          </a:p>
          <a:p>
            <a:pPr lvl="0">
              <a:buFont typeface="Arial" pitchFamily="34" charset="0"/>
              <a:buChar char="•"/>
            </a:pPr>
            <a:endParaRPr lang="tr-TR" sz="1000" b="1" dirty="0" smtClean="0"/>
          </a:p>
          <a:p>
            <a:pPr lvl="0"/>
            <a:endParaRPr lang="tr-TR" sz="1000" dirty="0" smtClean="0"/>
          </a:p>
          <a:p>
            <a:pPr lvl="0"/>
            <a:endParaRPr lang="tr-TR" sz="1400" b="1" dirty="0" smtClean="0"/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71736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68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1259632" y="1484784"/>
            <a:ext cx="821537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EĞİTİM FAKÜLTESİ</a:t>
            </a:r>
          </a:p>
          <a:p>
            <a:endParaRPr lang="tr-TR" b="1" dirty="0" smtClean="0"/>
          </a:p>
          <a:p>
            <a:endParaRPr lang="tr-TR" b="1" dirty="0" smtClean="0"/>
          </a:p>
          <a:p>
            <a:endParaRPr lang="tr-TR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Resim-İş Öğretmenliği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Müzik Öğretmenliği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Psikolojik ve Rehberlik Danışmanlık Öğretmenliği</a:t>
            </a:r>
            <a:r>
              <a:rPr lang="tr-TR" b="1" dirty="0" smtClean="0"/>
              <a:t>(Bölüm açık, öğrencisi yok)</a:t>
            </a:r>
            <a:endParaRPr lang="tr-TR" dirty="0" smtClean="0"/>
          </a:p>
          <a:p>
            <a:endParaRPr lang="tr-TR" dirty="0" smtClean="0"/>
          </a:p>
          <a:p>
            <a:endParaRPr lang="tr-TR" dirty="0"/>
          </a:p>
        </p:txBody>
      </p:sp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ALMAYAN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69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kutusu"/>
          <p:cNvSpPr txBox="1"/>
          <p:nvPr/>
        </p:nvSpPr>
        <p:spPr>
          <a:xfrm>
            <a:off x="1331640" y="1628800"/>
            <a:ext cx="814393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FEN EDEBİYAT FAKÜLTESİ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Fizik Bölümü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Arkeoloji Bölümü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Batı Dilleri ve Edebiyatları Bölümü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Doğu Dilleri Ve Edebiyatları Bölümü</a:t>
            </a:r>
            <a:r>
              <a:rPr lang="tr-TR" b="1" dirty="0" smtClean="0"/>
              <a:t>(Bölüm açık, öğrencisi yok)</a:t>
            </a:r>
            <a:endParaRPr lang="tr-TR" dirty="0" smtClean="0"/>
          </a:p>
          <a:p>
            <a:endParaRPr lang="tr-TR" dirty="0"/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357158" y="285728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ALMAYAN PROGRAMLAR</a:t>
            </a:r>
            <a:endParaRPr lang="tr-TR" sz="3600" b="1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70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kutusu"/>
          <p:cNvSpPr txBox="1"/>
          <p:nvPr/>
        </p:nvSpPr>
        <p:spPr>
          <a:xfrm>
            <a:off x="1259632" y="1253785"/>
            <a:ext cx="828680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MÜHENDİSLİK MİMARLIK FAKÜLTESİ</a:t>
            </a:r>
          </a:p>
          <a:p>
            <a:endParaRPr lang="tr-TR" sz="16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Mimarlık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err="1" smtClean="0"/>
              <a:t>Makina</a:t>
            </a:r>
            <a:r>
              <a:rPr lang="tr-TR" sz="1200" dirty="0" smtClean="0"/>
              <a:t> Mühendisliği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err="1" smtClean="0"/>
              <a:t>Mekatronik</a:t>
            </a:r>
            <a:r>
              <a:rPr lang="tr-TR" sz="1200" dirty="0" smtClean="0"/>
              <a:t>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İnşaat Mühendisliği Bölüm</a:t>
            </a:r>
            <a:r>
              <a:rPr lang="tr-TR" sz="1200" b="1" dirty="0" smtClean="0"/>
              <a:t>(Bölüm açık, öğrencisi yok)</a:t>
            </a:r>
          </a:p>
          <a:p>
            <a:pPr lvl="0"/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Çevre Mühendisliği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Maden Mühendisliği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Jeoloji Mühendisliği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Şehir ve Bölge Planlama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Endüstri Ürünleri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İç Mimarlık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Peyzaj Mimarlığı Bölümü</a:t>
            </a:r>
            <a:r>
              <a:rPr lang="tr-TR" sz="1200" b="1" dirty="0" smtClean="0"/>
              <a:t>(Bölüm açık, öğrencisi yok)</a:t>
            </a:r>
            <a:endParaRPr lang="tr-TR" sz="1200" dirty="0" smtClean="0"/>
          </a:p>
          <a:p>
            <a:r>
              <a:rPr lang="tr-TR" b="1" dirty="0" smtClean="0"/>
              <a:t> </a:t>
            </a:r>
            <a:endParaRPr lang="tr-TR" dirty="0" smtClean="0"/>
          </a:p>
          <a:p>
            <a:endParaRPr lang="tr-TR" dirty="0"/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83820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ALMAYAN PROGRAMLAR</a:t>
            </a:r>
            <a:endParaRPr lang="tr-TR" sz="3600" b="1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71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b="1" dirty="0" smtClean="0"/>
              <a:t>ÖĞRENCİ ALMAYAN PROGRAMLAR</a:t>
            </a:r>
            <a:endParaRPr lang="tr-TR" sz="3600" b="1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72</a:t>
            </a:fld>
            <a:endParaRPr lang="tr-TR"/>
          </a:p>
        </p:txBody>
      </p:sp>
      <p:sp>
        <p:nvSpPr>
          <p:cNvPr id="3" name="2 Metin kutusu"/>
          <p:cNvSpPr txBox="1"/>
          <p:nvPr/>
        </p:nvSpPr>
        <p:spPr>
          <a:xfrm>
            <a:off x="1115616" y="1988840"/>
            <a:ext cx="77153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tr-TR" dirty="0" smtClean="0"/>
          </a:p>
          <a:p>
            <a:r>
              <a:rPr lang="tr-TR" b="1" dirty="0" smtClean="0"/>
              <a:t>ZİRAAT FAKÜLTESİ</a:t>
            </a:r>
          </a:p>
          <a:p>
            <a:pPr lvl="0"/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Tarım Ekonomisi Bölümü </a:t>
            </a:r>
            <a:r>
              <a:rPr lang="tr-TR" sz="1600" b="1" dirty="0" smtClean="0"/>
              <a:t>(Öğrenci Alınması için YÖK e Başvuru Yapıldı)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Tarımsal </a:t>
            </a:r>
            <a:r>
              <a:rPr lang="tr-TR" dirty="0" err="1" smtClean="0"/>
              <a:t>Biyoteknoloji</a:t>
            </a:r>
            <a:r>
              <a:rPr lang="tr-TR" dirty="0" smtClean="0"/>
              <a:t> Bölümü</a:t>
            </a:r>
            <a:r>
              <a:rPr lang="tr-TR" b="1" dirty="0" smtClean="0"/>
              <a:t>(Bölüm açık, öğrencisi yok 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Bitki Beslenme ve Toprak Bilimi Bölümü</a:t>
            </a:r>
            <a:r>
              <a:rPr lang="tr-TR" b="1" dirty="0" smtClean="0"/>
              <a:t>(Bölüm açık, öğrencisi yok)</a:t>
            </a:r>
            <a:endParaRPr lang="tr-TR" dirty="0" smtClean="0"/>
          </a:p>
          <a:p>
            <a:pPr>
              <a:buFont typeface="Arial" pitchFamily="34" charset="0"/>
              <a:buChar char="•"/>
            </a:pPr>
            <a:endParaRPr lang="tr-TR" dirty="0"/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15616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1232269" y="1638505"/>
            <a:ext cx="807249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İKTİSADİ VE İDARİ BİLİMLER FAKÜLTESİ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Siyaset Bilimi ve Kamu Yönetimi Bölümü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Ekonometri Bölümü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Uluslararası İlişkiler Bölümü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Maliye Bölümü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Çalışma Ekonomisi ve Endüstri İlişkiler Bölümü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Uluslararası Ticaret ve Lojistik Bölümü</a:t>
            </a:r>
            <a:r>
              <a:rPr lang="tr-TR" b="1" dirty="0" smtClean="0"/>
              <a:t>(Bölüm açık, öğrencisi yok)</a:t>
            </a:r>
            <a:endParaRPr lang="tr-TR" dirty="0" smtClean="0"/>
          </a:p>
          <a:p>
            <a:endParaRPr lang="tr-TR" dirty="0" smtClean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73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116632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ALAN/ALMAYAN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969293" y="1995080"/>
            <a:ext cx="61436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YAŞAYAN DİLLER ENSTİTÜSÜ </a:t>
            </a:r>
          </a:p>
          <a:p>
            <a:endParaRPr lang="tr-TR" b="1" dirty="0" smtClean="0"/>
          </a:p>
          <a:p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Arap Dili Edebiyatı A.B.D 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Kürt Dili Edebiyatı A.B.D  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Süryani Dili Edebiyatı A.B.D </a:t>
            </a:r>
            <a:endParaRPr lang="tr-TR" sz="1600" b="1" dirty="0" smtClean="0"/>
          </a:p>
          <a:p>
            <a:pPr lvl="0">
              <a:buFont typeface="Arial" pitchFamily="34" charset="0"/>
              <a:buChar char="•"/>
            </a:pPr>
            <a:endParaRPr lang="tr-TR" sz="1600" b="1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15616" y="-24787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1043608" y="1268760"/>
            <a:ext cx="862901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 smtClean="0"/>
              <a:t>SAĞLIK YÜKSEKOKULU</a:t>
            </a:r>
          </a:p>
          <a:p>
            <a:endParaRPr lang="tr-TR" sz="14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İş Sağlığı ve Güvenliği Bölümü</a:t>
            </a:r>
            <a:r>
              <a:rPr lang="tr-TR" sz="1400" b="1" dirty="0" smtClean="0"/>
              <a:t>(Öğrenci Alınması için YÖK e Başvuru Yapıldı)</a:t>
            </a:r>
          </a:p>
          <a:p>
            <a:pPr lvl="0"/>
            <a:endParaRPr lang="tr-TR" sz="1400" b="1" dirty="0"/>
          </a:p>
          <a:p>
            <a:pPr lvl="0">
              <a:buFont typeface="Arial" pitchFamily="34" charset="0"/>
              <a:buChar char="•"/>
            </a:pPr>
            <a:r>
              <a:rPr lang="tr-TR" sz="1400" dirty="0" err="1" smtClean="0"/>
              <a:t>Fizyo</a:t>
            </a:r>
            <a:r>
              <a:rPr lang="tr-TR" sz="1400" dirty="0" smtClean="0"/>
              <a:t> Terapi ve Rehabilitasyon Bölümü</a:t>
            </a:r>
            <a:r>
              <a:rPr lang="tr-TR" sz="1400" b="1" dirty="0" smtClean="0"/>
              <a:t> (Bölüm açık, öğrencisi yok)</a:t>
            </a: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Çocuk Gelişimi Bölümü</a:t>
            </a:r>
            <a:r>
              <a:rPr lang="tr-TR" sz="1400" b="1" dirty="0" smtClean="0"/>
              <a:t> (Bölüm açık, öğrencisi yok)</a:t>
            </a: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Ebelik Bölümü</a:t>
            </a:r>
            <a:r>
              <a:rPr lang="tr-TR" sz="1400" b="1" dirty="0" smtClean="0"/>
              <a:t> (Bölüm açık, öğrencisi yok)</a:t>
            </a: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Sosyal Hizmetler Bölümü</a:t>
            </a:r>
            <a:r>
              <a:rPr lang="tr-TR" sz="1400" b="1" dirty="0" smtClean="0"/>
              <a:t> (Bölüm açık, öğrencisi yok)</a:t>
            </a: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Sağlık Memurluğu</a:t>
            </a:r>
            <a:r>
              <a:rPr lang="tr-TR" sz="1400" b="1" dirty="0" smtClean="0"/>
              <a:t> (Bölüm açık, öğrencisi yok)</a:t>
            </a: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Beslenme ve Diyetetik Bölümü </a:t>
            </a:r>
            <a:r>
              <a:rPr lang="tr-TR" sz="1400" b="1" dirty="0" smtClean="0"/>
              <a:t>(Bölüm açık, öğrencisi yok)</a:t>
            </a: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b="1" dirty="0"/>
          </a:p>
          <a:p>
            <a:pPr lvl="0">
              <a:buFont typeface="Arial" pitchFamily="34" charset="0"/>
              <a:buChar char="•"/>
            </a:pPr>
            <a:endParaRPr lang="tr-TR" sz="1400" b="1" dirty="0" smtClean="0"/>
          </a:p>
          <a:p>
            <a:pPr lvl="0"/>
            <a:endParaRPr lang="tr-TR" sz="1400" b="1" dirty="0" smtClean="0"/>
          </a:p>
          <a:p>
            <a:pPr lvl="0"/>
            <a:endParaRPr lang="tr-TR" sz="1400" dirty="0" smtClean="0"/>
          </a:p>
          <a:p>
            <a:r>
              <a:rPr lang="tr-TR" sz="1400" b="1" dirty="0" smtClean="0"/>
              <a:t>BEDEN EĞİTİMİ VE SPOR YÜKSEKOKULU</a:t>
            </a:r>
          </a:p>
          <a:p>
            <a:endParaRPr lang="tr-TR" sz="14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Rekreasyon</a:t>
            </a:r>
            <a:r>
              <a:rPr lang="tr-TR" sz="1400" b="1" dirty="0" smtClean="0"/>
              <a:t> </a:t>
            </a:r>
            <a:r>
              <a:rPr lang="tr-TR" sz="1400" dirty="0" smtClean="0"/>
              <a:t>Bölümü</a:t>
            </a:r>
            <a:r>
              <a:rPr lang="tr-TR" sz="1400" b="1" dirty="0" smtClean="0"/>
              <a:t> 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endParaRPr lang="tr-TR" sz="1200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75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090530" y="-91781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1090530" y="1476517"/>
            <a:ext cx="77153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SAĞLIK HİZMETLERİ MESLEK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Yaşlı Bakımı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Diş Protez Teknolojisi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Tıbbi Tanıtım ve Pazarlama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Fizyoterapi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Anestezi Bölümü 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err="1" smtClean="0"/>
              <a:t>Paramedik</a:t>
            </a:r>
            <a:r>
              <a:rPr lang="tr-TR" dirty="0" smtClean="0"/>
              <a:t> Bölümü 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Protez-</a:t>
            </a:r>
            <a:r>
              <a:rPr lang="tr-TR" dirty="0" err="1" smtClean="0"/>
              <a:t>Ortez</a:t>
            </a:r>
            <a:r>
              <a:rPr lang="tr-TR" dirty="0" smtClean="0"/>
              <a:t> Bölümü 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  <a:endParaRPr lang="tr-TR" dirty="0" smtClean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76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259632" y="1338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1254439" y="1772816"/>
            <a:ext cx="7715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Yabancı Diller Yüksekokulu </a:t>
            </a:r>
          </a:p>
          <a:p>
            <a:endParaRPr lang="tr-TR" b="1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Mütercim-Tercümanlık Bölümü (Arapça )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77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78</a:t>
            </a:fld>
            <a:endParaRPr lang="tr-TR"/>
          </a:p>
        </p:txBody>
      </p:sp>
      <p:sp>
        <p:nvSpPr>
          <p:cNvPr id="4" name="1 Başlık"/>
          <p:cNvSpPr txBox="1">
            <a:spLocks/>
          </p:cNvSpPr>
          <p:nvPr/>
        </p:nvSpPr>
        <p:spPr>
          <a:xfrm>
            <a:off x="1403648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3 Metin kutusu"/>
          <p:cNvSpPr txBox="1"/>
          <p:nvPr/>
        </p:nvSpPr>
        <p:spPr>
          <a:xfrm>
            <a:off x="1331640" y="1772816"/>
            <a:ext cx="7715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Turizm İşletmeciliği ve Otelcilik Yüksekokulu</a:t>
            </a:r>
          </a:p>
          <a:p>
            <a:endParaRPr lang="tr-TR" b="1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Gastronomi ve Mutfak Sanatları Bölümü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Konaklama </a:t>
            </a:r>
            <a:r>
              <a:rPr lang="tr-TR" dirty="0" err="1" smtClean="0"/>
              <a:t>İşletmeliciği</a:t>
            </a:r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1526314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259632" y="46905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1115616" y="1656219"/>
            <a:ext cx="778674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ERUH MESLEK YÜKSEKOKULU</a:t>
            </a:r>
          </a:p>
          <a:p>
            <a:endParaRPr lang="tr-TR" b="1" dirty="0" smtClean="0"/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Yaşlı Bakımı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Harita ve Kadastro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Laborant ve Veteriner Sağlık</a:t>
            </a:r>
            <a:r>
              <a:rPr lang="tr-TR" b="1" dirty="0" smtClean="0"/>
              <a:t> (Bölüm açık, öğrencisi yok)</a:t>
            </a: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Özel Güvenlik ve Koruma</a:t>
            </a:r>
            <a:r>
              <a:rPr lang="tr-TR" b="1" dirty="0" smtClean="0"/>
              <a:t> (Bölüm açık, öğrencisi yok)</a:t>
            </a: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Süt ve Ürünleri Teknolojisi</a:t>
            </a:r>
            <a:r>
              <a:rPr lang="tr-TR" b="1" dirty="0" smtClean="0"/>
              <a:t> (Bölüm açık, öğrencisi yok)</a:t>
            </a:r>
            <a:endParaRPr lang="tr-TR" dirty="0" smtClean="0"/>
          </a:p>
          <a:p>
            <a:pPr lvl="0"/>
            <a:endParaRPr lang="tr-TR" dirty="0" smtClean="0"/>
          </a:p>
          <a:p>
            <a:r>
              <a:rPr lang="tr-TR" dirty="0" smtClean="0"/>
              <a:t> </a:t>
            </a:r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79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-6563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Dikdörtgen"/>
          <p:cNvSpPr/>
          <p:nvPr/>
        </p:nvSpPr>
        <p:spPr>
          <a:xfrm>
            <a:off x="1187624" y="1158177"/>
            <a:ext cx="8143932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 smtClean="0"/>
              <a:t>Teknik Bilimler MYO</a:t>
            </a:r>
          </a:p>
          <a:p>
            <a:endParaRPr lang="tr-TR" sz="2000" b="1" dirty="0" smtClean="0"/>
          </a:p>
          <a:p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Yapı Denetimi</a:t>
            </a:r>
            <a:r>
              <a:rPr lang="tr-TR" sz="14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400" b="1" dirty="0" smtClean="0"/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Sivil Savunma ve İtfaiyecilik</a:t>
            </a:r>
            <a:r>
              <a:rPr lang="tr-TR" sz="14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2000" b="1" dirty="0" smtClean="0"/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Gaz ve Tesisatı Teknolojisi</a:t>
            </a:r>
            <a:r>
              <a:rPr lang="tr-TR" sz="14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İklimlendirme ve Soğutma Teknolojisi</a:t>
            </a:r>
            <a:r>
              <a:rPr lang="tr-TR" sz="14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400" b="1" dirty="0" smtClean="0"/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Otomotiv Teknolojisi</a:t>
            </a:r>
            <a:r>
              <a:rPr lang="tr-TR" sz="14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400" b="1" dirty="0" smtClean="0"/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Kontrol ve Otomasyon Teknolojisi</a:t>
            </a:r>
            <a:r>
              <a:rPr lang="tr-TR" sz="1400" b="1" dirty="0" smtClean="0"/>
              <a:t>(Bölüm açık, öğrencisi yok)</a:t>
            </a:r>
            <a:endParaRPr lang="tr-TR" sz="1400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80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1187624" y="1340768"/>
            <a:ext cx="8072494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Sosyal Bilimler MYO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İş Güvenliği ve Sağlığı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Çağrı Merkezi Hizmetleri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Yerel Yönetimler (İ.Ö)</a:t>
            </a:r>
            <a:r>
              <a:rPr lang="tr-TR" b="1" dirty="0" smtClean="0"/>
              <a:t> (Bölüm açık, öğrencisi yok)</a:t>
            </a:r>
            <a:endParaRPr lang="tr-TR" dirty="0" smtClean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81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323528" y="1303015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OCAK AYI</a:t>
            </a:r>
            <a:endParaRPr lang="tr-TR" sz="2800" b="1" dirty="0"/>
          </a:p>
        </p:txBody>
      </p:sp>
      <p:sp>
        <p:nvSpPr>
          <p:cNvPr id="5" name="Dikdörtgen 4"/>
          <p:cNvSpPr/>
          <p:nvPr/>
        </p:nvSpPr>
        <p:spPr>
          <a:xfrm>
            <a:off x="323528" y="1988840"/>
            <a:ext cx="8568952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Daire başkanlığımız tarafından 2016  ÖSYM kontenjanları YÖK’e bildirilmiştir.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Ocak ayı sonunda </a:t>
            </a:r>
            <a:r>
              <a:rPr lang="tr-TR" sz="1200" b="1" dirty="0" smtClean="0">
                <a:latin typeface="Times New Roman" pitchFamily="18" charset="0"/>
                <a:cs typeface="Times New Roman" pitchFamily="18" charset="0"/>
              </a:rPr>
              <a:t>% 10’ a 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giren öğrencilerin harç bilgileri bankaya gönderilmektedir.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Ön Lisans Öğrencileri için Yatay Geçiş duyurusu ve Kontenjanları ilan edildi.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YÖK tarafından uygulamaya konulan Yatay Geçiş Uygulama Esasları tüm Akademik birimlere bildirilmiştir.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Üniversitemizde okumakta olan  Yabancı Uyruklu Öğrenci bilgileri YÖK’e bildirilmiştir. 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Birimlerin Otomasyon la ilgili sıkıntıları çözüldü.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Birimlerin gönderdiği not düzeltmeler yapıldı.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2016-2017 Güz Dönemi itibariyle mezun olan bazı öğrencilerin otomasyon sıkıntıları gönderildi.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sz="1200" dirty="0"/>
              <a:t>Ziraat Fakültesi Bünyesinde açık olan </a:t>
            </a:r>
            <a:r>
              <a:rPr lang="tr-TR" sz="1200" dirty="0" err="1"/>
              <a:t>Biyosistem</a:t>
            </a:r>
            <a:r>
              <a:rPr lang="tr-TR" sz="1200" dirty="0"/>
              <a:t> Müh. Bölümüne 40 Öğrenci alınması. 28/01/2016 E.383 ( Kabul Edilmiştir. ) </a:t>
            </a:r>
          </a:p>
          <a:p>
            <a:r>
              <a:rPr lang="tr-TR" sz="1200" dirty="0"/>
              <a:t> </a:t>
            </a:r>
          </a:p>
          <a:p>
            <a:pPr>
              <a:buFont typeface="Arial" pitchFamily="34" charset="0"/>
              <a:buChar char="•"/>
            </a:pPr>
            <a:r>
              <a:rPr lang="tr-TR" sz="1200" dirty="0"/>
              <a:t>Sosyal Bilimler Enstitüsü bünyesinde Eğitim Bilimleri </a:t>
            </a:r>
            <a:r>
              <a:rPr lang="tr-TR" sz="1200" dirty="0" err="1"/>
              <a:t>A.B.Dalında</a:t>
            </a:r>
            <a:r>
              <a:rPr lang="tr-TR" sz="1200" dirty="0"/>
              <a:t> Eğitin Yön. Teftişi Planlanması ve Ekonomisi Bilim Dalı İ.Ö Tezsiz Yüksek Lisan Programın Açılması.19/01/2016 </a:t>
            </a:r>
            <a:r>
              <a:rPr lang="tr-TR" sz="1200" dirty="0" smtClean="0"/>
              <a:t>251</a:t>
            </a:r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Sosyal Bilimler Enstitüsü bünyesinde Eğitim Bilimleri </a:t>
            </a:r>
            <a:r>
              <a:rPr lang="tr-TR" sz="1200" dirty="0" err="1"/>
              <a:t>A.B.Dalında</a:t>
            </a:r>
            <a:r>
              <a:rPr lang="tr-TR" sz="1200" dirty="0"/>
              <a:t> Eğitim Yön. Teftişi Planlanması ve Ekonomisi Bilim Dalı İ.Ö Tezli Yüksek Lisan Programın Açılması.19/01/2016 251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tr-TR" sz="1200" dirty="0" smtClean="0"/>
          </a:p>
          <a:p>
            <a:endParaRPr lang="tr-TR" sz="1200" dirty="0"/>
          </a:p>
        </p:txBody>
      </p:sp>
      <p:sp>
        <p:nvSpPr>
          <p:cNvPr id="6" name="Metin kutusu 2"/>
          <p:cNvSpPr txBox="1"/>
          <p:nvPr/>
        </p:nvSpPr>
        <p:spPr>
          <a:xfrm>
            <a:off x="1629942" y="740300"/>
            <a:ext cx="50405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2016 FAALİYET RAPORU </a:t>
            </a:r>
            <a:endParaRPr lang="tr-TR" sz="2800" dirty="0"/>
          </a:p>
          <a:p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82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50266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250789" y="1349014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ŞUBAT AYI</a:t>
            </a:r>
            <a:endParaRPr lang="tr-TR" sz="2800" b="1" dirty="0"/>
          </a:p>
        </p:txBody>
      </p:sp>
      <p:sp>
        <p:nvSpPr>
          <p:cNvPr id="5" name="Dikdörtgen 4"/>
          <p:cNvSpPr/>
          <p:nvPr/>
        </p:nvSpPr>
        <p:spPr>
          <a:xfrm>
            <a:off x="250789" y="2204864"/>
            <a:ext cx="806489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2015-2016 Bahar Yılı Kurumlar arası Yatay Geçiş Ön Lisans sonuçları açıklandı.</a:t>
            </a:r>
          </a:p>
          <a:p>
            <a:pPr>
              <a:buFont typeface="Arial" pitchFamily="34" charset="0"/>
              <a:buChar char="•"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2016-2017 Bahar Yarı Yılı Yatay Geçiş başvuru tarihleri yayınlandı.</a:t>
            </a:r>
          </a:p>
          <a:p>
            <a:pPr>
              <a:buFont typeface="Arial" pitchFamily="34" charset="0"/>
              <a:buChar char="•"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Kurum içi ve Kurumlar arası resmi yazışmalar yapıldı.</a:t>
            </a:r>
          </a:p>
          <a:p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2016-2017 Bahar Dönemi ders kayıt duyurusu yapıldı ve harç bilgileri bankaya gönderilmiştir.</a:t>
            </a:r>
          </a:p>
          <a:p>
            <a:pPr>
              <a:buFont typeface="Arial" pitchFamily="34" charset="0"/>
              <a:buChar char="•"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Birimlerin otomasyon sıkıntıları çözüldü.</a:t>
            </a:r>
          </a:p>
          <a:p>
            <a:pPr>
              <a:buFont typeface="Arial" pitchFamily="34" charset="0"/>
              <a:buChar char="•"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Harç tahakkukları yapıldı.</a:t>
            </a:r>
          </a:p>
          <a:p>
            <a:pPr>
              <a:buFont typeface="Arial" pitchFamily="34" charset="0"/>
              <a:buChar char="•"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6" name="Metin kutusu 2"/>
          <p:cNvSpPr txBox="1"/>
          <p:nvPr/>
        </p:nvSpPr>
        <p:spPr>
          <a:xfrm>
            <a:off x="1691680" y="718239"/>
            <a:ext cx="50405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2016 FAALİYET RAPORU </a:t>
            </a:r>
            <a:endParaRPr lang="tr-TR" sz="2800" dirty="0"/>
          </a:p>
          <a:p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83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32273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251520" y="878488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MART AYI</a:t>
            </a:r>
            <a:endParaRPr lang="tr-TR" sz="2800" b="1" dirty="0"/>
          </a:p>
        </p:txBody>
      </p:sp>
      <p:sp>
        <p:nvSpPr>
          <p:cNvPr id="6" name="Dikdörtgen 5"/>
          <p:cNvSpPr/>
          <p:nvPr/>
        </p:nvSpPr>
        <p:spPr>
          <a:xfrm>
            <a:off x="179512" y="1988840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		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Metin kutusu 2"/>
          <p:cNvSpPr txBox="1"/>
          <p:nvPr/>
        </p:nvSpPr>
        <p:spPr>
          <a:xfrm>
            <a:off x="1763688" y="601489"/>
            <a:ext cx="50405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2016 FAALİYET RAPORU </a:t>
            </a:r>
            <a:endParaRPr lang="tr-TR" sz="2800" dirty="0"/>
          </a:p>
          <a:p>
            <a:endParaRPr lang="tr-TR" dirty="0"/>
          </a:p>
        </p:txBody>
      </p:sp>
      <p:sp>
        <p:nvSpPr>
          <p:cNvPr id="8" name="7 Metin kutusu"/>
          <p:cNvSpPr txBox="1"/>
          <p:nvPr/>
        </p:nvSpPr>
        <p:spPr>
          <a:xfrm>
            <a:off x="251520" y="1315919"/>
            <a:ext cx="8215370" cy="6140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sz="1100" dirty="0" smtClean="0"/>
          </a:p>
          <a:p>
            <a:pPr>
              <a:buFont typeface="Arial" pitchFamily="34" charset="0"/>
              <a:buChar char="•"/>
            </a:pPr>
            <a:r>
              <a:rPr lang="tr-TR" sz="1100" dirty="0" smtClean="0"/>
              <a:t>Kurum içi ve Kurumlar arası resmi yazışmalar yapıldı.</a:t>
            </a:r>
          </a:p>
          <a:p>
            <a:endParaRPr lang="tr-TR" sz="1100" dirty="0" smtClean="0"/>
          </a:p>
          <a:p>
            <a:pPr>
              <a:buFont typeface="Arial" pitchFamily="34" charset="0"/>
              <a:buChar char="•"/>
            </a:pPr>
            <a:r>
              <a:rPr lang="tr-TR" sz="1100" dirty="0" smtClean="0">
                <a:latin typeface="Times New Roman" pitchFamily="18" charset="0"/>
                <a:cs typeface="Times New Roman" pitchFamily="18" charset="0"/>
              </a:rPr>
              <a:t>Birimlerin otomasyon sıkıntıları çözüldü.</a:t>
            </a:r>
          </a:p>
          <a:p>
            <a:pPr>
              <a:buFont typeface="Arial" pitchFamily="34" charset="0"/>
              <a:buChar char="•"/>
            </a:pPr>
            <a:endParaRPr lang="tr-TR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sz="1100" dirty="0"/>
              <a:t>Sosyal Bilimler MYO bünyesinde Yerel Yönetimler </a:t>
            </a:r>
            <a:r>
              <a:rPr lang="tr-TR" sz="1100" dirty="0" err="1"/>
              <a:t>N.ö</a:t>
            </a:r>
            <a:r>
              <a:rPr lang="tr-TR" sz="1100" dirty="0"/>
              <a:t> ve </a:t>
            </a:r>
            <a:r>
              <a:rPr lang="tr-TR" sz="1100" dirty="0" err="1"/>
              <a:t>i.Ö</a:t>
            </a:r>
            <a:r>
              <a:rPr lang="tr-TR" sz="1100" dirty="0"/>
              <a:t> Programın açılması ve 40 Öğrenci alınması. 20/03/2016 E.1312</a:t>
            </a:r>
          </a:p>
          <a:p>
            <a:r>
              <a:rPr lang="tr-TR" sz="1100" dirty="0"/>
              <a:t> </a:t>
            </a:r>
          </a:p>
          <a:p>
            <a:r>
              <a:rPr lang="tr-TR" sz="1100" dirty="0"/>
              <a:t>Teknik Bilimler MYO bünyesinde İnşaat Teknolojisi İ.Ö programının açılması ve 50 öğrenci alınması. 20/03/2016 E.1317</a:t>
            </a:r>
          </a:p>
          <a:p>
            <a:r>
              <a:rPr lang="tr-TR" sz="1100" dirty="0"/>
              <a:t> </a:t>
            </a:r>
          </a:p>
          <a:p>
            <a:r>
              <a:rPr lang="tr-TR" sz="1100" dirty="0"/>
              <a:t>Sağlık Yüksekokulu bünyesinde İş Sağlığı Güvenliği N.Ö -  İ.Ö programının açılması ve 60 öğrenci alınması. 20/03/2016 E.1318</a:t>
            </a:r>
          </a:p>
          <a:p>
            <a:r>
              <a:rPr lang="tr-TR" sz="1100" dirty="0"/>
              <a:t> </a:t>
            </a:r>
          </a:p>
          <a:p>
            <a:r>
              <a:rPr lang="tr-TR" sz="1100" dirty="0"/>
              <a:t>BESYO bünyesinde Antrenörlük Eğitimi İ.Ö programın açılması ve N.Ö ve İ.Ö 40 öğrenci alınması. 21/03/2016 E.1320</a:t>
            </a:r>
          </a:p>
          <a:p>
            <a:r>
              <a:rPr lang="tr-TR" sz="1100" dirty="0"/>
              <a:t> </a:t>
            </a:r>
          </a:p>
          <a:p>
            <a:r>
              <a:rPr lang="tr-TR" sz="1100" dirty="0"/>
              <a:t>Yabancı Diller Yüksekokulu bünyesinde Mütercim Tercümanlık ( İngilizce ) programının açılması 25 Öğrenci alınması. 20/03/2016 E.1319</a:t>
            </a:r>
          </a:p>
          <a:p>
            <a:r>
              <a:rPr lang="tr-TR" sz="1100" dirty="0"/>
              <a:t> </a:t>
            </a:r>
          </a:p>
          <a:p>
            <a:r>
              <a:rPr lang="tr-TR" sz="1100" dirty="0"/>
              <a:t>Teknik Bilimler MYO bünyesinde Mobilya ve Dekorasyon N.Ö- İ.Ö programının açılması ve N.Ö 30 İ.Ö 30 öğrenci alınması. </a:t>
            </a:r>
            <a:r>
              <a:rPr lang="tr-TR" sz="1100" dirty="0" smtClean="0"/>
              <a:t>20/03/2016</a:t>
            </a:r>
          </a:p>
          <a:p>
            <a:r>
              <a:rPr lang="tr-TR" sz="1100" dirty="0" smtClean="0"/>
              <a:t> </a:t>
            </a:r>
          </a:p>
          <a:p>
            <a:r>
              <a:rPr lang="tr-TR" sz="1100" dirty="0"/>
              <a:t>Mühendislik Mimarlık Fakültesi bünyesinde Mimarlık Bölümüne Öğrenci alınması  22/03/2016 E 1360 </a:t>
            </a:r>
          </a:p>
          <a:p>
            <a:r>
              <a:rPr lang="tr-TR" sz="1100" dirty="0"/>
              <a:t> </a:t>
            </a:r>
          </a:p>
          <a:p>
            <a:r>
              <a:rPr lang="tr-TR" sz="1100" dirty="0"/>
              <a:t>Fen Bilimler Ens. Bünyesinde Fizik A.B.D Tezli Yüksek Lisans programının açılması. 20/03/2016 E.1313</a:t>
            </a:r>
          </a:p>
          <a:p>
            <a:r>
              <a:rPr lang="tr-TR" sz="1100" dirty="0"/>
              <a:t> </a:t>
            </a:r>
          </a:p>
          <a:p>
            <a:r>
              <a:rPr lang="tr-TR" sz="1100" dirty="0"/>
              <a:t>Mühendislik Mimarlık Fak. Bünyesinde Elektrik-Elektronik Müh. İngilizce programının açılması. 08/03/2016 E1134</a:t>
            </a:r>
          </a:p>
          <a:p>
            <a:r>
              <a:rPr lang="tr-TR" sz="1100" dirty="0"/>
              <a:t> </a:t>
            </a:r>
          </a:p>
          <a:p>
            <a:r>
              <a:rPr lang="tr-TR" sz="1100" dirty="0"/>
              <a:t>Mühendislik Mimarlık Fakültesi bünyesinde Mimarlık Bölümü Açılması 22/03/2016 E 1360 </a:t>
            </a:r>
          </a:p>
          <a:p>
            <a:r>
              <a:rPr lang="tr-TR" sz="1100" dirty="0"/>
              <a:t> </a:t>
            </a:r>
          </a:p>
          <a:p>
            <a:r>
              <a:rPr lang="tr-TR" sz="1100" dirty="0"/>
              <a:t>Siirt Meslek Yüksekokulunun kurulması Pervari İlçesinde Eğitim Görülmesi 27/12/2015 E.4618 ve 21,03,2016 E.1337  ( 29/04/2016-1714 </a:t>
            </a:r>
            <a:r>
              <a:rPr lang="tr-TR" sz="1100" dirty="0" smtClean="0"/>
              <a:t>)</a:t>
            </a:r>
          </a:p>
          <a:p>
            <a:endParaRPr lang="tr-TR" sz="1100" dirty="0" smtClean="0"/>
          </a:p>
          <a:p>
            <a:r>
              <a:rPr lang="tr-TR" sz="1100" dirty="0"/>
              <a:t>Sosyal Bilimler MYO bünyesinde Yerel Yönetimler </a:t>
            </a:r>
            <a:r>
              <a:rPr lang="tr-TR" sz="1100" dirty="0" err="1"/>
              <a:t>N.ö</a:t>
            </a:r>
            <a:r>
              <a:rPr lang="tr-TR" sz="1100" dirty="0"/>
              <a:t> Programın açılması . 20/03/2016 </a:t>
            </a:r>
            <a:r>
              <a:rPr lang="tr-TR" sz="1100" dirty="0" smtClean="0"/>
              <a:t>E.1312</a:t>
            </a:r>
          </a:p>
          <a:p>
            <a:endParaRPr lang="tr-TR" sz="1050" dirty="0"/>
          </a:p>
          <a:p>
            <a:endParaRPr lang="tr-TR" sz="1050" dirty="0" smtClean="0"/>
          </a:p>
          <a:p>
            <a:endParaRPr lang="tr-TR" sz="1050" dirty="0"/>
          </a:p>
          <a:p>
            <a:endParaRPr lang="tr-TR" sz="1050" dirty="0"/>
          </a:p>
          <a:p>
            <a:endParaRPr lang="tr-TR" sz="1050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sz="1050" dirty="0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84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32273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166597" y="1628800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NİSAN AYI</a:t>
            </a:r>
            <a:endParaRPr lang="tr-TR" sz="2800" b="1" dirty="0"/>
          </a:p>
        </p:txBody>
      </p:sp>
      <p:sp>
        <p:nvSpPr>
          <p:cNvPr id="5" name="Dikdörtgen 4"/>
          <p:cNvSpPr/>
          <p:nvPr/>
        </p:nvSpPr>
        <p:spPr>
          <a:xfrm>
            <a:off x="166597" y="2420888"/>
            <a:ext cx="8496944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r-TR" sz="1100" dirty="0" smtClean="0">
                <a:latin typeface="Times New Roman" pitchFamily="18" charset="0"/>
                <a:cs typeface="Times New Roman" pitchFamily="18" charset="0"/>
              </a:rPr>
              <a:t>Yabancı Uyruklu Öğrencilerle ilişkin genel bir toplandı yapıldı.</a:t>
            </a:r>
          </a:p>
          <a:p>
            <a:pPr>
              <a:buFont typeface="Arial" pitchFamily="34" charset="0"/>
              <a:buChar char="•"/>
            </a:pPr>
            <a:endParaRPr lang="tr-TR" sz="11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100" dirty="0" smtClean="0"/>
              <a:t>Kurum içi ve Kurumlar arası resmi yazışmalar yapıldı.</a:t>
            </a:r>
          </a:p>
          <a:p>
            <a:pPr>
              <a:buFont typeface="Arial" pitchFamily="34" charset="0"/>
              <a:buChar char="•"/>
            </a:pPr>
            <a:endParaRPr lang="tr-TR" sz="11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100" dirty="0" smtClean="0">
                <a:latin typeface="Times New Roman" pitchFamily="18" charset="0"/>
                <a:cs typeface="Times New Roman" pitchFamily="18" charset="0"/>
              </a:rPr>
              <a:t>Birimlerin otomasyon sıkıntıları çözüldü.</a:t>
            </a:r>
          </a:p>
          <a:p>
            <a:pPr>
              <a:buFont typeface="Arial" pitchFamily="34" charset="0"/>
              <a:buChar char="•"/>
            </a:pPr>
            <a:endParaRPr lang="tr-TR" sz="1100" dirty="0" smtClean="0"/>
          </a:p>
          <a:p>
            <a:pPr>
              <a:buFont typeface="Arial" pitchFamily="34" charset="0"/>
              <a:buChar char="•"/>
            </a:pPr>
            <a:r>
              <a:rPr lang="tr-TR" sz="1100" dirty="0" smtClean="0"/>
              <a:t>Birimlerden gelen not düzeltmeler yapıldı.</a:t>
            </a:r>
          </a:p>
          <a:p>
            <a:endParaRPr lang="tr-TR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sz="1100" dirty="0"/>
              <a:t>İktisadi İdari Bilimler Fakültesi Bünyesinde Maliye Bölümü İ.Ö ve N.Ö öğrenci alınması 08.04.2016 </a:t>
            </a:r>
            <a:r>
              <a:rPr lang="tr-TR" sz="1100" dirty="0" smtClean="0"/>
              <a:t>e1607</a:t>
            </a:r>
          </a:p>
          <a:p>
            <a:endParaRPr lang="tr-TR" sz="1100" dirty="0"/>
          </a:p>
          <a:p>
            <a:r>
              <a:rPr lang="tr-TR" sz="1100" dirty="0"/>
              <a:t>Eruh Meslek Yüksekokulu bünyesinde Çocuk Gelişimi Programına Öğrenci alınması E.1608 </a:t>
            </a:r>
            <a:r>
              <a:rPr lang="tr-TR" sz="1100" dirty="0" smtClean="0"/>
              <a:t>08.04.2016</a:t>
            </a:r>
          </a:p>
          <a:p>
            <a:endParaRPr lang="tr-TR" sz="1100" dirty="0"/>
          </a:p>
          <a:p>
            <a:r>
              <a:rPr lang="tr-TR" sz="1100" dirty="0"/>
              <a:t>İktisadi İdari Bilimler Fakültesi Bünyesinde Maliye Bölümü İ.Ö Programın açılması 08.04.2016 E1607 </a:t>
            </a:r>
            <a:endParaRPr lang="tr-TR" sz="1100" dirty="0" smtClean="0"/>
          </a:p>
          <a:p>
            <a:r>
              <a:rPr lang="tr-TR" sz="1100" dirty="0"/>
              <a:t> </a:t>
            </a:r>
          </a:p>
          <a:p>
            <a:r>
              <a:rPr lang="tr-TR" sz="1100" dirty="0"/>
              <a:t>Sağlık Yüksekokulu Bünyesinde İş sağlığı Güvenliği  Bölümünün </a:t>
            </a:r>
            <a:r>
              <a:rPr lang="tr-TR" sz="1100" dirty="0" err="1" smtClean="0"/>
              <a:t>açılamsı</a:t>
            </a:r>
            <a:endParaRPr lang="tr-TR" sz="1100" dirty="0" smtClean="0"/>
          </a:p>
          <a:p>
            <a:r>
              <a:rPr lang="tr-TR" sz="1100" dirty="0" smtClean="0"/>
              <a:t> </a:t>
            </a:r>
            <a:endParaRPr lang="tr-TR" sz="1100" dirty="0"/>
          </a:p>
          <a:p>
            <a:r>
              <a:rPr lang="tr-TR" sz="1100" dirty="0" err="1"/>
              <a:t>Besyo</a:t>
            </a:r>
            <a:r>
              <a:rPr lang="tr-TR" sz="1100" dirty="0"/>
              <a:t> Bünyesinde Antrenörlük Eğitimi  Bölümünün Açılması  </a:t>
            </a:r>
          </a:p>
          <a:p>
            <a:r>
              <a:rPr lang="tr-TR" sz="1100" dirty="0"/>
              <a:t>Yabancı Diller Yüksekokulu bünyesinde Mütercim Tercümanlık ( İngilizce ) Zorunlu İng. Haz. Sınıfı </a:t>
            </a:r>
            <a:r>
              <a:rPr lang="tr-TR" sz="1100" dirty="0" smtClean="0"/>
              <a:t>açılması</a:t>
            </a:r>
          </a:p>
          <a:p>
            <a:endParaRPr lang="tr-TR" sz="1100" dirty="0"/>
          </a:p>
          <a:p>
            <a:r>
              <a:rPr lang="tr-TR" sz="1100" dirty="0" err="1"/>
              <a:t>Besyo</a:t>
            </a:r>
            <a:r>
              <a:rPr lang="tr-TR" sz="1100" dirty="0"/>
              <a:t> Bünyesinde Antrenörlük Eğitimi İ.Ö   Bölümünün Açılması  </a:t>
            </a:r>
          </a:p>
          <a:p>
            <a:r>
              <a:rPr lang="tr-TR" sz="1100" dirty="0"/>
              <a:t>Teknik Bilimler MYO bünyesinde Mobilya ve Dekorasyon  programının açılması </a:t>
            </a:r>
          </a:p>
          <a:p>
            <a:r>
              <a:rPr lang="tr-TR" sz="1100" dirty="0"/>
              <a:t> </a:t>
            </a:r>
          </a:p>
          <a:p>
            <a:r>
              <a:rPr lang="tr-TR" sz="1100" dirty="0"/>
              <a:t>Fen Bilimleri Enstitüsü Bünyesinde </a:t>
            </a:r>
            <a:r>
              <a:rPr lang="tr-TR" sz="1100" dirty="0" err="1"/>
              <a:t>Biyosistem</a:t>
            </a:r>
            <a:r>
              <a:rPr lang="tr-TR" sz="1100" dirty="0"/>
              <a:t> Müh.  A.B.D Ortak Yüksek Lisans Programının </a:t>
            </a:r>
            <a:r>
              <a:rPr lang="tr-TR" sz="1100" dirty="0" smtClean="0"/>
              <a:t>Açılması</a:t>
            </a:r>
            <a:endParaRPr lang="tr-TR" sz="1100" dirty="0"/>
          </a:p>
          <a:p>
            <a:endParaRPr lang="tr-TR" sz="11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sz="1100" dirty="0">
              <a:latin typeface="Times New Roman" pitchFamily="18" charset="0"/>
              <a:cs typeface="Times New Roman" pitchFamily="18" charset="0"/>
            </a:endParaRPr>
          </a:p>
          <a:p>
            <a:endParaRPr lang="tr-TR" sz="11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sz="1100" dirty="0"/>
          </a:p>
        </p:txBody>
      </p:sp>
      <p:sp>
        <p:nvSpPr>
          <p:cNvPr id="6" name="Metin kutusu 2"/>
          <p:cNvSpPr txBox="1"/>
          <p:nvPr/>
        </p:nvSpPr>
        <p:spPr>
          <a:xfrm>
            <a:off x="1619672" y="828581"/>
            <a:ext cx="50405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2016 FAALİYET RAPORU </a:t>
            </a:r>
            <a:endParaRPr lang="tr-TR" sz="2800" dirty="0"/>
          </a:p>
          <a:p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85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32273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251870" y="1842090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MAYIS AYI</a:t>
            </a:r>
            <a:endParaRPr lang="tr-TR" sz="2800" b="1" dirty="0"/>
          </a:p>
        </p:txBody>
      </p:sp>
      <p:sp>
        <p:nvSpPr>
          <p:cNvPr id="5" name="Dikdörtgen 4"/>
          <p:cNvSpPr/>
          <p:nvPr/>
        </p:nvSpPr>
        <p:spPr>
          <a:xfrm>
            <a:off x="223527" y="2420888"/>
            <a:ext cx="849694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Pedagojik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formasyon eğitim sertifikasına ilişkin usul ve esaslar duyurusu yayınlandı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Yabancı Uyruklu Öğrencilerin kontenjan sayıları ve şartları ana sayfamızda yayınlandı.</a:t>
            </a:r>
          </a:p>
          <a:p>
            <a:pPr>
              <a:buFont typeface="Arial" pitchFamily="34" charset="0"/>
              <a:buChar char="•"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Yabancı Uyruklu Öğrenci online kayıt süreci başlatıldı.</a:t>
            </a:r>
          </a:p>
          <a:p>
            <a:pPr>
              <a:buFont typeface="Arial" pitchFamily="34" charset="0"/>
              <a:buChar char="•"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Kurum içi ve Kurumlar arası resmi yazışmalar yapıldı.</a:t>
            </a:r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Birimlerin otomasyon sıkıntıları çözüldü.</a:t>
            </a:r>
          </a:p>
          <a:p>
            <a:pPr>
              <a:buFont typeface="Arial" pitchFamily="34" charset="0"/>
              <a:buChar char="•"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Birimlerden gelen  not düzeltme işlemi yapılmıştır.</a:t>
            </a:r>
          </a:p>
          <a:p>
            <a:pPr>
              <a:buFont typeface="Arial" pitchFamily="34" charset="0"/>
              <a:buChar char="•"/>
            </a:pP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dirty="0"/>
              <a:t>Eruh Meslek Yüksekokulu bünyesinde Çocuk Gelişimi Programına Öğrenci Alınması</a:t>
            </a:r>
          </a:p>
          <a:p>
            <a:pPr>
              <a:buFont typeface="Arial" pitchFamily="34" charset="0"/>
              <a:buChar char="•"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endParaRPr lang="tr-TR" dirty="0"/>
          </a:p>
          <a:p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tr-TR" dirty="0"/>
          </a:p>
          <a:p>
            <a:endParaRPr lang="tr-TR" dirty="0" smtClean="0"/>
          </a:p>
          <a:p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6" name="Metin kutusu 2"/>
          <p:cNvSpPr txBox="1"/>
          <p:nvPr/>
        </p:nvSpPr>
        <p:spPr>
          <a:xfrm>
            <a:off x="1763688" y="764704"/>
            <a:ext cx="50405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2016 FAALİYET RAPORU </a:t>
            </a:r>
            <a:endParaRPr lang="tr-TR" sz="2800" dirty="0"/>
          </a:p>
          <a:p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86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32273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323528" y="1208371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HAZİRAN AYI</a:t>
            </a:r>
            <a:endParaRPr lang="tr-TR" sz="2800" b="1" dirty="0"/>
          </a:p>
        </p:txBody>
      </p:sp>
      <p:sp>
        <p:nvSpPr>
          <p:cNvPr id="5" name="Dikdörtgen 4"/>
          <p:cNvSpPr/>
          <p:nvPr/>
        </p:nvSpPr>
        <p:spPr>
          <a:xfrm>
            <a:off x="323528" y="1916832"/>
            <a:ext cx="856895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2016-2017 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Akademik takvim duyurusu yayınlandı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Yabancı Uyruklu öğrencilerin başvuruları alındı ve kayıt işlemleri yapıldı.</a:t>
            </a:r>
          </a:p>
          <a:p>
            <a:pPr>
              <a:buFont typeface="Arial" pitchFamily="34" charset="0"/>
              <a:buChar char="•"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Kurum içi ve Kurumlar arası resmi yazışmalar yapıldı.</a:t>
            </a:r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Birimlerin otomasyon sıkıntıları çözüldü.</a:t>
            </a:r>
          </a:p>
          <a:p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Birimlerden gelen  not düzeltme işlemi yapıldı.</a:t>
            </a:r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Mezun olan öğrencilerin mezuniyet işlemleri yapıldı. 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r>
              <a:rPr lang="tr-TR" dirty="0"/>
              <a:t> 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Sosyal Bilimler Enstitüsü İlköğretim A.B.D Tezli Yüksek Lisans Programının Açılması 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Biyoloji A.B.D Biyoloji Tezli Yüksek Lisans Programın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Açılması</a:t>
            </a:r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pPr lvl="0"/>
            <a:endParaRPr lang="tr-TR" dirty="0" smtClean="0"/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Metin kutusu 2"/>
          <p:cNvSpPr txBox="1"/>
          <p:nvPr/>
        </p:nvSpPr>
        <p:spPr>
          <a:xfrm>
            <a:off x="1673443" y="626912"/>
            <a:ext cx="50405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2016 FAALİYET RAPORU </a:t>
            </a:r>
            <a:endParaRPr lang="tr-TR" sz="2800" dirty="0"/>
          </a:p>
          <a:p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87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932273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236969" y="1628800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TEMMUZ AYI</a:t>
            </a:r>
            <a:endParaRPr lang="tr-TR" sz="2800" b="1" dirty="0"/>
          </a:p>
        </p:txBody>
      </p:sp>
      <p:sp>
        <p:nvSpPr>
          <p:cNvPr id="5" name="Dikdörtgen 4"/>
          <p:cNvSpPr/>
          <p:nvPr/>
        </p:nvSpPr>
        <p:spPr>
          <a:xfrm>
            <a:off x="251520" y="2518350"/>
            <a:ext cx="856895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Yaz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okulu duyurusu yayınlandı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Yabancı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Uyruklu Öğrencilerin başvuru sonuçları yayınlandı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2016-2017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Güz Yarı Yılı Yatay Geçiş 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duyurusu ve kontenjanları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yayınlandı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Yüksek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Öğretim Kurulu Merkezi Yerleştirme Yatay Geçiş Duyurusu yapıldı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Yurt dışından öğrenci kabul kontenjanları belirlendi ve tüm Akademik Birimlere bilgi verildi.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Kurum içi ve Kurumlar arası resmi yazışmalar yapıldı.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E-devlet üzerinden kayıt hakkında bilgi duyurusu yapıldı.</a:t>
            </a:r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Fen Bilimleri Enstitüsü Bünyesinde Bitki Koruma </a:t>
            </a:r>
            <a:r>
              <a:rPr lang="tr-TR" sz="1200" dirty="0" err="1"/>
              <a:t>a.B.D</a:t>
            </a:r>
            <a:r>
              <a:rPr lang="tr-TR" sz="1200" dirty="0"/>
              <a:t> Ortak Yüksek Lisans Programının </a:t>
            </a:r>
            <a:r>
              <a:rPr lang="tr-TR" sz="1200" dirty="0" smtClean="0"/>
              <a:t>Açılması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endParaRPr lang="tr-TR" sz="1200" dirty="0" smtClean="0"/>
          </a:p>
          <a:p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tr-TR" sz="1200" dirty="0">
              <a:latin typeface="Times New Roman" pitchFamily="18" charset="0"/>
              <a:cs typeface="Times New Roman" pitchFamily="18" charset="0"/>
            </a:endParaRPr>
          </a:p>
          <a:p>
            <a:endParaRPr lang="tr-TR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Metin kutusu 2"/>
          <p:cNvSpPr txBox="1"/>
          <p:nvPr/>
        </p:nvSpPr>
        <p:spPr>
          <a:xfrm>
            <a:off x="1569117" y="826931"/>
            <a:ext cx="50405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2016 FAALİYET RAPORU </a:t>
            </a:r>
            <a:endParaRPr lang="tr-TR" sz="2800" dirty="0"/>
          </a:p>
          <a:p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88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32273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179512" y="1988840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AĞUSTOS AYI</a:t>
            </a:r>
            <a:endParaRPr lang="tr-TR" sz="2800" b="1" dirty="0"/>
          </a:p>
        </p:txBody>
      </p:sp>
      <p:sp>
        <p:nvSpPr>
          <p:cNvPr id="5" name="Dikdörtgen 4"/>
          <p:cNvSpPr/>
          <p:nvPr/>
        </p:nvSpPr>
        <p:spPr>
          <a:xfrm>
            <a:off x="179512" y="2780928"/>
            <a:ext cx="86776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r-TR" sz="1400" dirty="0" smtClean="0">
                <a:latin typeface="Times New Roman" pitchFamily="18" charset="0"/>
                <a:cs typeface="Times New Roman" pitchFamily="18" charset="0"/>
              </a:rPr>
              <a:t>Siirt </a:t>
            </a:r>
            <a:r>
              <a:rPr lang="tr-TR" sz="1400" dirty="0">
                <a:latin typeface="Times New Roman" pitchFamily="18" charset="0"/>
                <a:cs typeface="Times New Roman" pitchFamily="18" charset="0"/>
              </a:rPr>
              <a:t>Üniversitesine yerleşen öğrenciler için Kayıt duyurusu yayınlandı</a:t>
            </a:r>
            <a:r>
              <a:rPr lang="tr-TR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tr-TR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400" dirty="0" smtClean="0">
                <a:latin typeface="Times New Roman" pitchFamily="18" charset="0"/>
                <a:cs typeface="Times New Roman" pitchFamily="18" charset="0"/>
              </a:rPr>
              <a:t>Üniversitemize ÖSYM tarafından yerleşen öğrencilerin kayıt işlemleri yapıldı ve Tüm Akademik Birimlere bilgi verildi.</a:t>
            </a:r>
          </a:p>
          <a:p>
            <a:pPr>
              <a:buFont typeface="Arial" pitchFamily="34" charset="0"/>
              <a:buChar char="•"/>
            </a:pPr>
            <a:endParaRPr lang="tr-TR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400" dirty="0" smtClean="0"/>
              <a:t>Kurum içi ve Kurumlar arası resmi yazışmalar yapıldı.</a:t>
            </a:r>
          </a:p>
          <a:p>
            <a:pPr>
              <a:buFont typeface="Arial" pitchFamily="34" charset="0"/>
              <a:buChar char="•"/>
            </a:pPr>
            <a:endParaRPr lang="tr-TR" sz="1400" dirty="0" smtClean="0"/>
          </a:p>
          <a:p>
            <a:pPr>
              <a:buFont typeface="Arial" pitchFamily="34" charset="0"/>
              <a:buChar char="•"/>
            </a:pPr>
            <a:r>
              <a:rPr lang="tr-TR" sz="1400" dirty="0" smtClean="0">
                <a:latin typeface="Times New Roman" pitchFamily="18" charset="0"/>
                <a:cs typeface="Times New Roman" pitchFamily="18" charset="0"/>
              </a:rPr>
              <a:t>Birimlerin otomasyon sıkıntıları çözüldü.</a:t>
            </a:r>
          </a:p>
          <a:p>
            <a:pPr>
              <a:buFont typeface="Arial" pitchFamily="34" charset="0"/>
              <a:buChar char="•"/>
            </a:pPr>
            <a:endParaRPr lang="tr-TR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400" dirty="0" smtClean="0">
                <a:latin typeface="Times New Roman" pitchFamily="18" charset="0"/>
                <a:cs typeface="Times New Roman" pitchFamily="18" charset="0"/>
              </a:rPr>
              <a:t>Ara sınıf öğrencilerinin bir üst sınıfa aktarılma işlemi yapıldı. </a:t>
            </a:r>
          </a:p>
          <a:p>
            <a:pPr>
              <a:buFont typeface="Arial" pitchFamily="34" charset="0"/>
              <a:buChar char="•"/>
            </a:pPr>
            <a:endParaRPr lang="tr-TR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400" dirty="0" smtClean="0">
                <a:latin typeface="Times New Roman" pitchFamily="18" charset="0"/>
                <a:cs typeface="Times New Roman" pitchFamily="18" charset="0"/>
              </a:rPr>
              <a:t>ÖSS ilk kazanan ile kazanan öğrencilerin kimlik kartı için öğrencilerin data ve fotoları SKS Daire Başkanlığına bildirilmiştir.</a:t>
            </a:r>
          </a:p>
          <a:p>
            <a:endParaRPr lang="tr-TR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400" dirty="0"/>
              <a:t>Fen Bilimleri Enstitüsü Bünyesinde Gıda Mühendisliği A.B.D Tezli Yüksek Lisans Programının Açılması </a:t>
            </a:r>
            <a:endParaRPr lang="tr-TR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sz="1400" dirty="0" smtClean="0"/>
          </a:p>
          <a:p>
            <a:endParaRPr lang="tr-TR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sz="1400" dirty="0"/>
          </a:p>
          <a:p>
            <a:endParaRPr lang="tr-TR" sz="1400" dirty="0"/>
          </a:p>
        </p:txBody>
      </p:sp>
      <p:sp>
        <p:nvSpPr>
          <p:cNvPr id="6" name="Metin kutusu 2"/>
          <p:cNvSpPr txBox="1"/>
          <p:nvPr/>
        </p:nvSpPr>
        <p:spPr>
          <a:xfrm>
            <a:off x="1998046" y="742759"/>
            <a:ext cx="50405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2016 FAALİYET RAPORU </a:t>
            </a:r>
            <a:endParaRPr lang="tr-TR" sz="2800" dirty="0"/>
          </a:p>
          <a:p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89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32273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107504" y="1110234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EYLÜL AYI</a:t>
            </a:r>
            <a:endParaRPr lang="tr-TR" sz="2800" b="1" dirty="0"/>
          </a:p>
        </p:txBody>
      </p:sp>
      <p:sp>
        <p:nvSpPr>
          <p:cNvPr id="5" name="Dikdörtgen 4"/>
          <p:cNvSpPr/>
          <p:nvPr/>
        </p:nvSpPr>
        <p:spPr>
          <a:xfrm>
            <a:off x="224825" y="1772816"/>
            <a:ext cx="8496944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2016-2017 </a:t>
            </a:r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Yatay 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Geçiş sonuçları ilan edildi.</a:t>
            </a:r>
          </a:p>
          <a:p>
            <a:pPr>
              <a:buFont typeface="Arial" pitchFamily="34" charset="0"/>
              <a:buChar char="•"/>
            </a:pPr>
            <a:endParaRPr lang="tr-TR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Dikey Geçiş Sınavı kayıt Duyurusu yapıldı.</a:t>
            </a:r>
          </a:p>
          <a:p>
            <a:pPr>
              <a:buFont typeface="Arial" pitchFamily="34" charset="0"/>
              <a:buChar char="•"/>
            </a:pPr>
            <a:endParaRPr lang="tr-TR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2016-2017 </a:t>
            </a:r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Yedek Olarak yerleşen Yabancı öğrenci Listesi açıklandı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tr-TR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2016 ÖSYS </a:t>
            </a:r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Kayıt duyurusu yayınlandı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tr-TR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KYK tarafından Üniversitemizde burs kazanan öğrencilerin başarılı veya başarısız olduğu bildirildi.</a:t>
            </a:r>
          </a:p>
          <a:p>
            <a:pPr>
              <a:buFont typeface="Arial" pitchFamily="34" charset="0"/>
              <a:buChar char="•"/>
            </a:pPr>
            <a:endParaRPr lang="tr-TR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Kayıt yenileme ve harç yatırma duyuruları yapıldı.</a:t>
            </a:r>
          </a:p>
          <a:p>
            <a:pPr>
              <a:buFont typeface="Arial" pitchFamily="34" charset="0"/>
              <a:buChar char="•"/>
            </a:pPr>
            <a:endParaRPr lang="tr-TR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2016-2017 </a:t>
            </a:r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Eğitim-Öğretim Güz Yarı Yılı ders Kayıt duyurusu 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yayınlandı.</a:t>
            </a:r>
          </a:p>
          <a:p>
            <a:pPr>
              <a:buFont typeface="Arial" pitchFamily="34" charset="0"/>
              <a:buChar char="•"/>
            </a:pPr>
            <a:endParaRPr lang="tr-TR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600" b="1" dirty="0">
                <a:latin typeface="Times New Roman" pitchFamily="18" charset="0"/>
                <a:cs typeface="Times New Roman" pitchFamily="18" charset="0"/>
              </a:rPr>
              <a:t>% 10’ a </a:t>
            </a:r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giren öğrencilerin harç bilgileri bankaya 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gönderilmiştir.</a:t>
            </a:r>
          </a:p>
          <a:p>
            <a:pPr>
              <a:buFont typeface="Arial" pitchFamily="34" charset="0"/>
              <a:buChar char="•"/>
            </a:pPr>
            <a:endParaRPr lang="tr-TR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Birimlerin otomasyon sıkıntıları çözüldü.</a:t>
            </a:r>
          </a:p>
          <a:p>
            <a:pPr>
              <a:buFont typeface="Arial" pitchFamily="34" charset="0"/>
              <a:buChar char="•"/>
            </a:pPr>
            <a:endParaRPr lang="tr-TR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Normal süresini aşan öğrenciler harç dadaları bankaya bildirilmiştir.</a:t>
            </a:r>
          </a:p>
          <a:p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	  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/>
          </a:p>
        </p:txBody>
      </p:sp>
      <p:sp>
        <p:nvSpPr>
          <p:cNvPr id="6" name="Metin kutusu 2"/>
          <p:cNvSpPr txBox="1"/>
          <p:nvPr/>
        </p:nvSpPr>
        <p:spPr>
          <a:xfrm>
            <a:off x="2123728" y="660890"/>
            <a:ext cx="50405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2016 FAALİYET RAPORU </a:t>
            </a:r>
            <a:endParaRPr lang="tr-TR" sz="2800" dirty="0"/>
          </a:p>
          <a:p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90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32273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323528" y="1484784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EKİM AYI</a:t>
            </a:r>
            <a:endParaRPr lang="tr-TR" sz="2800" b="1" dirty="0"/>
          </a:p>
        </p:txBody>
      </p:sp>
      <p:sp>
        <p:nvSpPr>
          <p:cNvPr id="5" name="Dikdörtgen 4"/>
          <p:cNvSpPr/>
          <p:nvPr/>
        </p:nvSpPr>
        <p:spPr>
          <a:xfrm>
            <a:off x="323528" y="2204864"/>
            <a:ext cx="856895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2016-2017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Burs Müracaat duyurusu yayınlandı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tr-TR" sz="12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2016-2017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Burs-Öğrenim Kredisi duyurusu yayınlandı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Ek kontenjandan gelen öğrenciler sisteme aktarıldı.</a:t>
            </a:r>
          </a:p>
          <a:p>
            <a:pPr>
              <a:buFont typeface="Arial" pitchFamily="34" charset="0"/>
              <a:buChar char="•"/>
            </a:pPr>
            <a:endParaRPr lang="tr-TR" sz="12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KYK tarafından Üniversitemize tanınana burs baş vuruları alındı.</a:t>
            </a:r>
          </a:p>
          <a:p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Yoklama girişi hakkında bilgilendirme toplantısı yapıldı.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Kurum içi ve Kurumlar arası resmi yazışmalar yapıldı.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ÖSS ilk kazanan ile kazanan öğrencilerin kimlik kartı için öğrencilerin data ve fotoları SKS Daire Başkanlığına bildirilmiştir.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/>
          </a:p>
          <a:p>
            <a:r>
              <a:rPr lang="tr-TR" sz="1200" dirty="0"/>
              <a:t>Sosyal Bilimler </a:t>
            </a:r>
            <a:r>
              <a:rPr lang="tr-TR" sz="1200" dirty="0" err="1"/>
              <a:t>Ensititüsü</a:t>
            </a:r>
            <a:r>
              <a:rPr lang="tr-TR" sz="1200" dirty="0"/>
              <a:t> bünyesinde Temel İslam Bilimleri Tezli Y.L.     Programının açılması </a:t>
            </a:r>
            <a:endParaRPr lang="tr-TR" sz="1200" dirty="0" smtClean="0"/>
          </a:p>
          <a:p>
            <a:r>
              <a:rPr lang="tr-TR" sz="1200" dirty="0" smtClean="0"/>
              <a:t> </a:t>
            </a:r>
          </a:p>
          <a:p>
            <a:r>
              <a:rPr lang="tr-TR" sz="1200" dirty="0" smtClean="0"/>
              <a:t>Sağlık </a:t>
            </a:r>
            <a:r>
              <a:rPr lang="tr-TR" sz="1200" dirty="0"/>
              <a:t>Bilimleri Ens. Bünyesinde Y.Y </a:t>
            </a:r>
            <a:r>
              <a:rPr lang="tr-TR" sz="1200" dirty="0" err="1"/>
              <a:t>Üni</a:t>
            </a:r>
            <a:r>
              <a:rPr lang="tr-TR" sz="1200" dirty="0"/>
              <a:t> Ortak </a:t>
            </a:r>
            <a:r>
              <a:rPr lang="tr-TR" sz="1200" dirty="0" err="1"/>
              <a:t>Veterenirlik</a:t>
            </a:r>
            <a:r>
              <a:rPr lang="tr-TR" sz="1200" dirty="0"/>
              <a:t> Cerrahisi A.B.D ortak Y.L Programının </a:t>
            </a:r>
            <a:r>
              <a:rPr lang="tr-TR" sz="1200" dirty="0" smtClean="0"/>
              <a:t>açılması</a:t>
            </a:r>
          </a:p>
          <a:p>
            <a:endParaRPr lang="tr-TR" sz="1200" dirty="0" smtClean="0"/>
          </a:p>
          <a:p>
            <a:r>
              <a:rPr lang="tr-TR" sz="1200" dirty="0" smtClean="0"/>
              <a:t>Sağlık </a:t>
            </a:r>
            <a:r>
              <a:rPr lang="tr-TR" sz="1200" dirty="0"/>
              <a:t>Bilimleri Ens. Bünyesinde Y.Y </a:t>
            </a:r>
            <a:r>
              <a:rPr lang="tr-TR" sz="1200" dirty="0" err="1"/>
              <a:t>Üni</a:t>
            </a:r>
            <a:r>
              <a:rPr lang="tr-TR" sz="1200" dirty="0"/>
              <a:t> Ortak </a:t>
            </a:r>
            <a:r>
              <a:rPr lang="tr-TR" sz="1200" dirty="0" err="1"/>
              <a:t>Veterenirlik</a:t>
            </a:r>
            <a:r>
              <a:rPr lang="tr-TR" sz="1200" dirty="0"/>
              <a:t> Parazitolojisi A.B.D ortak Y.L Programının açılması.  </a:t>
            </a:r>
            <a:endParaRPr lang="tr-TR" sz="1200" dirty="0" smtClean="0"/>
          </a:p>
          <a:p>
            <a:endParaRPr lang="tr-TR" sz="1200" dirty="0"/>
          </a:p>
          <a:p>
            <a:r>
              <a:rPr lang="tr-TR" sz="1200" dirty="0"/>
              <a:t>Sağlık Bilimleri Ens. Bünyesinde Y.Y </a:t>
            </a:r>
            <a:r>
              <a:rPr lang="tr-TR" sz="1200" dirty="0" err="1"/>
              <a:t>Üni</a:t>
            </a:r>
            <a:r>
              <a:rPr lang="tr-TR" sz="1200" dirty="0"/>
              <a:t> Ortak </a:t>
            </a:r>
            <a:r>
              <a:rPr lang="tr-TR" sz="1200" dirty="0" err="1"/>
              <a:t>Veterenirlik</a:t>
            </a:r>
            <a:r>
              <a:rPr lang="tr-TR" sz="1200" dirty="0"/>
              <a:t> İç Hastalıkları A.B.D ortak Y.L Programının açılması.  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/>
          </a:p>
          <a:p>
            <a:endParaRPr lang="tr-TR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endParaRPr lang="tr-TR" sz="1200" dirty="0" smtClean="0"/>
          </a:p>
          <a:p>
            <a:endParaRPr lang="tr-TR" sz="1200" dirty="0"/>
          </a:p>
        </p:txBody>
      </p:sp>
      <p:sp>
        <p:nvSpPr>
          <p:cNvPr id="6" name="Metin kutusu 2"/>
          <p:cNvSpPr txBox="1"/>
          <p:nvPr/>
        </p:nvSpPr>
        <p:spPr>
          <a:xfrm>
            <a:off x="1907704" y="684565"/>
            <a:ext cx="50405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2016 FAALİYET RAPORU </a:t>
            </a:r>
            <a:endParaRPr lang="tr-TR" sz="2800" dirty="0"/>
          </a:p>
          <a:p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91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32273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219944" y="191683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KASIM AYI</a:t>
            </a:r>
            <a:endParaRPr lang="tr-TR" sz="2800" b="1" dirty="0"/>
          </a:p>
        </p:txBody>
      </p:sp>
      <p:sp>
        <p:nvSpPr>
          <p:cNvPr id="5" name="Dikdörtgen 4"/>
          <p:cNvSpPr/>
          <p:nvPr/>
        </p:nvSpPr>
        <p:spPr>
          <a:xfrm>
            <a:off x="219944" y="2696295"/>
            <a:ext cx="770485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2016-2017 </a:t>
            </a:r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Siirt 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Üniversitesi KYK </a:t>
            </a:r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Burs başvuru Sonuçları 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açıklandı</a:t>
            </a:r>
          </a:p>
          <a:p>
            <a:pPr>
              <a:buFont typeface="Arial" pitchFamily="34" charset="0"/>
              <a:buChar char="•"/>
            </a:pPr>
            <a:endParaRPr lang="tr-TR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Öğrencilere e-devlet üzerinden öğrenci belgesi alınması sağlanmıştır.</a:t>
            </a:r>
          </a:p>
          <a:p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Kurum içi ve Kurumlar arası resmi yazışmalar yapıldı.</a:t>
            </a:r>
          </a:p>
          <a:p>
            <a:pPr>
              <a:buFont typeface="Arial" pitchFamily="34" charset="0"/>
              <a:buChar char="•"/>
            </a:pPr>
            <a:endParaRPr lang="tr-TR" sz="1600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Birimlerin otomasyon sıkıntıları çözüldü.</a:t>
            </a:r>
          </a:p>
          <a:p>
            <a:endParaRPr lang="tr-TR" sz="1600" dirty="0" smtClean="0"/>
          </a:p>
          <a:p>
            <a:r>
              <a:rPr lang="tr-TR" sz="1600" dirty="0"/>
              <a:t>Sağlık Bilimleri Ens. Bünyesinde Y.Y </a:t>
            </a:r>
            <a:r>
              <a:rPr lang="tr-TR" sz="1600" dirty="0" err="1"/>
              <a:t>Üni</a:t>
            </a:r>
            <a:r>
              <a:rPr lang="tr-TR" sz="1600" dirty="0"/>
              <a:t> Ortak </a:t>
            </a:r>
            <a:r>
              <a:rPr lang="tr-TR" sz="1600" dirty="0" err="1"/>
              <a:t>Veterenirlik</a:t>
            </a:r>
            <a:r>
              <a:rPr lang="tr-TR" sz="1600" dirty="0"/>
              <a:t> Cerrahisi A.B.D Ortak Doktora Programının açılması. </a:t>
            </a:r>
            <a:endParaRPr lang="tr-TR" sz="1600" dirty="0" smtClean="0"/>
          </a:p>
          <a:p>
            <a:endParaRPr lang="tr-TR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tr-TR" dirty="0"/>
          </a:p>
          <a:p>
            <a:endParaRPr lang="tr-TR" dirty="0"/>
          </a:p>
          <a:p>
            <a:r>
              <a:rPr lang="tr-TR" b="1" dirty="0"/>
              <a:t> </a:t>
            </a:r>
            <a:endParaRPr lang="tr-TR" dirty="0"/>
          </a:p>
        </p:txBody>
      </p:sp>
      <p:sp>
        <p:nvSpPr>
          <p:cNvPr id="7" name="Metin kutusu 2"/>
          <p:cNvSpPr txBox="1"/>
          <p:nvPr/>
        </p:nvSpPr>
        <p:spPr>
          <a:xfrm>
            <a:off x="1552092" y="764704"/>
            <a:ext cx="50405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2016 FAALİYET RAPORU </a:t>
            </a:r>
            <a:endParaRPr lang="tr-TR" sz="2800" dirty="0"/>
          </a:p>
          <a:p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92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32273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520847" y="790944"/>
            <a:ext cx="50405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2016 FAALİYET RAPORU </a:t>
            </a:r>
            <a:endParaRPr lang="tr-TR" sz="2800" dirty="0"/>
          </a:p>
          <a:p>
            <a:endParaRPr lang="tr-TR" dirty="0"/>
          </a:p>
        </p:txBody>
      </p:sp>
      <p:sp>
        <p:nvSpPr>
          <p:cNvPr id="4" name="Metin kutusu 3"/>
          <p:cNvSpPr txBox="1"/>
          <p:nvPr/>
        </p:nvSpPr>
        <p:spPr>
          <a:xfrm>
            <a:off x="323528" y="1772816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ARALIK AYI</a:t>
            </a:r>
            <a:endParaRPr lang="tr-TR" sz="2800" b="1" dirty="0"/>
          </a:p>
        </p:txBody>
      </p:sp>
      <p:sp>
        <p:nvSpPr>
          <p:cNvPr id="5" name="Dikdörtgen 4"/>
          <p:cNvSpPr/>
          <p:nvPr/>
        </p:nvSpPr>
        <p:spPr>
          <a:xfrm>
            <a:off x="323528" y="2420888"/>
            <a:ext cx="86409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tr-TR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Öğrenci istatistikleri  </a:t>
            </a:r>
            <a:r>
              <a:rPr lang="tr-TR" sz="1600" dirty="0" err="1" smtClean="0">
                <a:latin typeface="Times New Roman" pitchFamily="18" charset="0"/>
                <a:cs typeface="Times New Roman" pitchFamily="18" charset="0"/>
              </a:rPr>
              <a:t>SAYIŞTAY’a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 gönderildi.</a:t>
            </a:r>
          </a:p>
          <a:p>
            <a:pPr>
              <a:buFont typeface="Arial" pitchFamily="34" charset="0"/>
              <a:buChar char="•"/>
            </a:pPr>
            <a:endParaRPr lang="tr-TR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Ziraat Fakültesi Bologna eksiklikleri üzerine seminer düzenlendi.</a:t>
            </a:r>
          </a:p>
          <a:p>
            <a:pPr>
              <a:buFont typeface="Arial" pitchFamily="34" charset="0"/>
              <a:buChar char="•"/>
            </a:pPr>
            <a:endParaRPr lang="tr-TR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Kurum içi ve Kurumlar arası resmi yazışmalar yapıldı.</a:t>
            </a:r>
          </a:p>
          <a:p>
            <a:pPr>
              <a:buFont typeface="Arial" pitchFamily="34" charset="0"/>
              <a:buChar char="•"/>
            </a:pPr>
            <a:endParaRPr lang="tr-TR" sz="1600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Birimlerin otomasyon sıkıntıları çözüldü.</a:t>
            </a:r>
          </a:p>
          <a:p>
            <a:pPr>
              <a:buFont typeface="Arial" pitchFamily="34" charset="0"/>
              <a:buChar char="•"/>
            </a:pPr>
            <a:endParaRPr lang="tr-TR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Birimlerden gelen vize not düzeltme işlemi yapılmıştır.</a:t>
            </a:r>
          </a:p>
          <a:p>
            <a:pPr>
              <a:buFont typeface="Arial" pitchFamily="34" charset="0"/>
              <a:buChar char="•"/>
            </a:pPr>
            <a:endParaRPr lang="tr-TR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Yabancı uyruklu kontenjanları YÖK’e bildirilmiştir.</a:t>
            </a:r>
          </a:p>
          <a:p>
            <a:pPr>
              <a:buFont typeface="Arial" pitchFamily="34" charset="0"/>
              <a:buChar char="•"/>
            </a:pPr>
            <a:endParaRPr lang="tr-TR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tr-TR" sz="1600" dirty="0" err="1" smtClean="0">
                <a:latin typeface="Times New Roman" pitchFamily="18" charset="0"/>
                <a:cs typeface="Times New Roman" pitchFamily="18" charset="0"/>
              </a:rPr>
              <a:t>Önlisans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 Yatay Geçiş Kontenjanları YÖK’e bildirilmiştir.</a:t>
            </a:r>
          </a:p>
          <a:p>
            <a:pPr>
              <a:buFont typeface="Arial" pitchFamily="34" charset="0"/>
              <a:buChar char="•"/>
            </a:pPr>
            <a:endParaRPr lang="tr-TR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tr-TR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sz="1600" dirty="0" smtClean="0"/>
          </a:p>
          <a:p>
            <a:endParaRPr lang="tr-TR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tr-TR" sz="1600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93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32273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Başlık"/>
          <p:cNvSpPr>
            <a:spLocks noGrp="1"/>
          </p:cNvSpPr>
          <p:nvPr>
            <p:ph type="title"/>
          </p:nvPr>
        </p:nvSpPr>
        <p:spPr>
          <a:xfrm>
            <a:off x="928663" y="571480"/>
            <a:ext cx="7215238" cy="428628"/>
          </a:xfrm>
        </p:spPr>
        <p:txBody>
          <a:bodyPr>
            <a:normAutofit/>
          </a:bodyPr>
          <a:lstStyle/>
          <a:p>
            <a:pPr algn="ctr"/>
            <a:r>
              <a:rPr lang="tr-TR" sz="2000" b="1" dirty="0" smtClean="0"/>
              <a:t>MERKEZİ ÖĞRENCİ İŞLERİ KURULMASI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571472" y="998010"/>
            <a:ext cx="8589566" cy="5431385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endParaRPr lang="tr-TR" altLang="tr-TR" sz="1600" dirty="0" smtClean="0">
              <a:solidFill>
                <a:schemeClr val="tx2">
                  <a:lumMod val="75000"/>
                </a:schemeClr>
              </a:solidFill>
              <a:latin typeface="Arial" charset="0"/>
            </a:endParaRPr>
          </a:p>
          <a:p>
            <a:pPr algn="just">
              <a:defRPr/>
            </a:pPr>
            <a:r>
              <a:rPr lang="tr-TR" altLang="tr-TR" sz="16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Üniversitemizde öğrenim gören tüm öğrencilerin iş ve işlemleri tek bir merkezden sağlanacak olması hizmet kalitesini artıracaktır.</a:t>
            </a:r>
          </a:p>
          <a:p>
            <a:pPr algn="just">
              <a:defRPr/>
            </a:pPr>
            <a:endParaRPr lang="tr-TR" altLang="tr-TR" sz="1600" dirty="0" smtClean="0">
              <a:solidFill>
                <a:schemeClr val="tx2">
                  <a:lumMod val="75000"/>
                </a:schemeClr>
              </a:solidFill>
              <a:latin typeface="Arial" charset="0"/>
            </a:endParaRPr>
          </a:p>
          <a:p>
            <a:pPr algn="just">
              <a:defRPr/>
            </a:pPr>
            <a:r>
              <a:rPr lang="tr-TR" altLang="tr-TR" sz="16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Üniversitemiz  her Akademik Biriminde yapılan farklı uygulama ve kargaşaların yerine tüm öğrencilere mevzuata göre bir uygulama yapılacaktır.</a:t>
            </a:r>
          </a:p>
          <a:p>
            <a:pPr algn="just">
              <a:defRPr/>
            </a:pPr>
            <a:endParaRPr lang="tr-TR" altLang="tr-TR" sz="1600" dirty="0" smtClean="0">
              <a:solidFill>
                <a:schemeClr val="tx2">
                  <a:lumMod val="75000"/>
                </a:schemeClr>
              </a:solidFill>
              <a:latin typeface="Arial" charset="0"/>
            </a:endParaRPr>
          </a:p>
          <a:p>
            <a:pPr algn="just">
              <a:defRPr/>
            </a:pPr>
            <a:r>
              <a:rPr lang="tr-TR" altLang="tr-TR" sz="16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Üniversitemizin Kurumsallaşması adına öğrenci iş ve işlemlerinin tek elden yürütülmesi sağlanacaktır.</a:t>
            </a:r>
          </a:p>
          <a:p>
            <a:pPr algn="just">
              <a:defRPr/>
            </a:pPr>
            <a:r>
              <a:rPr lang="tr-TR" altLang="tr-TR" sz="16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   </a:t>
            </a:r>
          </a:p>
          <a:p>
            <a:pPr algn="just">
              <a:defRPr/>
            </a:pPr>
            <a:r>
              <a:rPr lang="tr-TR" altLang="tr-TR" sz="16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Merkezi öğrenci işleri birimi tüm akademik birimlerle iş birliği içerisinde olacak şekilde hizmet ederek birliktelik sağlanacaktır.</a:t>
            </a:r>
          </a:p>
          <a:p>
            <a:pPr algn="just">
              <a:buNone/>
              <a:defRPr/>
            </a:pPr>
            <a:endParaRPr lang="tr-TR" altLang="tr-TR" sz="1600" dirty="0" smtClean="0">
              <a:solidFill>
                <a:schemeClr val="tx2">
                  <a:lumMod val="75000"/>
                </a:schemeClr>
              </a:solidFill>
              <a:latin typeface="Arial" charset="0"/>
            </a:endParaRPr>
          </a:p>
          <a:p>
            <a:pPr algn="just">
              <a:buNone/>
              <a:defRPr/>
            </a:pPr>
            <a:r>
              <a:rPr lang="tr-TR" altLang="tr-TR" sz="16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Bunun için;</a:t>
            </a:r>
          </a:p>
          <a:p>
            <a:pPr algn="just">
              <a:buNone/>
              <a:defRPr/>
            </a:pPr>
            <a:endParaRPr lang="tr-TR" altLang="tr-TR" sz="1600" dirty="0" smtClean="0">
              <a:solidFill>
                <a:schemeClr val="tx2">
                  <a:lumMod val="75000"/>
                </a:schemeClr>
              </a:solidFill>
              <a:latin typeface="Arial" charset="0"/>
            </a:endParaRPr>
          </a:p>
          <a:p>
            <a:pPr algn="just">
              <a:defRPr/>
            </a:pPr>
            <a:r>
              <a:rPr lang="tr-TR" altLang="tr-TR" sz="1600" dirty="0" smtClean="0">
                <a:solidFill>
                  <a:srgbClr val="FF0000"/>
                </a:solidFill>
                <a:latin typeface="Arial" charset="0"/>
              </a:rPr>
              <a:t>Üniversitemizin tümüne hizmet verecek şekilde fiziki mekan ve ofis bürolarının oluşturulması.</a:t>
            </a:r>
          </a:p>
          <a:p>
            <a:pPr algn="just">
              <a:defRPr/>
            </a:pPr>
            <a:endParaRPr lang="tr-TR" altLang="tr-TR" sz="1600" dirty="0" smtClean="0">
              <a:solidFill>
                <a:srgbClr val="FF0000"/>
              </a:solidFill>
              <a:latin typeface="Arial" charset="0"/>
            </a:endParaRPr>
          </a:p>
          <a:p>
            <a:pPr algn="just">
              <a:defRPr/>
            </a:pPr>
            <a:r>
              <a:rPr lang="tr-TR" altLang="tr-TR" sz="1600" dirty="0" smtClean="0">
                <a:solidFill>
                  <a:srgbClr val="FF0000"/>
                </a:solidFill>
                <a:latin typeface="Arial" charset="0"/>
              </a:rPr>
              <a:t>Merkezi öğrenci işleri ofislerinde çalışacak yeteri sayıda personel görevlendirme yapılması.</a:t>
            </a:r>
          </a:p>
          <a:p>
            <a:pPr algn="just">
              <a:defRPr/>
            </a:pPr>
            <a:endParaRPr lang="tr-TR" altLang="tr-TR" sz="1600" dirty="0" smtClean="0">
              <a:solidFill>
                <a:srgbClr val="FF0000"/>
              </a:solidFill>
              <a:latin typeface="Arial" charset="0"/>
            </a:endParaRPr>
          </a:p>
          <a:p>
            <a:pPr algn="just">
              <a:defRPr/>
            </a:pPr>
            <a:r>
              <a:rPr lang="tr-TR" altLang="tr-TR" sz="1600" dirty="0" smtClean="0">
                <a:solidFill>
                  <a:srgbClr val="FF0000"/>
                </a:solidFill>
                <a:latin typeface="Arial" charset="0"/>
              </a:rPr>
              <a:t>Kurumun kurumsallaşması için hiyerarşi düzen içerisinde  işlemlerin yürütülmesi için 2 Şube Müdürünün görevlendirilmesi.</a:t>
            </a:r>
          </a:p>
          <a:p>
            <a:pPr algn="just">
              <a:defRPr/>
            </a:pPr>
            <a:endParaRPr lang="tr-TR" altLang="tr-TR" sz="1600" dirty="0" smtClean="0">
              <a:solidFill>
                <a:srgbClr val="FF0000"/>
              </a:solidFill>
              <a:latin typeface="Arial" charset="0"/>
            </a:endParaRPr>
          </a:p>
          <a:p>
            <a:pPr algn="just">
              <a:defRPr/>
            </a:pPr>
            <a:r>
              <a:rPr lang="tr-TR" altLang="tr-TR" sz="1600" dirty="0" smtClean="0">
                <a:solidFill>
                  <a:srgbClr val="FF0000"/>
                </a:solidFill>
                <a:latin typeface="Arial" charset="0"/>
              </a:rPr>
              <a:t>Üniversitemizin eğitim-öğretim plan ve programını sürekli ve düzenli olarak yapacak 1 Eğitim-Öğretim Planlamacısının alınması.</a:t>
            </a:r>
          </a:p>
          <a:p>
            <a:pPr>
              <a:buNone/>
              <a:defRPr/>
            </a:pPr>
            <a:endParaRPr lang="tr-TR" altLang="tr-TR" sz="1600" dirty="0" smtClean="0">
              <a:solidFill>
                <a:srgbClr val="FF0000"/>
              </a:solidFill>
              <a:latin typeface="Arial" charset="0"/>
            </a:endParaRPr>
          </a:p>
          <a:p>
            <a:pPr>
              <a:defRPr/>
            </a:pPr>
            <a:endParaRPr lang="tr-TR" altLang="tr-TR" sz="1600" dirty="0" smtClean="0">
              <a:solidFill>
                <a:srgbClr val="FF0000"/>
              </a:solidFill>
              <a:latin typeface="Arial" charset="0"/>
            </a:endParaRPr>
          </a:p>
          <a:p>
            <a:pPr>
              <a:defRPr/>
            </a:pPr>
            <a:endParaRPr lang="tr-TR" altLang="tr-TR" sz="1600" dirty="0" smtClean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94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2 Alt Başlık"/>
          <p:cNvSpPr>
            <a:spLocks noGrp="1"/>
          </p:cNvSpPr>
          <p:nvPr>
            <p:ph type="subTitle" idx="1"/>
          </p:nvPr>
        </p:nvSpPr>
        <p:spPr>
          <a:xfrm>
            <a:off x="1428728" y="3571876"/>
            <a:ext cx="6400800" cy="1571625"/>
          </a:xfrm>
        </p:spPr>
        <p:txBody>
          <a:bodyPr anchor="ctr"/>
          <a:lstStyle/>
          <a:p>
            <a:pPr marR="0" algn="ctr" eaLnBrk="1" hangingPunct="1"/>
            <a:r>
              <a:rPr lang="tr-TR" altLang="tr-TR" sz="4400" dirty="0" smtClean="0"/>
              <a:t>TEŞEKKÜRLER</a:t>
            </a: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95</a:t>
            </a:fld>
            <a:endParaRPr lang="tr-TR"/>
          </a:p>
        </p:txBody>
      </p:sp>
      <p:sp>
        <p:nvSpPr>
          <p:cNvPr id="43013" name="WordArt 5"/>
          <p:cNvSpPr>
            <a:spLocks noChangeArrowheads="1" noChangeShapeType="1" noTextEdit="1"/>
          </p:cNvSpPr>
          <p:nvPr/>
        </p:nvSpPr>
        <p:spPr bwMode="auto">
          <a:xfrm>
            <a:off x="1476375" y="549275"/>
            <a:ext cx="6624638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tr-TR" sz="24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107763" dir="2700000" algn="ctr" rotWithShape="0">
                  <a:srgbClr val="868686">
                    <a:alpha val="50000"/>
                  </a:srgbClr>
                </a:outerShdw>
              </a:effectLst>
              <a:latin typeface="Arial"/>
              <a:cs typeface="Arial"/>
            </a:endParaRPr>
          </a:p>
        </p:txBody>
      </p:sp>
      <p:pic>
        <p:nvPicPr>
          <p:cNvPr id="7" name="Picture 2" descr="C:\Users\SERHAT56\Desktop\012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1285860"/>
            <a:ext cx="3643338" cy="1860960"/>
          </a:xfrm>
          <a:prstGeom prst="rect">
            <a:avLst/>
          </a:prstGeom>
          <a:noFill/>
        </p:spPr>
      </p:pic>
      <p:sp>
        <p:nvSpPr>
          <p:cNvPr id="9" name="Dikdörtgen 1"/>
          <p:cNvSpPr/>
          <p:nvPr/>
        </p:nvSpPr>
        <p:spPr>
          <a:xfrm>
            <a:off x="4067944" y="613269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akış</Template>
  <TotalTime>5311</TotalTime>
  <Words>6906</Words>
  <Application>Microsoft Office PowerPoint</Application>
  <PresentationFormat>Ekran Gösterisi (4:3)</PresentationFormat>
  <Paragraphs>3270</Paragraphs>
  <Slides>95</Slides>
  <Notes>3</Notes>
  <HiddenSlides>0</HiddenSlides>
  <MMClips>0</MMClips>
  <ScaleCrop>false</ScaleCrop>
  <HeadingPairs>
    <vt:vector size="8" baseType="variant">
      <vt:variant>
        <vt:lpstr>Kullanılan Yazı Tipleri</vt:lpstr>
      </vt:variant>
      <vt:variant>
        <vt:i4>8</vt:i4>
      </vt:variant>
      <vt:variant>
        <vt:lpstr>Tema</vt:lpstr>
      </vt:variant>
      <vt:variant>
        <vt:i4>1</vt:i4>
      </vt:variant>
      <vt:variant>
        <vt:lpstr>Eklenmiş OLE Hizmet Programları</vt:lpstr>
      </vt:variant>
      <vt:variant>
        <vt:i4>2</vt:i4>
      </vt:variant>
      <vt:variant>
        <vt:lpstr>Slayt Başlıkları</vt:lpstr>
      </vt:variant>
      <vt:variant>
        <vt:i4>95</vt:i4>
      </vt:variant>
    </vt:vector>
  </HeadingPairs>
  <TitlesOfParts>
    <vt:vector size="106" baseType="lpstr">
      <vt:lpstr>Arial</vt:lpstr>
      <vt:lpstr>Arial Black</vt:lpstr>
      <vt:lpstr>Book Antiqua</vt:lpstr>
      <vt:lpstr>Calibri</vt:lpstr>
      <vt:lpstr>Constantia</vt:lpstr>
      <vt:lpstr>Garamond</vt:lpstr>
      <vt:lpstr>Times New Roman</vt:lpstr>
      <vt:lpstr>Wingdings 2</vt:lpstr>
      <vt:lpstr>Akış</vt:lpstr>
      <vt:lpstr>Çalışma Sayfası</vt:lpstr>
      <vt:lpstr>Worksheet</vt:lpstr>
      <vt:lpstr>PowerPoint Sunusu</vt:lpstr>
      <vt:lpstr>PowerPoint Sunusu</vt:lpstr>
      <vt:lpstr>PowerPoint Sunusu</vt:lpstr>
      <vt:lpstr>PowerPoint Sunusu</vt:lpstr>
      <vt:lpstr>Personel Görev Dağılım Tablosu</vt:lpstr>
      <vt:lpstr>ÖĞRENCİ İŞLERİNİN ÇALIŞMA ALANLARI</vt:lpstr>
      <vt:lpstr>Mali Bilgiler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Yerleşen 3690 öğrenciden 3298 öğrenci kaydını yapmıştır.</vt:lpstr>
      <vt:lpstr>E-devlet Öğrenci İstatistikleri</vt:lpstr>
      <vt:lpstr>2008-2016 ÖĞRENCİ SAYILARI</vt:lpstr>
      <vt:lpstr>2008-2016 ARASI ÖĞRENCİ SAYILARI GRAFİĞİ</vt:lpstr>
      <vt:lpstr>PowerPoint Sunusu</vt:lpstr>
      <vt:lpstr>PowerPoint Sunusu</vt:lpstr>
      <vt:lpstr>PowerPoint Sunusu</vt:lpstr>
      <vt:lpstr>2016-2017 Eğitim-Öğretim Yılı Öğrenci Sayıları</vt:lpstr>
      <vt:lpstr>PowerPoint Sunusu</vt:lpstr>
      <vt:lpstr>2016-2017  ERKEK - KIZ  ÖĞRENCİ FAKÜLTE DAĞILIMI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2008-2016 ARASI MEZUN ÖĞRENCİ SAYILARI</vt:lpstr>
      <vt:lpstr>2008-2016 MEZUN ÖĞRENCİ GRAFİĞİ</vt:lpstr>
      <vt:lpstr>PowerPoint Sunusu</vt:lpstr>
      <vt:lpstr>PowerPoint Sunusu</vt:lpstr>
      <vt:lpstr>PowerPoint Sunusu</vt:lpstr>
      <vt:lpstr>2016-2017   Fakülte Harç Dağılım </vt:lpstr>
      <vt:lpstr>PowerPoint Sunusu</vt:lpstr>
      <vt:lpstr>PowerPoint Sunusu</vt:lpstr>
      <vt:lpstr>PowerPoint Sunusu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PowerPoint Sunusu</vt:lpstr>
      <vt:lpstr>ÖĞRENCİ ALMAYAN PROGRAMLAR</vt:lpstr>
      <vt:lpstr>ÖĞRENCİ ALMAYAN PROGRAMLAR</vt:lpstr>
      <vt:lpstr>ÖĞRENCİ ALMAYAN PROGRAMLAR</vt:lpstr>
      <vt:lpstr>ÖĞRENCİ ALMAYAN PROGRAMLAR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MERKEZİ ÖĞRENCİ İŞLERİ KURULMASI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ÖĞRENCİ İŞLERİ DAİRE BAŞKANLIĞI</dc:title>
  <dc:creator>SERHAT56</dc:creator>
  <cp:lastModifiedBy>SERHAT NAS</cp:lastModifiedBy>
  <cp:revision>565</cp:revision>
  <cp:lastPrinted>2017-04-24T12:33:04Z</cp:lastPrinted>
  <dcterms:created xsi:type="dcterms:W3CDTF">2016-02-05T08:24:39Z</dcterms:created>
  <dcterms:modified xsi:type="dcterms:W3CDTF">2017-04-27T07:13:59Z</dcterms:modified>
</cp:coreProperties>
</file>