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1.xml" ContentType="application/vnd.openxmlformats-officedocument.themeOverr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chart9.xml" ContentType="application/vnd.openxmlformats-officedocument.drawingml.chart+xml"/>
  <Override PartName="/ppt/charts/style8.xml" ContentType="application/vnd.ms-office.chartstyle+xml"/>
  <Override PartName="/ppt/charts/colors8.xml" ContentType="application/vnd.ms-office.chartcolorstyle+xml"/>
  <Override PartName="/ppt/theme/themeOverride2.xml" ContentType="application/vnd.openxmlformats-officedocument.themeOverride+xml"/>
  <Override PartName="/ppt/charts/chart10.xml" ContentType="application/vnd.openxmlformats-officedocument.drawingml.chart+xml"/>
  <Override PartName="/ppt/charts/style9.xml" ContentType="application/vnd.ms-office.chartstyle+xml"/>
  <Override PartName="/ppt/charts/colors9.xml" ContentType="application/vnd.ms-office.chartcolorstyl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337" r:id="rId5"/>
    <p:sldId id="336" r:id="rId6"/>
    <p:sldId id="262"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335" r:id="rId23"/>
    <p:sldId id="338" r:id="rId24"/>
    <p:sldId id="343" r:id="rId25"/>
    <p:sldId id="339" r:id="rId26"/>
    <p:sldId id="342" r:id="rId27"/>
    <p:sldId id="340" r:id="rId28"/>
    <p:sldId id="285" r:id="rId29"/>
    <p:sldId id="341" r:id="rId30"/>
    <p:sldId id="283" r:id="rId31"/>
    <p:sldId id="286" r:id="rId32"/>
    <p:sldId id="327" r:id="rId33"/>
    <p:sldId id="289" r:id="rId34"/>
    <p:sldId id="328" r:id="rId35"/>
    <p:sldId id="326" r:id="rId36"/>
    <p:sldId id="290" r:id="rId37"/>
    <p:sldId id="291" r:id="rId38"/>
    <p:sldId id="280" r:id="rId39"/>
    <p:sldId id="330" r:id="rId40"/>
    <p:sldId id="329"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32" r:id="rId58"/>
    <p:sldId id="308" r:id="rId59"/>
    <p:sldId id="309" r:id="rId60"/>
    <p:sldId id="333" r:id="rId61"/>
    <p:sldId id="310" r:id="rId62"/>
    <p:sldId id="334" r:id="rId63"/>
    <p:sldId id="311" r:id="rId64"/>
    <p:sldId id="312" r:id="rId65"/>
    <p:sldId id="313" r:id="rId66"/>
    <p:sldId id="314" r:id="rId67"/>
    <p:sldId id="315" r:id="rId68"/>
    <p:sldId id="316" r:id="rId69"/>
    <p:sldId id="317" r:id="rId70"/>
    <p:sldId id="318" r:id="rId71"/>
    <p:sldId id="319" r:id="rId72"/>
    <p:sldId id="320" r:id="rId73"/>
    <p:sldId id="321" r:id="rId74"/>
    <p:sldId id="322" r:id="rId75"/>
    <p:sldId id="323" r:id="rId76"/>
    <p:sldId id="324" r:id="rId77"/>
    <p:sldId id="325" r:id="rId78"/>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D5EA"/>
    <a:srgbClr val="E7EB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75DCB02-9BB8-47FD-8907-85C794F793BA}" styleName="Tema Uygulanmış Stil 1 - Vurgu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719" autoAdjust="0"/>
    <p:restoredTop sz="94660"/>
  </p:normalViewPr>
  <p:slideViewPr>
    <p:cSldViewPr snapToGrid="0">
      <p:cViewPr varScale="1">
        <p:scale>
          <a:sx n="93" d="100"/>
          <a:sy n="93" d="100"/>
        </p:scale>
        <p:origin x="40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al__ma_Sayfas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al__ma_Sayfas_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al__ma_Sayfas_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al__ma_Sayfas_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package" Target="../embeddings/Microsoft_Excel__al__ma_Sayfas_4.xlsx"/></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al__ma_Sayfas_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_al__ma_Sayfas_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_al__ma_Sayfas_7.xlsx"/></Relationships>
</file>

<file path=ppt/charts/_rels/chart9.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package" Target="../embeddings/Microsoft_Excel__al__ma_Sayfas_8.xlsx"/></Relationships>
</file>

<file path=ppt/charts/_rels/chart10.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9.xml"/><Relationship Id="rId1" Type="http://schemas.microsoft.com/office/2011/relationships/chartStyle" Target="style9.xml"/><Relationship Id="rId4" Type="http://schemas.openxmlformats.org/officeDocument/2006/relationships/package" Target="../embeddings/Microsoft_Excel__al__ma_Sayfas_9.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tr-TR" dirty="0" smtClean="0">
                <a:latin typeface="Times New Roman" panose="02020603050405020304" pitchFamily="18" charset="0"/>
                <a:cs typeface="Times New Roman" panose="02020603050405020304" pitchFamily="18" charset="0"/>
              </a:rPr>
              <a:t>2025-2026</a:t>
            </a:r>
            <a:r>
              <a:rPr lang="tr-TR" baseline="0" dirty="0" smtClean="0">
                <a:latin typeface="Times New Roman" panose="02020603050405020304" pitchFamily="18" charset="0"/>
                <a:cs typeface="Times New Roman" panose="02020603050405020304" pitchFamily="18" charset="0"/>
              </a:rPr>
              <a:t> </a:t>
            </a:r>
            <a:r>
              <a:rPr lang="tr-TR" baseline="0" dirty="0">
                <a:latin typeface="Times New Roman" panose="02020603050405020304" pitchFamily="18" charset="0"/>
                <a:cs typeface="Times New Roman" panose="02020603050405020304" pitchFamily="18" charset="0"/>
              </a:rPr>
              <a:t>ÖSYM KAYIT YAPTIRAN ÖĞRENCİ ORANI</a:t>
            </a:r>
            <a:endParaRPr lang="en-US" dirty="0">
              <a:latin typeface="Times New Roman" panose="02020603050405020304" pitchFamily="18" charset="0"/>
              <a:cs typeface="Times New Roman" panose="02020603050405020304" pitchFamily="18" charset="0"/>
            </a:endParaRPr>
          </a:p>
        </c:rich>
      </c:tx>
      <c:layout>
        <c:manualLayout>
          <c:xMode val="edge"/>
          <c:yMode val="edge"/>
          <c:x val="0.11920708281030086"/>
          <c:y val="8.7559274871315436E-3"/>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tr-TR"/>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Sayfa1!$B$1</c:f>
              <c:strCache>
                <c:ptCount val="1"/>
                <c:pt idx="0">
                  <c:v>Satışlar</c:v>
                </c:pt>
              </c:strCache>
            </c:strRef>
          </c:tx>
          <c:explosion val="2"/>
          <c:dPt>
            <c:idx val="0"/>
            <c:bubble3D val="0"/>
            <c:spPr>
              <a:solidFill>
                <a:srgbClr val="00B050"/>
              </a:solidFill>
              <a:ln w="25400">
                <a:solidFill>
                  <a:schemeClr val="lt1"/>
                </a:solidFill>
              </a:ln>
              <a:effectLst/>
              <a:sp3d contourW="25400">
                <a:contourClr>
                  <a:schemeClr val="lt1"/>
                </a:contourClr>
              </a:sp3d>
            </c:spPr>
            <c:extLst>
              <c:ext xmlns:c16="http://schemas.microsoft.com/office/drawing/2014/chart" uri="{C3380CC4-5D6E-409C-BE32-E72D297353CC}">
                <c16:uniqueId val="{00000001-C003-4987-B5AE-F363FC0C9FAF}"/>
              </c:ext>
            </c:extLst>
          </c:dPt>
          <c:dPt>
            <c:idx val="1"/>
            <c:bubble3D val="0"/>
            <c:spPr>
              <a:solidFill>
                <a:srgbClr val="FF0000"/>
              </a:solidFill>
              <a:ln w="25400">
                <a:solidFill>
                  <a:schemeClr val="lt1"/>
                </a:solidFill>
              </a:ln>
              <a:effectLst/>
              <a:sp3d contourW="25400">
                <a:contourClr>
                  <a:schemeClr val="lt1"/>
                </a:contourClr>
              </a:sp3d>
            </c:spPr>
            <c:extLst>
              <c:ext xmlns:c16="http://schemas.microsoft.com/office/drawing/2014/chart" uri="{C3380CC4-5D6E-409C-BE32-E72D297353CC}">
                <c16:uniqueId val="{00000003-C003-4987-B5AE-F363FC0C9FAF}"/>
              </c:ext>
            </c:extLst>
          </c:dPt>
          <c:dLbls>
            <c:dLbl>
              <c:idx val="0"/>
              <c:layout>
                <c:manualLayout>
                  <c:x val="0.19406838342741764"/>
                  <c:y val="-0.18266861792492728"/>
                </c:manualLayout>
              </c:layout>
              <c:tx>
                <c:rich>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r>
                      <a:rPr lang="en-US" sz="2400" b="1" dirty="0" smtClean="0"/>
                      <a:t>95%</a:t>
                    </a:r>
                    <a:endParaRPr lang="en-US" sz="1100" dirty="0"/>
                  </a:p>
                </c:rich>
              </c:tx>
              <c:spPr>
                <a:noFill/>
                <a:ln>
                  <a:no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extLst>
                <c:ext xmlns:c15="http://schemas.microsoft.com/office/drawing/2012/chart" uri="{CE6537A1-D6FC-4f65-9D91-7224C49458BB}">
                  <c15:layout>
                    <c:manualLayout>
                      <c:w val="0.13219285657644661"/>
                      <c:h val="0.17464273908999361"/>
                    </c:manualLayout>
                  </c15:layout>
                </c:ext>
                <c:ext xmlns:c16="http://schemas.microsoft.com/office/drawing/2014/chart" uri="{C3380CC4-5D6E-409C-BE32-E72D297353CC}">
                  <c16:uniqueId val="{00000001-C003-4987-B5AE-F363FC0C9FAF}"/>
                </c:ext>
              </c:extLst>
            </c:dLbl>
            <c:dLbl>
              <c:idx val="1"/>
              <c:layout>
                <c:manualLayout>
                  <c:x val="7.111959001082005E-2"/>
                  <c:y val="4.7220682120427092E-2"/>
                </c:manualLayout>
              </c:layout>
              <c:tx>
                <c:rich>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r>
                      <a:rPr lang="en-US" sz="2400" dirty="0" smtClean="0"/>
                      <a:t>5%</a:t>
                    </a:r>
                    <a:endParaRPr lang="en-US" dirty="0"/>
                  </a:p>
                </c:rich>
              </c:tx>
              <c:spPr>
                <a:noFill/>
                <a:ln>
                  <a:no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extLst>
                <c:ext xmlns:c15="http://schemas.microsoft.com/office/drawing/2012/chart" uri="{CE6537A1-D6FC-4f65-9D91-7224C49458BB}">
                  <c15:layout>
                    <c:manualLayout>
                      <c:w val="0.15416491332318716"/>
                      <c:h val="0.21849608339034643"/>
                    </c:manualLayout>
                  </c15:layout>
                </c:ext>
                <c:ext xmlns:c16="http://schemas.microsoft.com/office/drawing/2014/chart" uri="{C3380CC4-5D6E-409C-BE32-E72D297353CC}">
                  <c16:uniqueId val="{00000003-C003-4987-B5AE-F363FC0C9FAF}"/>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Sayfa1!$A$2:$A$3</c:f>
              <c:strCache>
                <c:ptCount val="2"/>
                <c:pt idx="0">
                  <c:v>KAYIT YAPAN</c:v>
                </c:pt>
                <c:pt idx="1">
                  <c:v>KAYIT YAPMAYAN</c:v>
                </c:pt>
              </c:strCache>
            </c:strRef>
          </c:cat>
          <c:val>
            <c:numRef>
              <c:f>Sayfa1!$B$2:$B$3</c:f>
              <c:numCache>
                <c:formatCode>General</c:formatCode>
                <c:ptCount val="2"/>
                <c:pt idx="0">
                  <c:v>2600</c:v>
                </c:pt>
                <c:pt idx="1">
                  <c:v>400</c:v>
                </c:pt>
              </c:numCache>
            </c:numRef>
          </c:val>
          <c:extLst>
            <c:ext xmlns:c16="http://schemas.microsoft.com/office/drawing/2014/chart" uri="{C3380CC4-5D6E-409C-BE32-E72D297353CC}">
              <c16:uniqueId val="{00000004-C003-4987-B5AE-F363FC0C9FAF}"/>
            </c:ext>
          </c:extLst>
        </c:ser>
        <c:dLbls>
          <c:showLegendKey val="0"/>
          <c:showVal val="0"/>
          <c:showCatName val="0"/>
          <c:showSerName val="0"/>
          <c:showPercent val="0"/>
          <c:showBubbleSize val="0"/>
          <c:showLeaderLines val="1"/>
        </c:dLbls>
      </c:pie3D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zero"/>
    <c:showDLblsOverMax val="0"/>
  </c:chart>
  <c:spPr>
    <a:noFill/>
    <a:ln>
      <a:noFill/>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4.679951690821256E-2"/>
          <c:y val="6.0591018210950288E-2"/>
          <c:w val="0.84842995169082125"/>
          <c:h val="0.74320634250890183"/>
        </c:manualLayout>
      </c:layout>
      <c:pie3DChart>
        <c:varyColors val="1"/>
        <c:ser>
          <c:idx val="0"/>
          <c:order val="0"/>
          <c:tx>
            <c:strRef>
              <c:f>Sayfa1!$B$1</c:f>
              <c:strCache>
                <c:ptCount val="1"/>
                <c:pt idx="0">
                  <c:v>Satışlar</c:v>
                </c:pt>
              </c:strCache>
            </c:strRef>
          </c:tx>
          <c:dPt>
            <c:idx val="0"/>
            <c:bubble3D val="0"/>
            <c:spPr>
              <a:solidFill>
                <a:srgbClr val="00B050"/>
              </a:solidFill>
              <a:ln w="25400">
                <a:solidFill>
                  <a:schemeClr val="lt1"/>
                </a:solidFill>
              </a:ln>
              <a:effectLst/>
              <a:sp3d contourW="25400">
                <a:contourClr>
                  <a:schemeClr val="lt1"/>
                </a:contourClr>
              </a:sp3d>
            </c:spPr>
            <c:extLst>
              <c:ext xmlns:c16="http://schemas.microsoft.com/office/drawing/2014/chart" uri="{C3380CC4-5D6E-409C-BE32-E72D297353CC}">
                <c16:uniqueId val="{00000001-603F-44C5-A35F-D12E6DB2B4F3}"/>
              </c:ext>
            </c:extLst>
          </c:dPt>
          <c:dPt>
            <c:idx val="1"/>
            <c:bubble3D val="0"/>
            <c:spPr>
              <a:solidFill>
                <a:srgbClr val="FF0000"/>
              </a:solidFill>
              <a:ln w="25400">
                <a:solidFill>
                  <a:schemeClr val="lt1"/>
                </a:solidFill>
              </a:ln>
              <a:effectLst/>
              <a:sp3d contourW="25400">
                <a:contourClr>
                  <a:schemeClr val="lt1"/>
                </a:contourClr>
              </a:sp3d>
            </c:spPr>
            <c:extLst>
              <c:ext xmlns:c16="http://schemas.microsoft.com/office/drawing/2014/chart" uri="{C3380CC4-5D6E-409C-BE32-E72D297353CC}">
                <c16:uniqueId val="{00000003-603F-44C5-A35F-D12E6DB2B4F3}"/>
              </c:ext>
            </c:extLst>
          </c:dPt>
          <c:dLbls>
            <c:dLbl>
              <c:idx val="0"/>
              <c:layout>
                <c:manualLayout>
                  <c:x val="-7.1632146525162615E-2"/>
                  <c:y val="-0.35194979107575658"/>
                </c:manualLayout>
              </c:layout>
              <c:tx>
                <c:rich>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r>
                      <a:rPr lang="en-US" sz="2400" b="1" dirty="0" smtClean="0"/>
                      <a:t>93%</a:t>
                    </a:r>
                    <a:endParaRPr lang="en-US" sz="1100" dirty="0"/>
                  </a:p>
                </c:rich>
              </c:tx>
              <c:spPr>
                <a:noFill/>
                <a:ln>
                  <a:no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extLst>
                <c:ext xmlns:c15="http://schemas.microsoft.com/office/drawing/2012/chart" uri="{CE6537A1-D6FC-4f65-9D91-7224C49458BB}">
                  <c15:layout>
                    <c:manualLayout>
                      <c:w val="0.13219285657644661"/>
                      <c:h val="0.17464273908999361"/>
                    </c:manualLayout>
                  </c15:layout>
                </c:ext>
                <c:ext xmlns:c16="http://schemas.microsoft.com/office/drawing/2014/chart" uri="{C3380CC4-5D6E-409C-BE32-E72D297353CC}">
                  <c16:uniqueId val="{00000001-603F-44C5-A35F-D12E6DB2B4F3}"/>
                </c:ext>
              </c:extLst>
            </c:dLbl>
            <c:dLbl>
              <c:idx val="1"/>
              <c:layout>
                <c:manualLayout>
                  <c:x val="7.9573728555669715E-2"/>
                  <c:y val="5.2236806242125984E-4"/>
                </c:manualLayout>
              </c:layout>
              <c:tx>
                <c:rich>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r>
                      <a:rPr lang="en-US" sz="2400" dirty="0" smtClean="0"/>
                      <a:t>7%</a:t>
                    </a:r>
                    <a:endParaRPr lang="en-US" dirty="0"/>
                  </a:p>
                </c:rich>
              </c:tx>
              <c:spPr>
                <a:noFill/>
                <a:ln>
                  <a:no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extLst>
                <c:ext xmlns:c15="http://schemas.microsoft.com/office/drawing/2012/chart" uri="{CE6537A1-D6FC-4f65-9D91-7224C49458BB}">
                  <c15:layout>
                    <c:manualLayout>
                      <c:w val="0.15416491332318716"/>
                      <c:h val="0.21849608339034643"/>
                    </c:manualLayout>
                  </c15:layout>
                </c:ext>
                <c:ext xmlns:c16="http://schemas.microsoft.com/office/drawing/2014/chart" uri="{C3380CC4-5D6E-409C-BE32-E72D297353CC}">
                  <c16:uniqueId val="{00000003-603F-44C5-A35F-D12E6DB2B4F3}"/>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Sayfa1!$A$2:$A$3</c:f>
              <c:strCache>
                <c:ptCount val="2"/>
                <c:pt idx="0">
                  <c:v>KAYIT YAPAN</c:v>
                </c:pt>
                <c:pt idx="1">
                  <c:v>KAYIT YAPMAYAN</c:v>
                </c:pt>
              </c:strCache>
            </c:strRef>
          </c:cat>
          <c:val>
            <c:numRef>
              <c:f>Sayfa1!$B$2:$B$3</c:f>
              <c:numCache>
                <c:formatCode>General</c:formatCode>
                <c:ptCount val="2"/>
                <c:pt idx="0">
                  <c:v>3006</c:v>
                </c:pt>
                <c:pt idx="1">
                  <c:v>218</c:v>
                </c:pt>
              </c:numCache>
            </c:numRef>
          </c:val>
          <c:extLst>
            <c:ext xmlns:c16="http://schemas.microsoft.com/office/drawing/2014/chart" uri="{C3380CC4-5D6E-409C-BE32-E72D297353CC}">
              <c16:uniqueId val="{00000004-603F-44C5-A35F-D12E6DB2B4F3}"/>
            </c:ext>
          </c:extLst>
        </c:ser>
        <c:dLbls>
          <c:showLegendKey val="0"/>
          <c:showVal val="0"/>
          <c:showCatName val="0"/>
          <c:showSerName val="0"/>
          <c:showPercent val="0"/>
          <c:showBubbleSize val="0"/>
          <c:showLeaderLines val="1"/>
        </c:dLbls>
      </c:pie3D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zero"/>
    <c:showDLblsOverMax val="0"/>
  </c:chart>
  <c:spPr>
    <a:noFill/>
    <a:ln>
      <a:noFill/>
    </a:ln>
    <a:effectLst/>
  </c:spPr>
  <c:txPr>
    <a:bodyPr/>
    <a:lstStyle/>
    <a:p>
      <a:pPr>
        <a:defRPr/>
      </a:pPr>
      <a:endParaRPr lang="tr-T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plotArea>
      <c:layout>
        <c:manualLayout>
          <c:layoutTarget val="inner"/>
          <c:xMode val="edge"/>
          <c:yMode val="edge"/>
          <c:x val="5.0559834911940355E-2"/>
          <c:y val="2.132079833835018E-2"/>
          <c:w val="0.9361551409334703"/>
          <c:h val="0.80565242231240142"/>
        </c:manualLayout>
      </c:layout>
      <c:barChart>
        <c:barDir val="col"/>
        <c:grouping val="clustered"/>
        <c:varyColors val="0"/>
        <c:ser>
          <c:idx val="0"/>
          <c:order val="0"/>
          <c:tx>
            <c:strRef>
              <c:f>Sayfa1!$B$1</c:f>
              <c:strCache>
                <c:ptCount val="1"/>
                <c:pt idx="0">
                  <c:v>Sütun1</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Sayfa1!$A$2:$A$22</c:f>
              <c:strCache>
                <c:ptCount val="21"/>
                <c:pt idx="0">
                  <c:v>ADANA</c:v>
                </c:pt>
                <c:pt idx="1">
                  <c:v>ADIYAMAN</c:v>
                </c:pt>
                <c:pt idx="2">
                  <c:v>AĞRI</c:v>
                </c:pt>
                <c:pt idx="3">
                  <c:v>ANKARA</c:v>
                </c:pt>
                <c:pt idx="4">
                  <c:v>BATMAN</c:v>
                </c:pt>
                <c:pt idx="5">
                  <c:v>BİTLİS</c:v>
                </c:pt>
                <c:pt idx="6">
                  <c:v>D.BAKIR</c:v>
                </c:pt>
                <c:pt idx="7">
                  <c:v>G.ANTEP</c:v>
                </c:pt>
                <c:pt idx="8">
                  <c:v>HAKKARİ</c:v>
                </c:pt>
                <c:pt idx="9">
                  <c:v>HATAY</c:v>
                </c:pt>
                <c:pt idx="10">
                  <c:v>İSTANBUL</c:v>
                </c:pt>
                <c:pt idx="11">
                  <c:v>İZMİR</c:v>
                </c:pt>
                <c:pt idx="12">
                  <c:v>K.MARAŞ</c:v>
                </c:pt>
                <c:pt idx="13">
                  <c:v>MARDİN</c:v>
                </c:pt>
                <c:pt idx="14">
                  <c:v>MERSİN</c:v>
                </c:pt>
                <c:pt idx="15">
                  <c:v>MUŞ</c:v>
                </c:pt>
                <c:pt idx="16">
                  <c:v>OSMANİYE</c:v>
                </c:pt>
                <c:pt idx="17">
                  <c:v>SİİRT</c:v>
                </c:pt>
                <c:pt idx="18">
                  <c:v>Ş.URFA</c:v>
                </c:pt>
                <c:pt idx="19">
                  <c:v>ŞIRNAK</c:v>
                </c:pt>
                <c:pt idx="20">
                  <c:v>DİĞER</c:v>
                </c:pt>
              </c:strCache>
            </c:strRef>
          </c:cat>
          <c:val>
            <c:numRef>
              <c:f>Sayfa1!$B$2:$B$22</c:f>
              <c:numCache>
                <c:formatCode>General</c:formatCode>
                <c:ptCount val="21"/>
                <c:pt idx="0">
                  <c:v>60</c:v>
                </c:pt>
                <c:pt idx="1">
                  <c:v>159</c:v>
                </c:pt>
                <c:pt idx="2">
                  <c:v>118</c:v>
                </c:pt>
                <c:pt idx="3">
                  <c:v>26</c:v>
                </c:pt>
                <c:pt idx="4">
                  <c:v>1717</c:v>
                </c:pt>
                <c:pt idx="5">
                  <c:v>266</c:v>
                </c:pt>
                <c:pt idx="6">
                  <c:v>1864</c:v>
                </c:pt>
                <c:pt idx="7">
                  <c:v>109</c:v>
                </c:pt>
                <c:pt idx="8">
                  <c:v>194</c:v>
                </c:pt>
                <c:pt idx="9">
                  <c:v>146</c:v>
                </c:pt>
                <c:pt idx="10">
                  <c:v>24</c:v>
                </c:pt>
                <c:pt idx="11">
                  <c:v>18</c:v>
                </c:pt>
                <c:pt idx="12">
                  <c:v>94</c:v>
                </c:pt>
                <c:pt idx="13">
                  <c:v>875</c:v>
                </c:pt>
                <c:pt idx="14">
                  <c:v>66</c:v>
                </c:pt>
                <c:pt idx="15">
                  <c:v>136</c:v>
                </c:pt>
                <c:pt idx="16">
                  <c:v>115</c:v>
                </c:pt>
                <c:pt idx="17">
                  <c:v>6612</c:v>
                </c:pt>
                <c:pt idx="18">
                  <c:v>674</c:v>
                </c:pt>
                <c:pt idx="19">
                  <c:v>813</c:v>
                </c:pt>
                <c:pt idx="20">
                  <c:v>4162</c:v>
                </c:pt>
              </c:numCache>
            </c:numRef>
          </c:val>
          <c:extLst>
            <c:ext xmlns:c16="http://schemas.microsoft.com/office/drawing/2014/chart" uri="{C3380CC4-5D6E-409C-BE32-E72D297353CC}">
              <c16:uniqueId val="{00000000-65F7-40EC-98ED-E85ECB8187CF}"/>
            </c:ext>
          </c:extLst>
        </c:ser>
        <c:dLbls>
          <c:showLegendKey val="0"/>
          <c:showVal val="0"/>
          <c:showCatName val="0"/>
          <c:showSerName val="0"/>
          <c:showPercent val="0"/>
          <c:showBubbleSize val="0"/>
        </c:dLbls>
        <c:gapWidth val="219"/>
        <c:overlap val="-27"/>
        <c:axId val="146312576"/>
        <c:axId val="146334848"/>
      </c:barChart>
      <c:catAx>
        <c:axId val="146312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46334848"/>
        <c:crosses val="autoZero"/>
        <c:auto val="1"/>
        <c:lblAlgn val="ctr"/>
        <c:lblOffset val="100"/>
        <c:noMultiLvlLbl val="0"/>
      </c:catAx>
      <c:valAx>
        <c:axId val="14633484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4631257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tr-TR"/>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800" b="1" i="0" u="none" strike="noStrike" kern="1200" spc="0" baseline="0">
                <a:solidFill>
                  <a:schemeClr val="tx1"/>
                </a:solidFill>
                <a:latin typeface="Times New Roman" panose="02020603050405020304" pitchFamily="18" charset="0"/>
                <a:ea typeface="+mn-ea"/>
                <a:cs typeface="Times New Roman" panose="02020603050405020304" pitchFamily="18" charset="0"/>
              </a:defRPr>
            </a:pPr>
            <a:r>
              <a:rPr lang="tr-TR" sz="2800" b="1" dirty="0">
                <a:solidFill>
                  <a:schemeClr val="tx1"/>
                </a:solidFill>
                <a:latin typeface="Times New Roman" panose="02020603050405020304" pitchFamily="18" charset="0"/>
                <a:cs typeface="Times New Roman" panose="02020603050405020304" pitchFamily="18" charset="0"/>
              </a:rPr>
              <a:t>Öğrenci</a:t>
            </a:r>
            <a:r>
              <a:rPr lang="tr-TR" sz="2800" b="1" baseline="0" dirty="0">
                <a:solidFill>
                  <a:schemeClr val="tx1"/>
                </a:solidFill>
                <a:latin typeface="Times New Roman" panose="02020603050405020304" pitchFamily="18" charset="0"/>
                <a:cs typeface="Times New Roman" panose="02020603050405020304" pitchFamily="18" charset="0"/>
              </a:rPr>
              <a:t> Sayı Grafiği </a:t>
            </a:r>
            <a:endParaRPr lang="en-US" sz="2800" b="1" dirty="0">
              <a:solidFill>
                <a:schemeClr val="tx1"/>
              </a:solidFill>
              <a:latin typeface="Times New Roman" panose="02020603050405020304" pitchFamily="18" charset="0"/>
              <a:cs typeface="Times New Roman" panose="02020603050405020304" pitchFamily="18" charset="0"/>
            </a:endParaRPr>
          </a:p>
        </c:rich>
      </c:tx>
      <c:layout/>
      <c:overlay val="0"/>
      <c:spPr>
        <a:noFill/>
        <a:ln>
          <a:noFill/>
        </a:ln>
        <a:effectLst/>
      </c:spPr>
      <c:txPr>
        <a:bodyPr rot="0" spcFirstLastPara="1" vertOverflow="ellipsis" vert="horz" wrap="square" anchor="ctr" anchorCtr="1"/>
        <a:lstStyle/>
        <a:p>
          <a:pPr>
            <a:defRPr sz="2800" b="1" i="0" u="none" strike="noStrike" kern="1200" spc="0" baseline="0">
              <a:solidFill>
                <a:schemeClr val="tx1"/>
              </a:solidFill>
              <a:latin typeface="Times New Roman" panose="02020603050405020304" pitchFamily="18" charset="0"/>
              <a:ea typeface="+mn-ea"/>
              <a:cs typeface="Times New Roman" panose="02020603050405020304" pitchFamily="18" charset="0"/>
            </a:defRPr>
          </a:pPr>
          <a:endParaRPr lang="tr-TR"/>
        </a:p>
      </c:txPr>
    </c:title>
    <c:autoTitleDeleted val="0"/>
    <c:plotArea>
      <c:layout/>
      <c:barChart>
        <c:barDir val="col"/>
        <c:grouping val="clustered"/>
        <c:varyColors val="0"/>
        <c:ser>
          <c:idx val="0"/>
          <c:order val="0"/>
          <c:tx>
            <c:strRef>
              <c:f>Sayfa1!$B$1</c:f>
              <c:strCache>
                <c:ptCount val="1"/>
                <c:pt idx="0">
                  <c:v>Seri 1</c:v>
                </c:pt>
              </c:strCache>
            </c:strRef>
          </c:tx>
          <c:spPr>
            <a:solidFill>
              <a:schemeClr val="accent1"/>
            </a:solidFill>
            <a:ln>
              <a:noFill/>
            </a:ln>
            <a:effectLst/>
          </c:spPr>
          <c:invertIfNegative val="0"/>
          <c:dLbls>
            <c:dLbl>
              <c:idx val="9"/>
              <c:layout/>
              <c:tx>
                <c:rich>
                  <a:bodyPr/>
                  <a:lstStyle/>
                  <a:p>
                    <a:r>
                      <a:rPr lang="en-US"/>
                      <a:t>13364</a:t>
                    </a:r>
                    <a:endParaRPr lang="en-US" dirty="0"/>
                  </a:p>
                </c:rich>
              </c:tx>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90D4-41F1-A49B-71ED110468D2}"/>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Sayfa1!$A$2:$A$19</c:f>
              <c:strCache>
                <c:ptCount val="18"/>
                <c:pt idx="0">
                  <c:v>2008-2009</c:v>
                </c:pt>
                <c:pt idx="1">
                  <c:v>2009-2010</c:v>
                </c:pt>
                <c:pt idx="2">
                  <c:v>2010-2011</c:v>
                </c:pt>
                <c:pt idx="3">
                  <c:v>2011-2012</c:v>
                </c:pt>
                <c:pt idx="4">
                  <c:v>2012-2013</c:v>
                </c:pt>
                <c:pt idx="5">
                  <c:v>2013-2014</c:v>
                </c:pt>
                <c:pt idx="6">
                  <c:v>2014-2015</c:v>
                </c:pt>
                <c:pt idx="7">
                  <c:v>2015-2016</c:v>
                </c:pt>
                <c:pt idx="8">
                  <c:v>2016-2017</c:v>
                </c:pt>
                <c:pt idx="9">
                  <c:v>2017-2018</c:v>
                </c:pt>
                <c:pt idx="10">
                  <c:v>2018-2019</c:v>
                </c:pt>
                <c:pt idx="11">
                  <c:v>2019-2020</c:v>
                </c:pt>
                <c:pt idx="12">
                  <c:v>2020-2021</c:v>
                </c:pt>
                <c:pt idx="13">
                  <c:v>2021-2022</c:v>
                </c:pt>
                <c:pt idx="14">
                  <c:v>2022-2023</c:v>
                </c:pt>
                <c:pt idx="15">
                  <c:v>2023-2024</c:v>
                </c:pt>
                <c:pt idx="16">
                  <c:v>2024-2025</c:v>
                </c:pt>
                <c:pt idx="17">
                  <c:v>2025-2026</c:v>
                </c:pt>
              </c:strCache>
            </c:strRef>
          </c:cat>
          <c:val>
            <c:numRef>
              <c:f>Sayfa1!$B$2:$B$19</c:f>
              <c:numCache>
                <c:formatCode>General</c:formatCode>
                <c:ptCount val="18"/>
                <c:pt idx="0">
                  <c:v>2729</c:v>
                </c:pt>
                <c:pt idx="1">
                  <c:v>3894</c:v>
                </c:pt>
                <c:pt idx="2">
                  <c:v>4517</c:v>
                </c:pt>
                <c:pt idx="3">
                  <c:v>5147</c:v>
                </c:pt>
                <c:pt idx="4">
                  <c:v>5012</c:v>
                </c:pt>
                <c:pt idx="5">
                  <c:v>6023</c:v>
                </c:pt>
                <c:pt idx="6">
                  <c:v>7404</c:v>
                </c:pt>
                <c:pt idx="7">
                  <c:v>10150</c:v>
                </c:pt>
                <c:pt idx="8">
                  <c:v>12233</c:v>
                </c:pt>
                <c:pt idx="9">
                  <c:v>13364</c:v>
                </c:pt>
                <c:pt idx="10">
                  <c:v>15372</c:v>
                </c:pt>
                <c:pt idx="11">
                  <c:v>16679</c:v>
                </c:pt>
                <c:pt idx="12">
                  <c:v>16450</c:v>
                </c:pt>
                <c:pt idx="13">
                  <c:v>16651</c:v>
                </c:pt>
                <c:pt idx="14">
                  <c:v>19270</c:v>
                </c:pt>
                <c:pt idx="15">
                  <c:v>20155</c:v>
                </c:pt>
                <c:pt idx="16">
                  <c:v>18699</c:v>
                </c:pt>
                <c:pt idx="17">
                  <c:v>16811</c:v>
                </c:pt>
              </c:numCache>
            </c:numRef>
          </c:val>
          <c:extLst>
            <c:ext xmlns:c16="http://schemas.microsoft.com/office/drawing/2014/chart" uri="{C3380CC4-5D6E-409C-BE32-E72D297353CC}">
              <c16:uniqueId val="{00000001-90D4-41F1-A49B-71ED110468D2}"/>
            </c:ext>
          </c:extLst>
        </c:ser>
        <c:dLbls>
          <c:showLegendKey val="0"/>
          <c:showVal val="0"/>
          <c:showCatName val="0"/>
          <c:showSerName val="0"/>
          <c:showPercent val="0"/>
          <c:showBubbleSize val="0"/>
        </c:dLbls>
        <c:gapWidth val="219"/>
        <c:overlap val="-27"/>
        <c:axId val="-442851840"/>
        <c:axId val="-442850208"/>
      </c:barChart>
      <c:catAx>
        <c:axId val="-4428518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tr-TR"/>
          </a:p>
        </c:txPr>
        <c:crossAx val="-442850208"/>
        <c:crosses val="autoZero"/>
        <c:auto val="1"/>
        <c:lblAlgn val="ctr"/>
        <c:lblOffset val="100"/>
        <c:noMultiLvlLbl val="0"/>
      </c:catAx>
      <c:valAx>
        <c:axId val="-44285020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44285184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tr-TR"/>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777554392056186"/>
          <c:y val="3.1580264743794356E-2"/>
          <c:w val="0.8919508113246517"/>
          <c:h val="0.78941870886675847"/>
        </c:manualLayout>
      </c:layout>
      <c:barChart>
        <c:barDir val="col"/>
        <c:grouping val="clustered"/>
        <c:varyColors val="0"/>
        <c:ser>
          <c:idx val="0"/>
          <c:order val="0"/>
          <c:tx>
            <c:strRef>
              <c:f>Sayfa1!$B$1</c:f>
              <c:strCache>
                <c:ptCount val="1"/>
                <c:pt idx="0">
                  <c:v>Seri 1</c:v>
                </c:pt>
              </c:strCache>
            </c:strRef>
          </c:tx>
          <c:spPr>
            <a:solidFill>
              <a:schemeClr val="accent1"/>
            </a:solidFill>
            <a:ln>
              <a:noFill/>
            </a:ln>
            <a:effectLst/>
          </c:spPr>
          <c:invertIfNegative val="0"/>
          <c:dPt>
            <c:idx val="1"/>
            <c:invertIfNegative val="0"/>
            <c:bubble3D val="0"/>
            <c:spPr>
              <a:solidFill>
                <a:srgbClr val="FF0000"/>
              </a:solidFill>
              <a:ln>
                <a:noFill/>
              </a:ln>
              <a:effectLst/>
            </c:spPr>
            <c:extLst>
              <c:ext xmlns:c16="http://schemas.microsoft.com/office/drawing/2014/chart" uri="{C3380CC4-5D6E-409C-BE32-E72D297353CC}">
                <c16:uniqueId val="{00000001-3C47-4BEC-A615-D10AF4C0F06D}"/>
              </c:ext>
            </c:extLst>
          </c:dPt>
          <c:dLbls>
            <c:dLbl>
              <c:idx val="0"/>
              <c:layout>
                <c:manualLayout>
                  <c:x val="-7.4487949260263944E-3"/>
                  <c:y val="6.6650357834954497E-3"/>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3C47-4BEC-A615-D10AF4C0F06D}"/>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Sayfa1!$A$2:$A$3</c:f>
              <c:strCache>
                <c:ptCount val="2"/>
                <c:pt idx="0">
                  <c:v>ERKEK</c:v>
                </c:pt>
                <c:pt idx="1">
                  <c:v>KIZ</c:v>
                </c:pt>
              </c:strCache>
            </c:strRef>
          </c:cat>
          <c:val>
            <c:numRef>
              <c:f>Sayfa1!$B$2:$B$3</c:f>
              <c:numCache>
                <c:formatCode>General</c:formatCode>
                <c:ptCount val="2"/>
                <c:pt idx="0">
                  <c:v>8382</c:v>
                </c:pt>
                <c:pt idx="1">
                  <c:v>8429</c:v>
                </c:pt>
              </c:numCache>
            </c:numRef>
          </c:val>
          <c:extLst>
            <c:ext xmlns:c16="http://schemas.microsoft.com/office/drawing/2014/chart" uri="{C3380CC4-5D6E-409C-BE32-E72D297353CC}">
              <c16:uniqueId val="{00000002-3C47-4BEC-A615-D10AF4C0F06D}"/>
            </c:ext>
          </c:extLst>
        </c:ser>
        <c:dLbls>
          <c:showLegendKey val="0"/>
          <c:showVal val="0"/>
          <c:showCatName val="0"/>
          <c:showSerName val="0"/>
          <c:showPercent val="0"/>
          <c:showBubbleSize val="0"/>
        </c:dLbls>
        <c:gapWidth val="219"/>
        <c:axId val="-583796576"/>
        <c:axId val="-583797120"/>
      </c:barChart>
      <c:valAx>
        <c:axId val="-583797120"/>
        <c:scaling>
          <c:orientation val="minMax"/>
          <c:max val="11000"/>
          <c:min val="0"/>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tr-TR"/>
          </a:p>
        </c:txPr>
        <c:crossAx val="-583796576"/>
        <c:crosses val="autoZero"/>
        <c:crossBetween val="between"/>
      </c:valAx>
      <c:catAx>
        <c:axId val="-58379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Arial Black" pitchFamily="34" charset="0"/>
                <a:ea typeface="+mn-ea"/>
                <a:cs typeface="+mn-cs"/>
              </a:defRPr>
            </a:pPr>
            <a:endParaRPr lang="tr-TR"/>
          </a:p>
        </c:txPr>
        <c:crossAx val="-583797120"/>
        <c:crosses val="autoZero"/>
        <c:auto val="1"/>
        <c:lblAlgn val="ctr"/>
        <c:lblOffset val="100"/>
        <c:noMultiLvlLbl val="0"/>
      </c:catAx>
      <c:spPr>
        <a:noFill/>
        <a:ln w="25400">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Arial Black" pitchFamily="34" charset="0"/>
              <a:ea typeface="+mn-ea"/>
              <a:cs typeface="+mn-cs"/>
            </a:defRPr>
          </a:pPr>
          <a:endParaRPr lang="tr-TR"/>
        </a:p>
      </c:txPr>
    </c:legend>
    <c:plotVisOnly val="1"/>
    <c:dispBlanksAs val="gap"/>
    <c:showDLblsOverMax val="0"/>
  </c:chart>
  <c:spPr>
    <a:noFill/>
    <a:ln>
      <a:noFill/>
    </a:ln>
    <a:effectLst/>
  </c:spPr>
  <c:txPr>
    <a:bodyPr/>
    <a:lstStyle/>
    <a:p>
      <a:pPr>
        <a:defRPr/>
      </a:pPr>
      <a:endParaRPr lang="tr-TR"/>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Sayfa1!$B$1</c:f>
              <c:strCache>
                <c:ptCount val="1"/>
                <c:pt idx="0">
                  <c:v>Seri 1</c:v>
                </c:pt>
              </c:strCache>
            </c:strRef>
          </c:tx>
          <c:spPr>
            <a:pattFill prst="pct75">
              <a:fgClr>
                <a:schemeClr val="bg2">
                  <a:lumMod val="10000"/>
                </a:schemeClr>
              </a:fgClr>
              <a:bgClr>
                <a:schemeClr val="bg1"/>
              </a:bgClr>
            </a:pattFill>
            <a:ln>
              <a:noFill/>
            </a:ln>
            <a:effectLst/>
          </c:spPr>
          <c:invertIfNegative val="0"/>
          <c:dPt>
            <c:idx val="0"/>
            <c:invertIfNegative val="0"/>
            <c:bubble3D val="0"/>
            <c:spPr>
              <a:pattFill prst="pct75">
                <a:fgClr>
                  <a:srgbClr val="92D050"/>
                </a:fgClr>
                <a:bgClr>
                  <a:schemeClr val="bg1"/>
                </a:bgClr>
              </a:pattFill>
              <a:ln>
                <a:noFill/>
              </a:ln>
              <a:effectLst/>
            </c:spPr>
            <c:extLst>
              <c:ext xmlns:c16="http://schemas.microsoft.com/office/drawing/2014/chart" uri="{C3380CC4-5D6E-409C-BE32-E72D297353CC}">
                <c16:uniqueId val="{00000001-FADC-44A8-885B-0D4D9049B262}"/>
              </c:ext>
            </c:extLst>
          </c:dPt>
          <c:dPt>
            <c:idx val="1"/>
            <c:invertIfNegative val="0"/>
            <c:bubble3D val="0"/>
            <c:spPr>
              <a:pattFill prst="pct75">
                <a:fgClr>
                  <a:schemeClr val="accent6">
                    <a:lumMod val="50000"/>
                  </a:schemeClr>
                </a:fgClr>
                <a:bgClr>
                  <a:schemeClr val="bg1"/>
                </a:bgClr>
              </a:pattFill>
              <a:ln>
                <a:noFill/>
              </a:ln>
              <a:effectLst/>
            </c:spPr>
            <c:extLst>
              <c:ext xmlns:c16="http://schemas.microsoft.com/office/drawing/2014/chart" uri="{C3380CC4-5D6E-409C-BE32-E72D297353CC}">
                <c16:uniqueId val="{00000003-FADC-44A8-885B-0D4D9049B262}"/>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Sayfa1!$A$2:$A$5</c:f>
              <c:strCache>
                <c:ptCount val="2"/>
                <c:pt idx="0">
                  <c:v>N.Ö</c:v>
                </c:pt>
                <c:pt idx="1">
                  <c:v>İ.Ö</c:v>
                </c:pt>
              </c:strCache>
            </c:strRef>
          </c:cat>
          <c:val>
            <c:numRef>
              <c:f>Sayfa1!$B$2:$B$5</c:f>
              <c:numCache>
                <c:formatCode>General</c:formatCode>
                <c:ptCount val="4"/>
                <c:pt idx="0">
                  <c:v>15348</c:v>
                </c:pt>
                <c:pt idx="1">
                  <c:v>1463</c:v>
                </c:pt>
              </c:numCache>
            </c:numRef>
          </c:val>
          <c:extLst>
            <c:ext xmlns:c16="http://schemas.microsoft.com/office/drawing/2014/chart" uri="{C3380CC4-5D6E-409C-BE32-E72D297353CC}">
              <c16:uniqueId val="{00000004-FADC-44A8-885B-0D4D9049B262}"/>
            </c:ext>
          </c:extLst>
        </c:ser>
        <c:dLbls>
          <c:showLegendKey val="0"/>
          <c:showVal val="0"/>
          <c:showCatName val="0"/>
          <c:showSerName val="0"/>
          <c:showPercent val="0"/>
          <c:showBubbleSize val="0"/>
        </c:dLbls>
        <c:gapWidth val="219"/>
        <c:overlap val="-27"/>
        <c:axId val="146414208"/>
        <c:axId val="146416000"/>
      </c:barChart>
      <c:catAx>
        <c:axId val="1464142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tr-TR"/>
          </a:p>
        </c:txPr>
        <c:crossAx val="146416000"/>
        <c:crosses val="autoZero"/>
        <c:auto val="1"/>
        <c:lblAlgn val="ctr"/>
        <c:lblOffset val="100"/>
        <c:noMultiLvlLbl val="0"/>
      </c:catAx>
      <c:valAx>
        <c:axId val="14641600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tr-TR"/>
          </a:p>
        </c:txPr>
        <c:crossAx val="146414208"/>
        <c:crosses val="autoZero"/>
        <c:crossBetween val="between"/>
      </c:valAx>
      <c:spPr>
        <a:noFill/>
        <a:ln w="25400">
          <a:noFill/>
        </a:ln>
        <a:effectLst/>
      </c:spPr>
    </c:plotArea>
    <c:legend>
      <c:legendPos val="b"/>
      <c:legendEntry>
        <c:idx val="2"/>
        <c:delete val="1"/>
      </c:legendEntry>
      <c:legendEntry>
        <c:idx val="3"/>
        <c:delete val="1"/>
      </c:legendEntry>
      <c:layout/>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tr-TR"/>
        </a:p>
      </c:txPr>
    </c:legend>
    <c:plotVisOnly val="1"/>
    <c:dispBlanksAs val="gap"/>
    <c:showDLblsOverMax val="0"/>
  </c:chart>
  <c:spPr>
    <a:solidFill>
      <a:schemeClr val="bg1"/>
    </a:solidFill>
    <a:ln>
      <a:noFill/>
    </a:ln>
    <a:effectLst/>
  </c:spPr>
  <c:txPr>
    <a:bodyPr/>
    <a:lstStyle/>
    <a:p>
      <a:pPr>
        <a:defRPr sz="1200" b="1">
          <a:latin typeface="Times New Roman" panose="02020603050405020304" pitchFamily="18" charset="0"/>
          <a:cs typeface="Times New Roman" panose="02020603050405020304" pitchFamily="18" charset="0"/>
        </a:defRPr>
      </a:pPr>
      <a:endParaRPr lang="tr-TR"/>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Sayfa1!$B$1</c:f>
              <c:strCache>
                <c:ptCount val="1"/>
                <c:pt idx="0">
                  <c:v>YAŞ</c:v>
                </c:pt>
              </c:strCache>
            </c:strRef>
          </c:tx>
          <c:spPr>
            <a:pattFill prst="lgCheck">
              <a:fgClr>
                <a:schemeClr val="accent1"/>
              </a:fgClr>
              <a:bgClr>
                <a:schemeClr val="accent6"/>
              </a:bgClr>
            </a:pattFill>
            <a:ln>
              <a:noFill/>
            </a:ln>
            <a:effectLst/>
          </c:spPr>
          <c:invertIfNegative val="0"/>
          <c:dLbls>
            <c:spPr>
              <a:solidFill>
                <a:prstClr val="white"/>
              </a:solidFill>
              <a:ln>
                <a:solidFill>
                  <a:prstClr val="black">
                    <a:lumMod val="25000"/>
                    <a:lumOff val="75000"/>
                  </a:prst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tr-TR"/>
              </a:p>
            </c:txPr>
            <c:showLegendKey val="0"/>
            <c:showVal val="1"/>
            <c:showCatName val="0"/>
            <c:showSerName val="0"/>
            <c:showPercent val="0"/>
            <c:showBubbleSize val="0"/>
            <c:separator>; </c:separator>
            <c:showLeaderLines val="0"/>
            <c:extLst>
              <c:ext xmlns:c15="http://schemas.microsoft.com/office/drawing/2012/chart" uri="{CE6537A1-D6FC-4f65-9D91-7224C49458BB}">
                <c15:spPr xmlns:c15="http://schemas.microsoft.com/office/drawing/2012/chart">
                  <a:prstGeom prst="wedgeRectCallout">
                    <a:avLst/>
                  </a:prstGeom>
                  <a:noFill/>
                  <a:ln>
                    <a:noFill/>
                  </a:ln>
                </c15:spPr>
                <c15:layout/>
                <c15:showLeaderLines val="0"/>
              </c:ext>
            </c:extLst>
          </c:dLbls>
          <c:cat>
            <c:strRef>
              <c:f>Sayfa1!$A$2:$A$16</c:f>
              <c:strCache>
                <c:ptCount val="15"/>
                <c:pt idx="0">
                  <c:v>17</c:v>
                </c:pt>
                <c:pt idx="1">
                  <c:v>18</c:v>
                </c:pt>
                <c:pt idx="2">
                  <c:v>19</c:v>
                </c:pt>
                <c:pt idx="3">
                  <c:v>20</c:v>
                </c:pt>
                <c:pt idx="4">
                  <c:v>21</c:v>
                </c:pt>
                <c:pt idx="5">
                  <c:v>22</c:v>
                </c:pt>
                <c:pt idx="6">
                  <c:v>23</c:v>
                </c:pt>
                <c:pt idx="7">
                  <c:v>24</c:v>
                </c:pt>
                <c:pt idx="8">
                  <c:v>25</c:v>
                </c:pt>
                <c:pt idx="9">
                  <c:v>26</c:v>
                </c:pt>
                <c:pt idx="10">
                  <c:v>27</c:v>
                </c:pt>
                <c:pt idx="11">
                  <c:v>28</c:v>
                </c:pt>
                <c:pt idx="12">
                  <c:v>29</c:v>
                </c:pt>
                <c:pt idx="13">
                  <c:v>30</c:v>
                </c:pt>
                <c:pt idx="14">
                  <c:v>+ 30</c:v>
                </c:pt>
              </c:strCache>
            </c:strRef>
          </c:cat>
          <c:val>
            <c:numRef>
              <c:f>Sayfa1!$B$2:$B$16</c:f>
              <c:numCache>
                <c:formatCode>General</c:formatCode>
                <c:ptCount val="15"/>
                <c:pt idx="0">
                  <c:v>73</c:v>
                </c:pt>
                <c:pt idx="1">
                  <c:v>599</c:v>
                </c:pt>
                <c:pt idx="2">
                  <c:v>1243</c:v>
                </c:pt>
                <c:pt idx="3">
                  <c:v>1603</c:v>
                </c:pt>
                <c:pt idx="4">
                  <c:v>1925</c:v>
                </c:pt>
                <c:pt idx="5">
                  <c:v>1777</c:v>
                </c:pt>
                <c:pt idx="6">
                  <c:v>1542</c:v>
                </c:pt>
                <c:pt idx="7">
                  <c:v>1330</c:v>
                </c:pt>
                <c:pt idx="8">
                  <c:v>1046</c:v>
                </c:pt>
                <c:pt idx="9">
                  <c:v>877</c:v>
                </c:pt>
                <c:pt idx="10">
                  <c:v>663</c:v>
                </c:pt>
                <c:pt idx="11">
                  <c:v>559</c:v>
                </c:pt>
                <c:pt idx="12">
                  <c:v>426</c:v>
                </c:pt>
                <c:pt idx="13">
                  <c:v>416</c:v>
                </c:pt>
                <c:pt idx="14">
                  <c:v>2732</c:v>
                </c:pt>
              </c:numCache>
            </c:numRef>
          </c:val>
          <c:extLst>
            <c:ext xmlns:c16="http://schemas.microsoft.com/office/drawing/2014/chart" uri="{C3380CC4-5D6E-409C-BE32-E72D297353CC}">
              <c16:uniqueId val="{00000000-034F-4C7E-A572-FFEAAD36A952}"/>
            </c:ext>
          </c:extLst>
        </c:ser>
        <c:dLbls>
          <c:showLegendKey val="0"/>
          <c:showVal val="0"/>
          <c:showCatName val="0"/>
          <c:showSerName val="0"/>
          <c:showPercent val="0"/>
          <c:showBubbleSize val="0"/>
        </c:dLbls>
        <c:gapWidth val="219"/>
        <c:overlap val="-27"/>
        <c:axId val="145010688"/>
        <c:axId val="145012224"/>
      </c:barChart>
      <c:catAx>
        <c:axId val="1450106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45012224"/>
        <c:crosses val="autoZero"/>
        <c:auto val="1"/>
        <c:lblAlgn val="ctr"/>
        <c:lblOffset val="100"/>
        <c:noMultiLvlLbl val="0"/>
      </c:catAx>
      <c:valAx>
        <c:axId val="1450122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4501068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tr-TR"/>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Sayfa1!$B$1</c:f>
              <c:strCache>
                <c:ptCount val="1"/>
                <c:pt idx="0">
                  <c:v>Sütun1</c:v>
                </c:pt>
              </c:strCache>
            </c:strRef>
          </c:tx>
          <c:spPr>
            <a:solidFill>
              <a:schemeClr val="accent1"/>
            </a:solidFill>
            <a:ln>
              <a:noFill/>
            </a:ln>
            <a:effectLst>
              <a:outerShdw blurRad="88900" sx="102000" sy="102000" algn="ctr" rotWithShape="0">
                <a:prstClr val="black">
                  <a:alpha val="20000"/>
                </a:prstClr>
              </a:outerShdw>
            </a:effectLst>
            <a:scene3d>
              <a:camera prst="orthographicFront"/>
              <a:lightRig rig="threePt" dir="t"/>
            </a:scene3d>
            <a:sp3d prstMaterial="matte"/>
          </c:spPr>
          <c:invertIfNegative val="0"/>
          <c:dLbls>
            <c:dLbl>
              <c:idx val="2"/>
              <c:layout>
                <c:manualLayout>
                  <c:x val="3.0757292990098088E-3"/>
                  <c:y val="-3.9768279317363396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A650-4BF8-BF50-590065F56A85}"/>
                </c:ext>
              </c:extLst>
            </c:dLbl>
            <c:dLbl>
              <c:idx val="17"/>
              <c:layout>
                <c:manualLayout>
                  <c:x val="0"/>
                  <c:y val="-2.9826209488022667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21"/>
              <c:layout>
                <c:manualLayout>
                  <c:x val="0"/>
                  <c:y val="-2.9826209488022545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23"/>
              <c:layout>
                <c:manualLayout>
                  <c:x val="1.5378646495049044E-3"/>
                  <c:y val="-5.3024372423151313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28"/>
              <c:layout>
                <c:manualLayout>
                  <c:x val="0"/>
                  <c:y val="-2.9826209488022545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30"/>
              <c:layout>
                <c:manualLayout>
                  <c:x val="-1.5378646495050172E-3"/>
                  <c:y val="-0.33803037419758886"/>
                </c:manualLayout>
              </c:layout>
              <c:showLegendKey val="0"/>
              <c:showVal val="1"/>
              <c:showCatName val="0"/>
              <c:showSerName val="0"/>
              <c:showPercent val="0"/>
              <c:showBubbleSize val="0"/>
              <c:extLst>
                <c:ext xmlns:c15="http://schemas.microsoft.com/office/drawing/2012/chart" uri="{CE6537A1-D6FC-4f65-9D91-7224C49458BB}">
                  <c15:layout/>
                </c:ext>
              </c:extLst>
            </c:dLbl>
            <c:dLbl>
              <c:idx val="33"/>
              <c:layout>
                <c:manualLayout>
                  <c:x val="-1.5378646495049044E-3"/>
                  <c:y val="-3.6454256040916448E-2"/>
                </c:manualLayout>
              </c:layout>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1"/>
              </c:ext>
            </c:extLst>
          </c:dLbls>
          <c:cat>
            <c:strRef>
              <c:f>Sayfa1!$A$2:$A$37</c:f>
              <c:strCache>
                <c:ptCount val="36"/>
                <c:pt idx="0">
                  <c:v>AFGANİSTAN</c:v>
                </c:pt>
                <c:pt idx="1">
                  <c:v>ALMANYA</c:v>
                </c:pt>
                <c:pt idx="2">
                  <c:v>AZERBEYCAN</c:v>
                </c:pt>
                <c:pt idx="3">
                  <c:v>BANGLEDEŞ</c:v>
                </c:pt>
                <c:pt idx="4">
                  <c:v>BURMA</c:v>
                </c:pt>
                <c:pt idx="5">
                  <c:v>BURUNDİ</c:v>
                </c:pt>
                <c:pt idx="6">
                  <c:v>CAD</c:v>
                </c:pt>
                <c:pt idx="7">
                  <c:v>ENDENOZYA</c:v>
                </c:pt>
                <c:pt idx="8">
                  <c:v>CİBUTİ</c:v>
                </c:pt>
                <c:pt idx="9">
                  <c:v>ERİTRE</c:v>
                </c:pt>
                <c:pt idx="10">
                  <c:v>ERHİOPİA</c:v>
                </c:pt>
                <c:pt idx="11">
                  <c:v>FAS</c:v>
                </c:pt>
                <c:pt idx="12">
                  <c:v>FİL DİŞİ</c:v>
                </c:pt>
                <c:pt idx="13">
                  <c:v>FİLİSTİN</c:v>
                </c:pt>
                <c:pt idx="14">
                  <c:v>FİNLANDİYA</c:v>
                </c:pt>
                <c:pt idx="15">
                  <c:v>GABON</c:v>
                </c:pt>
                <c:pt idx="16">
                  <c:v>GANA</c:v>
                </c:pt>
                <c:pt idx="17">
                  <c:v>IRAK</c:v>
                </c:pt>
                <c:pt idx="18">
                  <c:v>İRAN</c:v>
                </c:pt>
                <c:pt idx="19">
                  <c:v>KAZAKİSTAN</c:v>
                </c:pt>
                <c:pt idx="20">
                  <c:v>LİBYA</c:v>
                </c:pt>
                <c:pt idx="21">
                  <c:v>LÜBNAN</c:v>
                </c:pt>
                <c:pt idx="22">
                  <c:v>MALİ</c:v>
                </c:pt>
                <c:pt idx="23">
                  <c:v>MISIR</c:v>
                </c:pt>
                <c:pt idx="24">
                  <c:v>NİJERYA</c:v>
                </c:pt>
                <c:pt idx="25">
                  <c:v>ÖZBEKİSTAN</c:v>
                </c:pt>
                <c:pt idx="26">
                  <c:v>PAKİSTAN</c:v>
                </c:pt>
                <c:pt idx="27">
                  <c:v>RUSYA</c:v>
                </c:pt>
                <c:pt idx="28">
                  <c:v>SOMALİ</c:v>
                </c:pt>
                <c:pt idx="29">
                  <c:v>SUDAN</c:v>
                </c:pt>
                <c:pt idx="30">
                  <c:v>SURİYE</c:v>
                </c:pt>
                <c:pt idx="31">
                  <c:v>SUUDİ ARABİSTAN</c:v>
                </c:pt>
                <c:pt idx="32">
                  <c:v>TACİKİSTAN</c:v>
                </c:pt>
                <c:pt idx="33">
                  <c:v>TÜRKMENİSTAN</c:v>
                </c:pt>
                <c:pt idx="34">
                  <c:v>URDUN</c:v>
                </c:pt>
                <c:pt idx="35">
                  <c:v>YEMEN</c:v>
                </c:pt>
              </c:strCache>
            </c:strRef>
          </c:cat>
          <c:val>
            <c:numRef>
              <c:f>Sayfa1!$B$2:$B$37</c:f>
              <c:numCache>
                <c:formatCode>General</c:formatCode>
                <c:ptCount val="36"/>
                <c:pt idx="0">
                  <c:v>2</c:v>
                </c:pt>
                <c:pt idx="1">
                  <c:v>1</c:v>
                </c:pt>
                <c:pt idx="2">
                  <c:v>140</c:v>
                </c:pt>
                <c:pt idx="3">
                  <c:v>1</c:v>
                </c:pt>
                <c:pt idx="4">
                  <c:v>1</c:v>
                </c:pt>
                <c:pt idx="5">
                  <c:v>1</c:v>
                </c:pt>
                <c:pt idx="6">
                  <c:v>7</c:v>
                </c:pt>
                <c:pt idx="7">
                  <c:v>1</c:v>
                </c:pt>
                <c:pt idx="8">
                  <c:v>1</c:v>
                </c:pt>
                <c:pt idx="9">
                  <c:v>2</c:v>
                </c:pt>
                <c:pt idx="10">
                  <c:v>3</c:v>
                </c:pt>
                <c:pt idx="11">
                  <c:v>5</c:v>
                </c:pt>
                <c:pt idx="12">
                  <c:v>2</c:v>
                </c:pt>
                <c:pt idx="13">
                  <c:v>3</c:v>
                </c:pt>
                <c:pt idx="14">
                  <c:v>1</c:v>
                </c:pt>
                <c:pt idx="15">
                  <c:v>1</c:v>
                </c:pt>
                <c:pt idx="16">
                  <c:v>3</c:v>
                </c:pt>
                <c:pt idx="17">
                  <c:v>16</c:v>
                </c:pt>
                <c:pt idx="18">
                  <c:v>10</c:v>
                </c:pt>
                <c:pt idx="19">
                  <c:v>3</c:v>
                </c:pt>
                <c:pt idx="20">
                  <c:v>1</c:v>
                </c:pt>
                <c:pt idx="21">
                  <c:v>10</c:v>
                </c:pt>
                <c:pt idx="22">
                  <c:v>2</c:v>
                </c:pt>
                <c:pt idx="23">
                  <c:v>88</c:v>
                </c:pt>
                <c:pt idx="24">
                  <c:v>3</c:v>
                </c:pt>
                <c:pt idx="25">
                  <c:v>9</c:v>
                </c:pt>
                <c:pt idx="26">
                  <c:v>1</c:v>
                </c:pt>
                <c:pt idx="27">
                  <c:v>1</c:v>
                </c:pt>
                <c:pt idx="28">
                  <c:v>71</c:v>
                </c:pt>
                <c:pt idx="29">
                  <c:v>7</c:v>
                </c:pt>
                <c:pt idx="30">
                  <c:v>1121</c:v>
                </c:pt>
                <c:pt idx="31">
                  <c:v>1</c:v>
                </c:pt>
                <c:pt idx="32">
                  <c:v>1</c:v>
                </c:pt>
                <c:pt idx="33">
                  <c:v>35</c:v>
                </c:pt>
                <c:pt idx="34">
                  <c:v>3</c:v>
                </c:pt>
                <c:pt idx="35">
                  <c:v>9</c:v>
                </c:pt>
              </c:numCache>
            </c:numRef>
          </c:val>
          <c:extLst>
            <c:ext xmlns:c16="http://schemas.microsoft.com/office/drawing/2014/chart" uri="{C3380CC4-5D6E-409C-BE32-E72D297353CC}">
              <c16:uniqueId val="{00000007-A650-4BF8-BF50-590065F56A85}"/>
            </c:ext>
          </c:extLst>
        </c:ser>
        <c:dLbls>
          <c:showLegendKey val="0"/>
          <c:showVal val="0"/>
          <c:showCatName val="0"/>
          <c:showSerName val="0"/>
          <c:showPercent val="0"/>
          <c:showBubbleSize val="0"/>
        </c:dLbls>
        <c:gapWidth val="150"/>
        <c:overlap val="100"/>
        <c:axId val="151586304"/>
        <c:axId val="151587840"/>
      </c:barChart>
      <c:catAx>
        <c:axId val="151586304"/>
        <c:scaling>
          <c:orientation val="minMax"/>
        </c:scaling>
        <c:delete val="0"/>
        <c:axPos val="b"/>
        <c:numFmt formatCode="General" sourceLinked="1"/>
        <c:majorTickMark val="none"/>
        <c:minorTickMark val="none"/>
        <c:tickLblPos val="nextTo"/>
        <c:spPr>
          <a:noFill/>
          <a:effectLst/>
        </c:spPr>
        <c:txPr>
          <a:bodyPr rot="-6000000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tr-TR"/>
          </a:p>
        </c:txPr>
        <c:crossAx val="151587840"/>
        <c:crosses val="autoZero"/>
        <c:auto val="1"/>
        <c:lblAlgn val="ctr"/>
        <c:lblOffset val="100"/>
        <c:noMultiLvlLbl val="0"/>
      </c:catAx>
      <c:valAx>
        <c:axId val="151587840"/>
        <c:scaling>
          <c:orientation val="minMax"/>
        </c:scaling>
        <c:delete val="0"/>
        <c:axPos val="l"/>
        <c:majorGridlines>
          <c:spPr>
            <a:ln w="9525" cap="flat" cmpd="sng" algn="ctr">
              <a:solidFill>
                <a:schemeClr val="dk1">
                  <a:lumMod val="15000"/>
                  <a:lumOff val="85000"/>
                </a:schemeClr>
              </a:solidFill>
              <a:round/>
            </a:ln>
            <a:effectLst/>
          </c:spPr>
        </c:majorGridlines>
        <c:numFmt formatCode="General" sourceLinked="1"/>
        <c:majorTickMark val="out"/>
        <c:minorTickMark val="none"/>
        <c:tickLblPos val="nextTo"/>
        <c:spPr>
          <a:noFill/>
          <a:effectLst/>
        </c:spPr>
        <c:txPr>
          <a:bodyPr rot="-6000000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tr-TR"/>
          </a:p>
        </c:txPr>
        <c:crossAx val="151586304"/>
        <c:crosses val="autoZero"/>
        <c:crossBetween val="between"/>
      </c:valAx>
      <c:spPr>
        <a:noFill/>
        <a:ln>
          <a:noFill/>
        </a:ln>
        <a:effectLst/>
        <a:sp3d/>
      </c:spPr>
    </c:plotArea>
    <c:plotVisOnly val="1"/>
    <c:dispBlanksAs val="gap"/>
    <c:showDLblsOverMax val="0"/>
  </c:chart>
  <c:spPr>
    <a:solidFill>
      <a:schemeClr val="bg1"/>
    </a:solidFill>
    <a:ln w="9525" cap="flat" cmpd="sng" algn="ctr">
      <a:solidFill>
        <a:schemeClr val="dk1">
          <a:lumMod val="15000"/>
          <a:lumOff val="85000"/>
        </a:schemeClr>
      </a:solidFill>
      <a:round/>
    </a:ln>
    <a:effectLst/>
  </c:spPr>
  <c:txPr>
    <a:bodyPr/>
    <a:lstStyle/>
    <a:p>
      <a:pPr>
        <a:defRPr/>
      </a:pPr>
      <a:endParaRPr lang="tr-TR"/>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tr-TR" sz="3000" b="1" dirty="0">
                <a:solidFill>
                  <a:schemeClr val="tx1"/>
                </a:solidFill>
                <a:latin typeface="Times New Roman" panose="02020603050405020304" pitchFamily="18" charset="0"/>
                <a:cs typeface="Times New Roman" panose="02020603050405020304" pitchFamily="18" charset="0"/>
              </a:rPr>
              <a:t>Yabancı Uyruklu</a:t>
            </a:r>
            <a:r>
              <a:rPr lang="tr-TR" sz="3000" b="1" baseline="0" dirty="0">
                <a:solidFill>
                  <a:schemeClr val="tx1"/>
                </a:solidFill>
                <a:latin typeface="Times New Roman" panose="02020603050405020304" pitchFamily="18" charset="0"/>
                <a:cs typeface="Times New Roman" panose="02020603050405020304" pitchFamily="18" charset="0"/>
              </a:rPr>
              <a:t> Öğrenci Grafiği Yıllara Göre</a:t>
            </a:r>
            <a:endParaRPr lang="en-US" sz="3000" b="1" dirty="0">
              <a:solidFill>
                <a:schemeClr val="tx1"/>
              </a:solidFill>
              <a:latin typeface="Times New Roman" panose="02020603050405020304" pitchFamily="18" charset="0"/>
              <a:cs typeface="Times New Roman" panose="02020603050405020304" pitchFamily="18" charset="0"/>
            </a:endParaRPr>
          </a:p>
        </c:rich>
      </c:tx>
      <c:layout>
        <c:manualLayout>
          <c:xMode val="edge"/>
          <c:yMode val="edge"/>
          <c:x val="0.18263893804744666"/>
          <c:y val="0"/>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strRef>
              <c:f>Sayfa1!$B$1</c:f>
              <c:strCache>
                <c:ptCount val="1"/>
                <c:pt idx="0">
                  <c:v>Sütun1</c:v>
                </c:pt>
              </c:strCache>
            </c:strRef>
          </c:tx>
          <c:spPr>
            <a:solidFill>
              <a:schemeClr val="accent1"/>
            </a:solidFill>
            <a:ln>
              <a:noFill/>
            </a:ln>
            <a:effectLst/>
          </c:spPr>
          <c:invertIfNegative val="0"/>
          <c:dLbls>
            <c:dLbl>
              <c:idx val="0"/>
              <c:layout>
                <c:manualLayout>
                  <c:x val="0"/>
                  <c:y val="0"/>
                </c:manualLayout>
              </c:layout>
              <c:tx>
                <c:rich>
                  <a:bodyPr/>
                  <a:lstStyle/>
                  <a:p>
                    <a:r>
                      <a:rPr lang="en-US" baseline="0" dirty="0"/>
                      <a:t> 0</a:t>
                    </a:r>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72BC-4A8B-9C0A-ED1F5102F646}"/>
                </c:ext>
              </c:extLst>
            </c:dLbl>
            <c:dLbl>
              <c:idx val="1"/>
              <c:layout/>
              <c:tx>
                <c:rich>
                  <a:bodyPr/>
                  <a:lstStyle/>
                  <a:p>
                    <a:r>
                      <a:rPr lang="en-US" baseline="0" dirty="0"/>
                      <a:t> 4</a:t>
                    </a:r>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1-72BC-4A8B-9C0A-ED1F5102F646}"/>
                </c:ext>
              </c:extLst>
            </c:dLbl>
            <c:dLbl>
              <c:idx val="2"/>
              <c:layout/>
              <c:tx>
                <c:rich>
                  <a:bodyPr/>
                  <a:lstStyle/>
                  <a:p>
                    <a:r>
                      <a:rPr lang="en-US" baseline="0" dirty="0"/>
                      <a:t> 114</a:t>
                    </a:r>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2-72BC-4A8B-9C0A-ED1F5102F646}"/>
                </c:ext>
              </c:extLst>
            </c:dLbl>
            <c:dLbl>
              <c:idx val="3"/>
              <c:layout/>
              <c:tx>
                <c:rich>
                  <a:bodyPr/>
                  <a:lstStyle/>
                  <a:p>
                    <a:r>
                      <a:rPr lang="en-US" baseline="0" dirty="0"/>
                      <a:t>217</a:t>
                    </a:r>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72BC-4A8B-9C0A-ED1F5102F646}"/>
                </c:ext>
              </c:extLst>
            </c:dLbl>
            <c:dLbl>
              <c:idx val="4"/>
              <c:layout/>
              <c:tx>
                <c:rich>
                  <a:bodyPr/>
                  <a:lstStyle/>
                  <a:p>
                    <a:r>
                      <a:rPr lang="en-US" baseline="0" dirty="0"/>
                      <a:t>414</a:t>
                    </a:r>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4-72BC-4A8B-9C0A-ED1F5102F646}"/>
                </c:ext>
              </c:extLst>
            </c:dLbl>
            <c:dLbl>
              <c:idx val="5"/>
              <c:layout>
                <c:manualLayout>
                  <c:x val="-1.5889125432509631E-3"/>
                  <c:y val="-2.214657310278655E-17"/>
                </c:manualLayout>
              </c:layout>
              <c:tx>
                <c:rich>
                  <a:bodyPr/>
                  <a:lstStyle/>
                  <a:p>
                    <a:r>
                      <a:rPr lang="en-US" baseline="0" dirty="0"/>
                      <a:t> 808</a:t>
                    </a:r>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5-72BC-4A8B-9C0A-ED1F5102F646}"/>
                </c:ext>
              </c:extLst>
            </c:dLbl>
            <c:dLbl>
              <c:idx val="6"/>
              <c:layout/>
              <c:tx>
                <c:rich>
                  <a:bodyPr/>
                  <a:lstStyle/>
                  <a:p>
                    <a:r>
                      <a:rPr lang="en-US"/>
                      <a:t>1644</a:t>
                    </a:r>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6-72BC-4A8B-9C0A-ED1F5102F646}"/>
                </c:ext>
              </c:extLst>
            </c:dLbl>
            <c:dLbl>
              <c:idx val="7"/>
              <c:layout/>
              <c:tx>
                <c:rich>
                  <a:bodyPr/>
                  <a:lstStyle/>
                  <a:p>
                    <a:r>
                      <a:rPr lang="en-US" baseline="0"/>
                      <a:t> </a:t>
                    </a:r>
                    <a:fld id="{D04C637F-E217-4BE4-827E-E9E8D6871AE7}" type="VALUE">
                      <a:rPr lang="en-US" baseline="0"/>
                      <a:pPr/>
                      <a:t>[DEĞER]</a:t>
                    </a:fld>
                    <a:endParaRPr lang="en-US" baseline="0"/>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7-72BC-4A8B-9C0A-ED1F5102F646}"/>
                </c:ext>
              </c:extLst>
            </c:dLbl>
            <c:dLbl>
              <c:idx val="8"/>
              <c:layout/>
              <c:tx>
                <c:rich>
                  <a:bodyPr/>
                  <a:lstStyle/>
                  <a:p>
                    <a:r>
                      <a:rPr lang="en-US" baseline="0" smtClean="0"/>
                      <a:t> </a:t>
                    </a:r>
                    <a:fld id="{F3199EC4-BDE2-4FCE-8D40-43A4F8BF11A0}" type="VALUE">
                      <a:rPr lang="en-US" baseline="0"/>
                      <a:pPr/>
                      <a:t>[DEĞER]</a:t>
                    </a:fld>
                    <a:endParaRPr lang="en-US" baseline="0" smtClean="0"/>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8-72BC-4A8B-9C0A-ED1F5102F646}"/>
                </c:ext>
              </c:extLst>
            </c:dLbl>
            <c:dLbl>
              <c:idx val="9"/>
              <c:layout/>
              <c:tx>
                <c:rich>
                  <a:bodyPr/>
                  <a:lstStyle/>
                  <a:p>
                    <a:r>
                      <a:rPr lang="en-US" baseline="0" dirty="0" smtClean="0"/>
                      <a:t> </a:t>
                    </a:r>
                    <a:fld id="{A06EE937-71F4-4545-880B-09B1945AB036}" type="VALUE">
                      <a:rPr lang="en-US" baseline="0"/>
                      <a:pPr/>
                      <a:t>[DEĞER]</a:t>
                    </a:fld>
                    <a:endParaRPr lang="en-US" baseline="0" dirty="0" smtClean="0"/>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9-72BC-4A8B-9C0A-ED1F5102F646}"/>
                </c:ext>
              </c:extLst>
            </c:dLbl>
            <c:dLbl>
              <c:idx val="10"/>
              <c:layout/>
              <c:tx>
                <c:rich>
                  <a:bodyPr/>
                  <a:lstStyle/>
                  <a:p>
                    <a:r>
                      <a:rPr lang="en-US" baseline="0" smtClean="0"/>
                      <a:t> </a:t>
                    </a:r>
                    <a:fld id="{058212E3-0CDB-468F-98CC-CC08E6F8BC14}" type="VALUE">
                      <a:rPr lang="en-US" baseline="0"/>
                      <a:pPr/>
                      <a:t>[DEĞER]</a:t>
                    </a:fld>
                    <a:endParaRPr lang="en-US" baseline="0" smtClean="0"/>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A-72BC-4A8B-9C0A-ED1F5102F646}"/>
                </c:ext>
              </c:extLst>
            </c:dLbl>
            <c:dLbl>
              <c:idx val="11"/>
              <c:layout/>
              <c:tx>
                <c:rich>
                  <a:bodyPr/>
                  <a:lstStyle/>
                  <a:p>
                    <a:r>
                      <a:rPr lang="en-US" baseline="0" dirty="0" smtClean="0"/>
                      <a:t> 2400</a:t>
                    </a:r>
                  </a:p>
                  <a:p>
                    <a:endParaRPr lang="en-US" baseline="0" dirty="0" smtClean="0"/>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C-72BC-4A8B-9C0A-ED1F5102F646}"/>
                </c:ext>
              </c:extLst>
            </c:dLbl>
            <c:dLbl>
              <c:idx val="12"/>
              <c:layout>
                <c:manualLayout>
                  <c:x val="-6.587857903536244E-3"/>
                  <c:y val="-8.649442848749625E-2"/>
                </c:manualLayout>
              </c:layout>
              <c:tx>
                <c:rich>
                  <a:bodyPr/>
                  <a:lstStyle/>
                  <a:p>
                    <a:r>
                      <a:rPr lang="en-US" baseline="0" dirty="0" smtClean="0"/>
                      <a:t> 2317</a:t>
                    </a:r>
                  </a:p>
                  <a:p>
                    <a:endParaRPr lang="en-US" baseline="0" dirty="0" smtClean="0"/>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D-72BC-4A8B-9C0A-ED1F5102F646}"/>
                </c:ext>
              </c:extLst>
            </c:dLbl>
            <c:dLbl>
              <c:idx val="13"/>
              <c:layout/>
              <c:tx>
                <c:rich>
                  <a:bodyPr/>
                  <a:lstStyle/>
                  <a:p>
                    <a:fld id="{481FF096-07C3-4554-8FA5-C0647089FC19}" type="VALUE">
                      <a:rPr lang="en-US" baseline="0" smtClean="0"/>
                      <a:pPr/>
                      <a:t>[DEĞER]</a:t>
                    </a:fld>
                    <a:endParaRPr lang="tr-TR"/>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0-C8F1-4497-8BD8-8CAAB1A06A60}"/>
                </c:ext>
              </c:extLst>
            </c:dLbl>
            <c:spPr>
              <a:solidFill>
                <a:prstClr val="white"/>
              </a:solidFill>
              <a:ln>
                <a:solidFill>
                  <a:prstClr val="black">
                    <a:lumMod val="25000"/>
                    <a:lumOff val="75000"/>
                  </a:prst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tr-TR"/>
              </a:p>
            </c:txPr>
            <c:showLegendKey val="0"/>
            <c:showVal val="1"/>
            <c:showCatName val="1"/>
            <c:showSerName val="0"/>
            <c:showPercent val="0"/>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15:layout/>
                <c15:showLeaderLines val="0"/>
              </c:ext>
            </c:extLst>
          </c:dLbls>
          <c:cat>
            <c:strRef>
              <c:f>Sayfa1!$A$2:$A$15</c:f>
              <c:strCache>
                <c:ptCount val="14"/>
                <c:pt idx="0">
                  <c:v>2012-2013</c:v>
                </c:pt>
                <c:pt idx="1">
                  <c:v>2013-2014</c:v>
                </c:pt>
                <c:pt idx="2">
                  <c:v>2014-2015</c:v>
                </c:pt>
                <c:pt idx="3">
                  <c:v>2015-2016</c:v>
                </c:pt>
                <c:pt idx="4">
                  <c:v>2016-2017</c:v>
                </c:pt>
                <c:pt idx="5">
                  <c:v>2017-2018</c:v>
                </c:pt>
                <c:pt idx="6">
                  <c:v>2018-2019</c:v>
                </c:pt>
                <c:pt idx="7">
                  <c:v>2019-2020</c:v>
                </c:pt>
                <c:pt idx="8">
                  <c:v>2020-2021</c:v>
                </c:pt>
                <c:pt idx="9">
                  <c:v>2021-2022</c:v>
                </c:pt>
                <c:pt idx="10">
                  <c:v>2022-2023</c:v>
                </c:pt>
                <c:pt idx="11">
                  <c:v>2023-2024</c:v>
                </c:pt>
                <c:pt idx="12">
                  <c:v>2024-2025</c:v>
                </c:pt>
                <c:pt idx="13">
                  <c:v>2025-2026</c:v>
                </c:pt>
              </c:strCache>
            </c:strRef>
          </c:cat>
          <c:val>
            <c:numRef>
              <c:f>Sayfa1!$B$2:$B$15</c:f>
              <c:numCache>
                <c:formatCode>General</c:formatCode>
                <c:ptCount val="14"/>
                <c:pt idx="0">
                  <c:v>0</c:v>
                </c:pt>
                <c:pt idx="1">
                  <c:v>4</c:v>
                </c:pt>
                <c:pt idx="2">
                  <c:v>114</c:v>
                </c:pt>
                <c:pt idx="3">
                  <c:v>217</c:v>
                </c:pt>
                <c:pt idx="4">
                  <c:v>414</c:v>
                </c:pt>
                <c:pt idx="5">
                  <c:v>808</c:v>
                </c:pt>
                <c:pt idx="6">
                  <c:v>1644</c:v>
                </c:pt>
                <c:pt idx="7">
                  <c:v>2205</c:v>
                </c:pt>
                <c:pt idx="8">
                  <c:v>2281</c:v>
                </c:pt>
                <c:pt idx="9">
                  <c:v>2574</c:v>
                </c:pt>
                <c:pt idx="10">
                  <c:v>2640</c:v>
                </c:pt>
                <c:pt idx="11">
                  <c:v>2400</c:v>
                </c:pt>
                <c:pt idx="12">
                  <c:v>2317</c:v>
                </c:pt>
                <c:pt idx="13">
                  <c:v>1839</c:v>
                </c:pt>
              </c:numCache>
            </c:numRef>
          </c:val>
          <c:extLst>
            <c:ext xmlns:c16="http://schemas.microsoft.com/office/drawing/2014/chart" uri="{C3380CC4-5D6E-409C-BE32-E72D297353CC}">
              <c16:uniqueId val="{0000000B-72BC-4A8B-9C0A-ED1F5102F646}"/>
            </c:ext>
          </c:extLst>
        </c:ser>
        <c:dLbls>
          <c:showLegendKey val="0"/>
          <c:showVal val="0"/>
          <c:showCatName val="0"/>
          <c:showSerName val="0"/>
          <c:showPercent val="0"/>
          <c:showBubbleSize val="0"/>
        </c:dLbls>
        <c:gapWidth val="219"/>
        <c:axId val="-442857824"/>
        <c:axId val="-442861088"/>
      </c:barChart>
      <c:catAx>
        <c:axId val="-4428578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442861088"/>
        <c:crosses val="autoZero"/>
        <c:auto val="1"/>
        <c:lblAlgn val="ctr"/>
        <c:lblOffset val="100"/>
        <c:noMultiLvlLbl val="0"/>
      </c:catAx>
      <c:valAx>
        <c:axId val="-44286108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44285782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tr-TR"/>
    </a:p>
  </c:txPr>
  <c:externalData r:id="rId4">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62" b="1" i="0" u="none" strike="noStrike" kern="1200" spc="0" baseline="0">
                <a:solidFill>
                  <a:schemeClr val="tx1">
                    <a:lumMod val="65000"/>
                    <a:lumOff val="35000"/>
                  </a:schemeClr>
                </a:solidFill>
                <a:latin typeface="+mn-lt"/>
                <a:ea typeface="+mn-ea"/>
                <a:cs typeface="+mn-cs"/>
              </a:defRPr>
            </a:pPr>
            <a:r>
              <a:rPr lang="tr-TR" sz="3000" b="1" dirty="0" smtClean="0">
                <a:solidFill>
                  <a:schemeClr val="tx1"/>
                </a:solidFill>
                <a:latin typeface="Times New Roman" panose="02020603050405020304" pitchFamily="18" charset="0"/>
                <a:cs typeface="Times New Roman" panose="02020603050405020304" pitchFamily="18" charset="0"/>
              </a:rPr>
              <a:t>Mezun</a:t>
            </a:r>
            <a:r>
              <a:rPr lang="tr-TR" sz="3000" b="1" baseline="0" dirty="0" smtClean="0">
                <a:solidFill>
                  <a:schemeClr val="tx1"/>
                </a:solidFill>
                <a:latin typeface="Times New Roman" panose="02020603050405020304" pitchFamily="18" charset="0"/>
                <a:cs typeface="Times New Roman" panose="02020603050405020304" pitchFamily="18" charset="0"/>
              </a:rPr>
              <a:t> </a:t>
            </a:r>
            <a:r>
              <a:rPr lang="tr-TR" sz="3000" b="1" baseline="0" dirty="0">
                <a:solidFill>
                  <a:schemeClr val="tx1"/>
                </a:solidFill>
                <a:latin typeface="Times New Roman" panose="02020603050405020304" pitchFamily="18" charset="0"/>
                <a:cs typeface="Times New Roman" panose="02020603050405020304" pitchFamily="18" charset="0"/>
              </a:rPr>
              <a:t>Öğrenci Grafiği Yıllara Göre</a:t>
            </a:r>
            <a:endParaRPr lang="en-US" sz="3000" b="1" dirty="0">
              <a:solidFill>
                <a:schemeClr val="tx1"/>
              </a:solidFill>
              <a:latin typeface="Times New Roman" panose="02020603050405020304" pitchFamily="18" charset="0"/>
              <a:cs typeface="Times New Roman" panose="02020603050405020304" pitchFamily="18" charset="0"/>
            </a:endParaRPr>
          </a:p>
        </c:rich>
      </c:tx>
      <c:layout>
        <c:manualLayout>
          <c:xMode val="edge"/>
          <c:yMode val="edge"/>
          <c:x val="0.19182240511815007"/>
          <c:y val="4.8320354055029014E-3"/>
        </c:manualLayout>
      </c:layout>
      <c:overlay val="0"/>
      <c:spPr>
        <a:noFill/>
        <a:ln>
          <a:noFill/>
        </a:ln>
        <a:effectLst/>
      </c:spPr>
      <c:txPr>
        <a:bodyPr rot="0" spcFirstLastPara="1" vertOverflow="ellipsis" vert="horz" wrap="square" anchor="ctr" anchorCtr="1"/>
        <a:lstStyle/>
        <a:p>
          <a:pPr>
            <a:defRPr sz="1862" b="1" i="0" u="none" strike="noStrike" kern="1200" spc="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strRef>
              <c:f>Sayfa1!$B$1</c:f>
              <c:strCache>
                <c:ptCount val="1"/>
                <c:pt idx="0">
                  <c:v>Sütun1</c:v>
                </c:pt>
              </c:strCache>
            </c:strRef>
          </c:tx>
          <c:spPr>
            <a:solidFill>
              <a:schemeClr val="accent1"/>
            </a:solidFill>
            <a:ln>
              <a:noFill/>
            </a:ln>
            <a:effectLst/>
          </c:spPr>
          <c:invertIfNegative val="0"/>
          <c:dLbls>
            <c:dLbl>
              <c:idx val="0"/>
              <c:layout>
                <c:manualLayout>
                  <c:x val="0"/>
                  <c:y val="0"/>
                </c:manualLayout>
              </c:layout>
              <c:tx>
                <c:rich>
                  <a:bodyPr/>
                  <a:lstStyle/>
                  <a:p>
                    <a:r>
                      <a:rPr lang="en-US" baseline="0" dirty="0"/>
                      <a:t> </a:t>
                    </a:r>
                    <a:r>
                      <a:rPr lang="en-US" baseline="0" dirty="0" smtClean="0"/>
                      <a:t>1419</a:t>
                    </a:r>
                    <a:endParaRPr lang="en-US" baseline="0" dirty="0"/>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72BC-4A8B-9C0A-ED1F5102F646}"/>
                </c:ext>
              </c:extLst>
            </c:dLbl>
            <c:dLbl>
              <c:idx val="1"/>
              <c:layout/>
              <c:tx>
                <c:rich>
                  <a:bodyPr/>
                  <a:lstStyle/>
                  <a:p>
                    <a:r>
                      <a:rPr lang="en-US" baseline="0" dirty="0"/>
                      <a:t> </a:t>
                    </a:r>
                    <a:r>
                      <a:rPr lang="en-US" baseline="0" dirty="0" smtClean="0"/>
                      <a:t>1361</a:t>
                    </a:r>
                    <a:endParaRPr lang="en-US" baseline="0" dirty="0"/>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1-72BC-4A8B-9C0A-ED1F5102F646}"/>
                </c:ext>
              </c:extLst>
            </c:dLbl>
            <c:dLbl>
              <c:idx val="2"/>
              <c:layout/>
              <c:tx>
                <c:rich>
                  <a:bodyPr/>
                  <a:lstStyle/>
                  <a:p>
                    <a:r>
                      <a:rPr lang="en-US" baseline="0" dirty="0"/>
                      <a:t> </a:t>
                    </a:r>
                    <a:r>
                      <a:rPr lang="en-US" baseline="0" dirty="0" smtClean="0"/>
                      <a:t>1421</a:t>
                    </a:r>
                    <a:endParaRPr lang="en-US" baseline="0" dirty="0"/>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2-72BC-4A8B-9C0A-ED1F5102F646}"/>
                </c:ext>
              </c:extLst>
            </c:dLbl>
            <c:dLbl>
              <c:idx val="3"/>
              <c:layout/>
              <c:tx>
                <c:rich>
                  <a:bodyPr/>
                  <a:lstStyle/>
                  <a:p>
                    <a:r>
                      <a:rPr lang="en-US" baseline="0" dirty="0" smtClean="0"/>
                      <a:t>1571</a:t>
                    </a:r>
                    <a:endParaRPr lang="en-US" baseline="0" dirty="0"/>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72BC-4A8B-9C0A-ED1F5102F646}"/>
                </c:ext>
              </c:extLst>
            </c:dLbl>
            <c:dLbl>
              <c:idx val="4"/>
              <c:layout/>
              <c:tx>
                <c:rich>
                  <a:bodyPr/>
                  <a:lstStyle/>
                  <a:p>
                    <a:r>
                      <a:rPr lang="en-US" baseline="0" dirty="0" smtClean="0"/>
                      <a:t>2153</a:t>
                    </a:r>
                    <a:endParaRPr lang="en-US" baseline="0" dirty="0"/>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4-72BC-4A8B-9C0A-ED1F5102F646}"/>
                </c:ext>
              </c:extLst>
            </c:dLbl>
            <c:dLbl>
              <c:idx val="5"/>
              <c:layout>
                <c:manualLayout>
                  <c:x val="-1.5889125432509631E-3"/>
                  <c:y val="-2.214657310278655E-17"/>
                </c:manualLayout>
              </c:layout>
              <c:tx>
                <c:rich>
                  <a:bodyPr/>
                  <a:lstStyle/>
                  <a:p>
                    <a:r>
                      <a:rPr lang="en-US" baseline="0" dirty="0"/>
                      <a:t> </a:t>
                    </a:r>
                    <a:r>
                      <a:rPr lang="en-US" baseline="0" dirty="0" smtClean="0"/>
                      <a:t>2304</a:t>
                    </a:r>
                    <a:endParaRPr lang="en-US" baseline="0" dirty="0"/>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5-72BC-4A8B-9C0A-ED1F5102F646}"/>
                </c:ext>
              </c:extLst>
            </c:dLbl>
            <c:dLbl>
              <c:idx val="6"/>
              <c:layout/>
              <c:tx>
                <c:rich>
                  <a:bodyPr/>
                  <a:lstStyle/>
                  <a:p>
                    <a:r>
                      <a:rPr lang="en-US" dirty="0" smtClean="0"/>
                      <a:t>2794</a:t>
                    </a:r>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6-72BC-4A8B-9C0A-ED1F5102F646}"/>
                </c:ext>
              </c:extLst>
            </c:dLbl>
            <c:dLbl>
              <c:idx val="7"/>
              <c:layout/>
              <c:tx>
                <c:rich>
                  <a:bodyPr/>
                  <a:lstStyle/>
                  <a:p>
                    <a:r>
                      <a:rPr lang="en-US" baseline="0" dirty="0"/>
                      <a:t> </a:t>
                    </a:r>
                    <a:r>
                      <a:rPr lang="en-US" baseline="0" dirty="0" smtClean="0"/>
                      <a:t>2721</a:t>
                    </a:r>
                    <a:endParaRPr lang="en-US" baseline="0" dirty="0"/>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7-72BC-4A8B-9C0A-ED1F5102F646}"/>
                </c:ext>
              </c:extLst>
            </c:dLbl>
            <c:dLbl>
              <c:idx val="8"/>
              <c:layout/>
              <c:tx>
                <c:rich>
                  <a:bodyPr/>
                  <a:lstStyle/>
                  <a:p>
                    <a:r>
                      <a:rPr lang="en-US" baseline="0" smtClean="0"/>
                      <a:t> </a:t>
                    </a:r>
                    <a:fld id="{F3199EC4-BDE2-4FCE-8D40-43A4F8BF11A0}" type="VALUE">
                      <a:rPr lang="en-US" baseline="0"/>
                      <a:pPr/>
                      <a:t>[DEĞER]</a:t>
                    </a:fld>
                    <a:endParaRPr lang="en-US" baseline="0" smtClean="0"/>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8-72BC-4A8B-9C0A-ED1F5102F646}"/>
                </c:ext>
              </c:extLst>
            </c:dLbl>
            <c:dLbl>
              <c:idx val="9"/>
              <c:layout/>
              <c:tx>
                <c:rich>
                  <a:bodyPr/>
                  <a:lstStyle/>
                  <a:p>
                    <a:r>
                      <a:rPr lang="en-US" baseline="0" dirty="0" smtClean="0"/>
                      <a:t> </a:t>
                    </a:r>
                    <a:fld id="{A06EE937-71F4-4545-880B-09B1945AB036}" type="VALUE">
                      <a:rPr lang="en-US" baseline="0"/>
                      <a:pPr/>
                      <a:t>[DEĞER]</a:t>
                    </a:fld>
                    <a:endParaRPr lang="en-US" baseline="0" dirty="0" smtClean="0"/>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9-72BC-4A8B-9C0A-ED1F5102F646}"/>
                </c:ext>
              </c:extLst>
            </c:dLbl>
            <c:dLbl>
              <c:idx val="10"/>
              <c:layout/>
              <c:tx>
                <c:rich>
                  <a:bodyPr/>
                  <a:lstStyle/>
                  <a:p>
                    <a:r>
                      <a:rPr lang="en-US" baseline="0" smtClean="0"/>
                      <a:t> </a:t>
                    </a:r>
                    <a:fld id="{058212E3-0CDB-468F-98CC-CC08E6F8BC14}" type="VALUE">
                      <a:rPr lang="en-US" baseline="0"/>
                      <a:pPr/>
                      <a:t>[DEĞER]</a:t>
                    </a:fld>
                    <a:endParaRPr lang="en-US" baseline="0" smtClean="0"/>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A-72BC-4A8B-9C0A-ED1F5102F646}"/>
                </c:ext>
              </c:extLst>
            </c:dLbl>
            <c:dLbl>
              <c:idx val="11"/>
              <c:layout/>
              <c:tx>
                <c:rich>
                  <a:bodyPr/>
                  <a:lstStyle/>
                  <a:p>
                    <a:r>
                      <a:rPr lang="en-US" baseline="0" smtClean="0"/>
                      <a:t> </a:t>
                    </a:r>
                    <a:fld id="{D4EEF025-DE56-476F-8DAC-7DB3589F8DA9}" type="VALUE">
                      <a:rPr lang="en-US" baseline="0"/>
                      <a:pPr/>
                      <a:t>[DEĞER]</a:t>
                    </a:fld>
                    <a:endParaRPr lang="en-US" baseline="0" smtClean="0"/>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C-72BC-4A8B-9C0A-ED1F5102F646}"/>
                </c:ext>
              </c:extLst>
            </c:dLbl>
            <c:dLbl>
              <c:idx val="12"/>
              <c:layout/>
              <c:tx>
                <c:rich>
                  <a:bodyPr/>
                  <a:lstStyle/>
                  <a:p>
                    <a:fld id="{BAD58FAA-9439-42A1-A482-1DB7950C6028}" type="VALUE">
                      <a:rPr lang="en-US" baseline="0" smtClean="0"/>
                      <a:pPr/>
                      <a:t>[DEĞER]</a:t>
                    </a:fld>
                    <a:endParaRPr lang="tr-TR"/>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0-97BB-44EE-8AFD-5769096F76AD}"/>
                </c:ext>
              </c:extLst>
            </c:dLbl>
            <c:spPr>
              <a:solidFill>
                <a:prstClr val="white"/>
              </a:solidFill>
              <a:ln>
                <a:solidFill>
                  <a:prstClr val="black">
                    <a:lumMod val="25000"/>
                    <a:lumOff val="75000"/>
                  </a:prst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tr-TR"/>
              </a:p>
            </c:txPr>
            <c:showLegendKey val="0"/>
            <c:showVal val="1"/>
            <c:showCatName val="1"/>
            <c:showSerName val="0"/>
            <c:showPercent val="0"/>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15:layout/>
                <c15:showLeaderLines val="0"/>
              </c:ext>
            </c:extLst>
          </c:dLbls>
          <c:cat>
            <c:strRef>
              <c:f>Sayfa1!$A$2:$A$14</c:f>
              <c:strCache>
                <c:ptCount val="13"/>
                <c:pt idx="0">
                  <c:v>2012-2013</c:v>
                </c:pt>
                <c:pt idx="1">
                  <c:v>2013-2014</c:v>
                </c:pt>
                <c:pt idx="2">
                  <c:v>2014-2015</c:v>
                </c:pt>
                <c:pt idx="3">
                  <c:v>2015-2016</c:v>
                </c:pt>
                <c:pt idx="4">
                  <c:v>2016-2017</c:v>
                </c:pt>
                <c:pt idx="5">
                  <c:v>2017-2018</c:v>
                </c:pt>
                <c:pt idx="6">
                  <c:v>2018-2019</c:v>
                </c:pt>
                <c:pt idx="7">
                  <c:v>2019-2020</c:v>
                </c:pt>
                <c:pt idx="8">
                  <c:v>2020-2021</c:v>
                </c:pt>
                <c:pt idx="9">
                  <c:v>2021-2022</c:v>
                </c:pt>
                <c:pt idx="10">
                  <c:v>2022-2023</c:v>
                </c:pt>
                <c:pt idx="11">
                  <c:v>2023-2024</c:v>
                </c:pt>
                <c:pt idx="12">
                  <c:v>2024-2025</c:v>
                </c:pt>
              </c:strCache>
            </c:strRef>
          </c:cat>
          <c:val>
            <c:numRef>
              <c:f>Sayfa1!$B$2:$B$14</c:f>
              <c:numCache>
                <c:formatCode>General</c:formatCode>
                <c:ptCount val="13"/>
                <c:pt idx="0">
                  <c:v>1419</c:v>
                </c:pt>
                <c:pt idx="1">
                  <c:v>1361</c:v>
                </c:pt>
                <c:pt idx="2">
                  <c:v>1421</c:v>
                </c:pt>
                <c:pt idx="3">
                  <c:v>1571</c:v>
                </c:pt>
                <c:pt idx="4">
                  <c:v>2153</c:v>
                </c:pt>
                <c:pt idx="5">
                  <c:v>2304</c:v>
                </c:pt>
                <c:pt idx="6">
                  <c:v>2794</c:v>
                </c:pt>
                <c:pt idx="7">
                  <c:v>2721</c:v>
                </c:pt>
                <c:pt idx="8">
                  <c:v>3469</c:v>
                </c:pt>
                <c:pt idx="9">
                  <c:v>3155</c:v>
                </c:pt>
                <c:pt idx="10">
                  <c:v>3122</c:v>
                </c:pt>
                <c:pt idx="11">
                  <c:v>3677</c:v>
                </c:pt>
                <c:pt idx="12">
                  <c:v>3625</c:v>
                </c:pt>
              </c:numCache>
            </c:numRef>
          </c:val>
          <c:extLst>
            <c:ext xmlns:c16="http://schemas.microsoft.com/office/drawing/2014/chart" uri="{C3380CC4-5D6E-409C-BE32-E72D297353CC}">
              <c16:uniqueId val="{0000000B-72BC-4A8B-9C0A-ED1F5102F646}"/>
            </c:ext>
          </c:extLst>
        </c:ser>
        <c:dLbls>
          <c:showLegendKey val="0"/>
          <c:showVal val="0"/>
          <c:showCatName val="0"/>
          <c:showSerName val="0"/>
          <c:showPercent val="0"/>
          <c:showBubbleSize val="0"/>
        </c:dLbls>
        <c:gapWidth val="219"/>
        <c:axId val="-348894400"/>
        <c:axId val="-348893312"/>
      </c:barChart>
      <c:catAx>
        <c:axId val="-3488944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348893312"/>
        <c:crosses val="autoZero"/>
        <c:auto val="1"/>
        <c:lblAlgn val="ctr"/>
        <c:lblOffset val="100"/>
        <c:noMultiLvlLbl val="0"/>
      </c:catAx>
      <c:valAx>
        <c:axId val="-3488933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34889440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tr-TR"/>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withinLinear" id="18">
  <a:schemeClr val="accent5"/>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8B70C5-721B-4AB8-A786-306932731B0D}" type="doc">
      <dgm:prSet loTypeId="urn:microsoft.com/office/officeart/2005/8/layout/hierarchy1" loCatId="hierarchy" qsTypeId="urn:microsoft.com/office/officeart/2005/8/quickstyle/simple4" qsCatId="simple" csTypeId="urn:microsoft.com/office/officeart/2005/8/colors/accent1_2" csCatId="accent1" phldr="1"/>
      <dgm:spPr/>
      <dgm:t>
        <a:bodyPr/>
        <a:lstStyle/>
        <a:p>
          <a:endParaRPr lang="tr-TR"/>
        </a:p>
      </dgm:t>
    </dgm:pt>
    <dgm:pt modelId="{1908E0E5-BFEF-4F00-BECD-C55CB374874C}">
      <dgm:prSet phldrT="[Metin]" custT="1"/>
      <dgm:spPr>
        <a:xfrm>
          <a:off x="3918650" y="69055"/>
          <a:ext cx="1150225" cy="530096"/>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ln>
        <a:effectLst/>
      </dgm:spPr>
      <dgm:t>
        <a:bodyPr/>
        <a:lstStyle/>
        <a:p>
          <a:r>
            <a:rPr lang="tr-TR" sz="1000" dirty="0" err="1" smtClean="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Gülahmet</a:t>
          </a:r>
          <a:r>
            <a:rPr lang="tr-TR" sz="1000" dirty="0" smtClean="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İPEK</a:t>
          </a:r>
        </a:p>
        <a:p>
          <a:r>
            <a:rPr lang="tr-TR" sz="1000" dirty="0" smtClean="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DAİRE </a:t>
          </a:r>
          <a:r>
            <a:rPr lang="tr-TR" sz="10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BAŞKANI </a:t>
          </a:r>
        </a:p>
      </dgm:t>
    </dgm:pt>
    <dgm:pt modelId="{8A395434-80F3-40DA-A1BC-2F096A37C709}" type="parTrans" cxnId="{AF55C5D2-4846-41A3-9A95-58C1819DE55F}">
      <dgm:prSet/>
      <dgm:spPr/>
      <dgm:t>
        <a:bodyPr/>
        <a:lstStyle/>
        <a:p>
          <a:endParaRPr lang="tr-TR" sz="1000">
            <a:latin typeface="Times New Roman" panose="02020603050405020304" pitchFamily="18" charset="0"/>
            <a:cs typeface="Times New Roman" panose="02020603050405020304" pitchFamily="18" charset="0"/>
          </a:endParaRPr>
        </a:p>
      </dgm:t>
    </dgm:pt>
    <dgm:pt modelId="{15CC77F3-2EAC-481D-8AF4-7D1EE765F3CA}" type="sibTrans" cxnId="{AF55C5D2-4846-41A3-9A95-58C1819DE55F}">
      <dgm:prSet/>
      <dgm:spPr/>
      <dgm:t>
        <a:bodyPr/>
        <a:lstStyle/>
        <a:p>
          <a:endParaRPr lang="tr-TR" sz="1000">
            <a:latin typeface="Times New Roman" panose="02020603050405020304" pitchFamily="18" charset="0"/>
            <a:cs typeface="Times New Roman" panose="02020603050405020304" pitchFamily="18" charset="0"/>
          </a:endParaRPr>
        </a:p>
      </dgm:t>
    </dgm:pt>
    <dgm:pt modelId="{F83289C0-A3B4-4CD4-8CBA-223B901839E4}">
      <dgm:prSet custT="1"/>
      <dgm:spPr>
        <a:xfrm>
          <a:off x="589871" y="2616017"/>
          <a:ext cx="834797" cy="530096"/>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ln>
        <a:effectLst/>
      </dgm:spPr>
      <dgm:t>
        <a:bodyPr/>
        <a:lstStyle/>
        <a:p>
          <a:r>
            <a:rPr lang="tr-TR" sz="9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Murat BURAN</a:t>
          </a:r>
        </a:p>
        <a:p>
          <a:r>
            <a:rPr lang="tr-TR" sz="9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BİLGİSAYAR İŞLETMENİ</a:t>
          </a:r>
        </a:p>
      </dgm:t>
    </dgm:pt>
    <dgm:pt modelId="{4877CCC2-5343-41E9-B70F-51B56E26FBD5}" type="parTrans" cxnId="{40C9FED2-CD10-4F64-9B62-17B5E695C72B}">
      <dgm:prSet custT="1"/>
      <dgm:spPr>
        <a:xfrm>
          <a:off x="914514" y="511034"/>
          <a:ext cx="3486493" cy="2016865"/>
        </a:xfrm>
        <a:custGeom>
          <a:avLst/>
          <a:gdLst/>
          <a:ahLst/>
          <a:cxnLst/>
          <a:rect l="0" t="0" r="0" b="0"/>
          <a:pathLst>
            <a:path>
              <a:moveTo>
                <a:pt x="3486493" y="0"/>
              </a:moveTo>
              <a:lnTo>
                <a:pt x="3486493" y="1939530"/>
              </a:lnTo>
              <a:lnTo>
                <a:pt x="0" y="1939530"/>
              </a:lnTo>
              <a:lnTo>
                <a:pt x="0" y="2016865"/>
              </a:lnTo>
            </a:path>
          </a:pathLst>
        </a:custGeom>
        <a:noFill/>
        <a:ln w="12700" cap="flat" cmpd="sng" algn="ctr">
          <a:solidFill>
            <a:srgbClr val="1CADE4">
              <a:shade val="60000"/>
              <a:hueOff val="0"/>
              <a:satOff val="0"/>
              <a:lumOff val="0"/>
              <a:alphaOff val="0"/>
            </a:srgbClr>
          </a:solidFill>
          <a:prstDash val="solid"/>
        </a:ln>
        <a:effectLst/>
      </dgm:spPr>
      <dgm:t>
        <a:bodyPr/>
        <a:lstStyle/>
        <a:p>
          <a:endParaRPr lang="tr-TR" sz="1000">
            <a:latin typeface="Times New Roman" panose="02020603050405020304" pitchFamily="18" charset="0"/>
            <a:cs typeface="Times New Roman" panose="02020603050405020304" pitchFamily="18" charset="0"/>
          </a:endParaRPr>
        </a:p>
      </dgm:t>
    </dgm:pt>
    <dgm:pt modelId="{17FED144-C5B7-409C-B186-9B120A8AD9A9}" type="sibTrans" cxnId="{40C9FED2-CD10-4F64-9B62-17B5E695C72B}">
      <dgm:prSet/>
      <dgm:spPr/>
      <dgm:t>
        <a:bodyPr/>
        <a:lstStyle/>
        <a:p>
          <a:endParaRPr lang="tr-TR" sz="1000">
            <a:latin typeface="Times New Roman" panose="02020603050405020304" pitchFamily="18" charset="0"/>
            <a:cs typeface="Times New Roman" panose="02020603050405020304" pitchFamily="18" charset="0"/>
          </a:endParaRPr>
        </a:p>
      </dgm:t>
    </dgm:pt>
    <dgm:pt modelId="{5BB65C41-E8EB-4A55-B98F-2609C52E5EC9}">
      <dgm:prSet custT="1"/>
      <dgm:spPr>
        <a:xfrm>
          <a:off x="4012344" y="1820093"/>
          <a:ext cx="834797" cy="530096"/>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ln>
        <a:effectLst/>
      </dgm:spPr>
      <dgm:t>
        <a:bodyPr/>
        <a:lstStyle/>
        <a:p>
          <a:r>
            <a:rPr lang="tr-TR" sz="10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Yavuz Selim İÇİN</a:t>
          </a:r>
        </a:p>
        <a:p>
          <a:r>
            <a:rPr lang="tr-TR" sz="10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ŞEF</a:t>
          </a:r>
        </a:p>
      </dgm:t>
    </dgm:pt>
    <dgm:pt modelId="{370DE483-0445-48B1-A1D5-5AA655A1690F}" type="parTrans" cxnId="{9969A751-D06A-4DDB-AD52-6AEC3537A71F}">
      <dgm:prSet/>
      <dgm:spPr>
        <a:xfrm>
          <a:off x="4291268" y="511034"/>
          <a:ext cx="91440" cy="1220941"/>
        </a:xfrm>
        <a:custGeom>
          <a:avLst/>
          <a:gdLst/>
          <a:ahLst/>
          <a:cxnLst/>
          <a:rect l="0" t="0" r="0" b="0"/>
          <a:pathLst>
            <a:path>
              <a:moveTo>
                <a:pt x="109739" y="0"/>
              </a:moveTo>
              <a:lnTo>
                <a:pt x="109739" y="1143607"/>
              </a:lnTo>
              <a:lnTo>
                <a:pt x="45720" y="1143607"/>
              </a:lnTo>
              <a:lnTo>
                <a:pt x="45720" y="1220941"/>
              </a:lnTo>
            </a:path>
          </a:pathLst>
        </a:custGeom>
        <a:noFill/>
        <a:ln w="12700" cap="flat" cmpd="sng" algn="ctr">
          <a:solidFill>
            <a:srgbClr val="1CADE4">
              <a:shade val="60000"/>
              <a:hueOff val="0"/>
              <a:satOff val="0"/>
              <a:lumOff val="0"/>
              <a:alphaOff val="0"/>
            </a:srgbClr>
          </a:solidFill>
          <a:prstDash val="solid"/>
        </a:ln>
        <a:effectLst/>
      </dgm:spPr>
      <dgm:t>
        <a:bodyPr/>
        <a:lstStyle/>
        <a:p>
          <a:endParaRPr lang="tr-TR" sz="1000">
            <a:latin typeface="Times New Roman" panose="02020603050405020304" pitchFamily="18" charset="0"/>
            <a:cs typeface="Times New Roman" panose="02020603050405020304" pitchFamily="18" charset="0"/>
          </a:endParaRPr>
        </a:p>
      </dgm:t>
    </dgm:pt>
    <dgm:pt modelId="{3DA77332-B40D-4DED-8DC4-6692E23F10F3}" type="sibTrans" cxnId="{9969A751-D06A-4DDB-AD52-6AEC3537A71F}">
      <dgm:prSet/>
      <dgm:spPr/>
      <dgm:t>
        <a:bodyPr/>
        <a:lstStyle/>
        <a:p>
          <a:endParaRPr lang="tr-TR" sz="1000">
            <a:latin typeface="Times New Roman" panose="02020603050405020304" pitchFamily="18" charset="0"/>
            <a:cs typeface="Times New Roman" panose="02020603050405020304" pitchFamily="18" charset="0"/>
          </a:endParaRPr>
        </a:p>
      </dgm:t>
    </dgm:pt>
    <dgm:pt modelId="{53B0BFFE-FA0C-4C52-864E-8FD8DCAEBB91}">
      <dgm:prSet custT="1"/>
      <dgm:spPr>
        <a:xfrm>
          <a:off x="1942937" y="2616017"/>
          <a:ext cx="834797" cy="530096"/>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ln>
        <a:effectLst/>
      </dgm:spPr>
      <dgm:t>
        <a:bodyPr/>
        <a:lstStyle/>
        <a:p>
          <a:r>
            <a:rPr lang="tr-TR" sz="9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Abdullah DEMİR</a:t>
          </a:r>
        </a:p>
        <a:p>
          <a:r>
            <a:rPr lang="tr-TR" sz="9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BİLGİSAYAR İŞLETMENİ</a:t>
          </a:r>
        </a:p>
      </dgm:t>
    </dgm:pt>
    <dgm:pt modelId="{E398B35F-2F13-4AE4-90B5-F038C3FA090B}" type="parTrans" cxnId="{962A35DB-D103-4DCD-B63B-9D969B99BCC2}">
      <dgm:prSet/>
      <dgm:spPr>
        <a:xfrm>
          <a:off x="2267581" y="511034"/>
          <a:ext cx="2133426" cy="2016865"/>
        </a:xfrm>
        <a:custGeom>
          <a:avLst/>
          <a:gdLst/>
          <a:ahLst/>
          <a:cxnLst/>
          <a:rect l="0" t="0" r="0" b="0"/>
          <a:pathLst>
            <a:path>
              <a:moveTo>
                <a:pt x="2133426" y="0"/>
              </a:moveTo>
              <a:lnTo>
                <a:pt x="2133426" y="1939530"/>
              </a:lnTo>
              <a:lnTo>
                <a:pt x="0" y="1939530"/>
              </a:lnTo>
              <a:lnTo>
                <a:pt x="0" y="2016865"/>
              </a:lnTo>
            </a:path>
          </a:pathLst>
        </a:custGeom>
        <a:noFill/>
        <a:ln w="12700" cap="flat" cmpd="sng" algn="ctr">
          <a:solidFill>
            <a:srgbClr val="1CADE4">
              <a:shade val="60000"/>
              <a:hueOff val="0"/>
              <a:satOff val="0"/>
              <a:lumOff val="0"/>
              <a:alphaOff val="0"/>
            </a:srgbClr>
          </a:solidFill>
          <a:prstDash val="solid"/>
        </a:ln>
        <a:effectLst/>
      </dgm:spPr>
      <dgm:t>
        <a:bodyPr/>
        <a:lstStyle/>
        <a:p>
          <a:endParaRPr lang="tr-TR" sz="1000">
            <a:latin typeface="Times New Roman" panose="02020603050405020304" pitchFamily="18" charset="0"/>
            <a:cs typeface="Times New Roman" panose="02020603050405020304" pitchFamily="18" charset="0"/>
          </a:endParaRPr>
        </a:p>
      </dgm:t>
    </dgm:pt>
    <dgm:pt modelId="{6FFA5B9F-6095-4EC0-817F-5A6D0281B81B}" type="sibTrans" cxnId="{962A35DB-D103-4DCD-B63B-9D969B99BCC2}">
      <dgm:prSet/>
      <dgm:spPr/>
      <dgm:t>
        <a:bodyPr/>
        <a:lstStyle/>
        <a:p>
          <a:endParaRPr lang="tr-TR" sz="1000">
            <a:latin typeface="Times New Roman" panose="02020603050405020304" pitchFamily="18" charset="0"/>
            <a:cs typeface="Times New Roman" panose="02020603050405020304" pitchFamily="18" charset="0"/>
          </a:endParaRPr>
        </a:p>
      </dgm:t>
    </dgm:pt>
    <dgm:pt modelId="{22DC1876-7728-4DE2-B325-5284B6E3A509}">
      <dgm:prSet custT="1"/>
      <dgm:spPr>
        <a:xfrm>
          <a:off x="4569497" y="2616017"/>
          <a:ext cx="834797" cy="530096"/>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ln>
        <a:effectLst/>
      </dgm:spPr>
      <dgm:t>
        <a:bodyPr/>
        <a:lstStyle/>
        <a:p>
          <a:r>
            <a:rPr lang="tr-TR" sz="9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Serhat NAS</a:t>
          </a:r>
        </a:p>
        <a:p>
          <a:r>
            <a:rPr lang="tr-TR" sz="9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BİLGİSAYAR İŞLETMENİ</a:t>
          </a:r>
        </a:p>
      </dgm:t>
    </dgm:pt>
    <dgm:pt modelId="{2E6B57FE-26D4-442A-A2E8-3BBF7D5854F0}" type="parTrans" cxnId="{546C6F85-5CC3-427A-803C-148FEEA4FACC}">
      <dgm:prSet/>
      <dgm:spPr>
        <a:xfrm>
          <a:off x="4401007" y="511034"/>
          <a:ext cx="493133" cy="2016865"/>
        </a:xfrm>
        <a:custGeom>
          <a:avLst/>
          <a:gdLst/>
          <a:ahLst/>
          <a:cxnLst/>
          <a:rect l="0" t="0" r="0" b="0"/>
          <a:pathLst>
            <a:path>
              <a:moveTo>
                <a:pt x="0" y="0"/>
              </a:moveTo>
              <a:lnTo>
                <a:pt x="0" y="1939530"/>
              </a:lnTo>
              <a:lnTo>
                <a:pt x="493133" y="1939530"/>
              </a:lnTo>
              <a:lnTo>
                <a:pt x="493133" y="2016865"/>
              </a:lnTo>
            </a:path>
          </a:pathLst>
        </a:custGeom>
        <a:noFill/>
        <a:ln w="12700" cap="flat" cmpd="sng" algn="ctr">
          <a:solidFill>
            <a:srgbClr val="1CADE4">
              <a:shade val="60000"/>
              <a:hueOff val="0"/>
              <a:satOff val="0"/>
              <a:lumOff val="0"/>
              <a:alphaOff val="0"/>
            </a:srgbClr>
          </a:solidFill>
          <a:prstDash val="solid"/>
        </a:ln>
        <a:effectLst/>
      </dgm:spPr>
      <dgm:t>
        <a:bodyPr/>
        <a:lstStyle/>
        <a:p>
          <a:endParaRPr lang="tr-TR" sz="1000">
            <a:latin typeface="Times New Roman" panose="02020603050405020304" pitchFamily="18" charset="0"/>
            <a:cs typeface="Times New Roman" panose="02020603050405020304" pitchFamily="18" charset="0"/>
          </a:endParaRPr>
        </a:p>
      </dgm:t>
    </dgm:pt>
    <dgm:pt modelId="{C5EF7E04-D1D8-4991-9087-13A71FE15185}" type="sibTrans" cxnId="{546C6F85-5CC3-427A-803C-148FEEA4FACC}">
      <dgm:prSet/>
      <dgm:spPr/>
      <dgm:t>
        <a:bodyPr/>
        <a:lstStyle/>
        <a:p>
          <a:endParaRPr lang="tr-TR" sz="1000">
            <a:latin typeface="Times New Roman" panose="02020603050405020304" pitchFamily="18" charset="0"/>
            <a:cs typeface="Times New Roman" panose="02020603050405020304" pitchFamily="18" charset="0"/>
          </a:endParaRPr>
        </a:p>
      </dgm:t>
    </dgm:pt>
    <dgm:pt modelId="{109449D9-C79D-4476-8CC3-A9C497AB1C1F}">
      <dgm:prSet custT="1"/>
      <dgm:spPr>
        <a:xfrm>
          <a:off x="8386447" y="2622282"/>
          <a:ext cx="834797" cy="530096"/>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ln>
        <a:effectLst/>
      </dgm:spPr>
      <dgm:t>
        <a:bodyPr/>
        <a:lstStyle/>
        <a:p>
          <a:r>
            <a:rPr lang="tr-TR" sz="90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Şafih</a:t>
          </a:r>
          <a:r>
            <a:rPr lang="tr-TR" sz="9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ECER</a:t>
          </a:r>
        </a:p>
        <a:p>
          <a:r>
            <a:rPr lang="tr-TR" sz="9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HİZMETLİ</a:t>
          </a:r>
        </a:p>
      </dgm:t>
    </dgm:pt>
    <dgm:pt modelId="{25015704-E6F6-45FB-961E-1AAEFCFDD4F6}" type="parTrans" cxnId="{396A2E9C-C63A-4689-A4CA-CA9FB6C4ED16}">
      <dgm:prSet/>
      <dgm:spPr>
        <a:xfrm>
          <a:off x="4401007" y="511034"/>
          <a:ext cx="4310082" cy="2023131"/>
        </a:xfrm>
        <a:custGeom>
          <a:avLst/>
          <a:gdLst/>
          <a:ahLst/>
          <a:cxnLst/>
          <a:rect l="0" t="0" r="0" b="0"/>
          <a:pathLst>
            <a:path>
              <a:moveTo>
                <a:pt x="0" y="0"/>
              </a:moveTo>
              <a:lnTo>
                <a:pt x="0" y="1945796"/>
              </a:lnTo>
              <a:lnTo>
                <a:pt x="4310082" y="1945796"/>
              </a:lnTo>
              <a:lnTo>
                <a:pt x="4310082" y="2023131"/>
              </a:lnTo>
            </a:path>
          </a:pathLst>
        </a:custGeom>
        <a:noFill/>
        <a:ln w="12700" cap="flat" cmpd="sng" algn="ctr">
          <a:solidFill>
            <a:srgbClr val="1CADE4">
              <a:shade val="60000"/>
              <a:hueOff val="0"/>
              <a:satOff val="0"/>
              <a:lumOff val="0"/>
              <a:alphaOff val="0"/>
            </a:srgbClr>
          </a:solidFill>
          <a:prstDash val="solid"/>
        </a:ln>
        <a:effectLst/>
      </dgm:spPr>
      <dgm:t>
        <a:bodyPr/>
        <a:lstStyle/>
        <a:p>
          <a:endParaRPr lang="tr-TR" sz="1000">
            <a:latin typeface="Times New Roman" panose="02020603050405020304" pitchFamily="18" charset="0"/>
            <a:cs typeface="Times New Roman" panose="02020603050405020304" pitchFamily="18" charset="0"/>
          </a:endParaRPr>
        </a:p>
      </dgm:t>
    </dgm:pt>
    <dgm:pt modelId="{3CF3BB9C-11E7-4CBD-B29E-C1F69DB77F13}" type="sibTrans" cxnId="{396A2E9C-C63A-4689-A4CA-CA9FB6C4ED16}">
      <dgm:prSet/>
      <dgm:spPr/>
      <dgm:t>
        <a:bodyPr/>
        <a:lstStyle/>
        <a:p>
          <a:endParaRPr lang="tr-TR" sz="1000">
            <a:latin typeface="Times New Roman" panose="02020603050405020304" pitchFamily="18" charset="0"/>
            <a:cs typeface="Times New Roman" panose="02020603050405020304" pitchFamily="18" charset="0"/>
          </a:endParaRPr>
        </a:p>
      </dgm:t>
    </dgm:pt>
    <dgm:pt modelId="{1EF76DD9-7C6C-40BA-B7B3-3B43D6828075}">
      <dgm:prSet custT="1"/>
      <dgm:spPr>
        <a:xfrm>
          <a:off x="5856139" y="2624541"/>
          <a:ext cx="834797" cy="530096"/>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ln>
        <a:effectLst/>
      </dgm:spPr>
      <dgm:t>
        <a:bodyPr/>
        <a:lstStyle/>
        <a:p>
          <a:r>
            <a:rPr lang="tr-TR" sz="9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Turan SARIYER</a:t>
          </a:r>
        </a:p>
        <a:p>
          <a:r>
            <a:rPr lang="tr-TR" sz="9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BİLGİSAYAR İŞLETMENİ</a:t>
          </a:r>
        </a:p>
      </dgm:t>
    </dgm:pt>
    <dgm:pt modelId="{4CD2AE99-5E22-4ABD-BEAD-084A0A48EFF2}" type="parTrans" cxnId="{61E66924-F8AA-4E03-A674-66C33D558A8A}">
      <dgm:prSet/>
      <dgm:spPr>
        <a:xfrm>
          <a:off x="4401007" y="511034"/>
          <a:ext cx="1779774" cy="2025389"/>
        </a:xfrm>
        <a:custGeom>
          <a:avLst/>
          <a:gdLst/>
          <a:ahLst/>
          <a:cxnLst/>
          <a:rect l="0" t="0" r="0" b="0"/>
          <a:pathLst>
            <a:path>
              <a:moveTo>
                <a:pt x="0" y="0"/>
              </a:moveTo>
              <a:lnTo>
                <a:pt x="0" y="1948054"/>
              </a:lnTo>
              <a:lnTo>
                <a:pt x="1779774" y="1948054"/>
              </a:lnTo>
              <a:lnTo>
                <a:pt x="1779774" y="2025389"/>
              </a:lnTo>
            </a:path>
          </a:pathLst>
        </a:custGeom>
        <a:noFill/>
        <a:ln w="12700" cap="flat" cmpd="sng" algn="ctr">
          <a:solidFill>
            <a:srgbClr val="1CADE4">
              <a:shade val="60000"/>
              <a:hueOff val="0"/>
              <a:satOff val="0"/>
              <a:lumOff val="0"/>
              <a:alphaOff val="0"/>
            </a:srgbClr>
          </a:solidFill>
          <a:prstDash val="solid"/>
        </a:ln>
        <a:effectLst/>
      </dgm:spPr>
      <dgm:t>
        <a:bodyPr/>
        <a:lstStyle/>
        <a:p>
          <a:endParaRPr lang="tr-TR" sz="1000">
            <a:latin typeface="Times New Roman" panose="02020603050405020304" pitchFamily="18" charset="0"/>
            <a:cs typeface="Times New Roman" panose="02020603050405020304" pitchFamily="18" charset="0"/>
          </a:endParaRPr>
        </a:p>
      </dgm:t>
    </dgm:pt>
    <dgm:pt modelId="{472E59B7-F640-4B3A-898E-08F52E0B12F7}" type="sibTrans" cxnId="{61E66924-F8AA-4E03-A674-66C33D558A8A}">
      <dgm:prSet/>
      <dgm:spPr/>
      <dgm:t>
        <a:bodyPr/>
        <a:lstStyle/>
        <a:p>
          <a:endParaRPr lang="tr-TR" sz="1000">
            <a:latin typeface="Times New Roman" panose="02020603050405020304" pitchFamily="18" charset="0"/>
            <a:cs typeface="Times New Roman" panose="02020603050405020304" pitchFamily="18" charset="0"/>
          </a:endParaRPr>
        </a:p>
      </dgm:t>
    </dgm:pt>
    <dgm:pt modelId="{B9DC0E42-25CC-4143-A6A1-73BAC47F1565}">
      <dgm:prSet custT="1"/>
      <dgm:spPr>
        <a:xfrm>
          <a:off x="6957272" y="2616017"/>
          <a:ext cx="965777" cy="547441"/>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ln>
        <a:effectLst/>
      </dgm:spPr>
      <dgm:t>
        <a:bodyPr/>
        <a:lstStyle/>
        <a:p>
          <a:r>
            <a:rPr lang="tr-TR" sz="9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Veysel KARAÇAY</a:t>
          </a:r>
        </a:p>
        <a:p>
          <a:r>
            <a:rPr lang="tr-TR" sz="900" dirty="0" smtClean="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BİLGİSAYAR İŞLETMENİ</a:t>
          </a:r>
          <a:endParaRPr lang="tr-TR" sz="9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endParaRPr>
        </a:p>
      </dgm:t>
    </dgm:pt>
    <dgm:pt modelId="{1315D8F6-C1C5-4B4E-BC2F-91D497FC62C0}" type="parTrans" cxnId="{F632B27F-1528-4471-8FDB-39B24299A71C}">
      <dgm:prSet/>
      <dgm:spPr>
        <a:xfrm>
          <a:off x="4401007" y="511034"/>
          <a:ext cx="2946397" cy="2016865"/>
        </a:xfrm>
        <a:custGeom>
          <a:avLst/>
          <a:gdLst/>
          <a:ahLst/>
          <a:cxnLst/>
          <a:rect l="0" t="0" r="0" b="0"/>
          <a:pathLst>
            <a:path>
              <a:moveTo>
                <a:pt x="0" y="0"/>
              </a:moveTo>
              <a:lnTo>
                <a:pt x="0" y="1939530"/>
              </a:lnTo>
              <a:lnTo>
                <a:pt x="2946397" y="1939530"/>
              </a:lnTo>
              <a:lnTo>
                <a:pt x="2946397" y="2016865"/>
              </a:lnTo>
            </a:path>
          </a:pathLst>
        </a:custGeom>
        <a:noFill/>
        <a:ln w="12700" cap="flat" cmpd="sng" algn="ctr">
          <a:solidFill>
            <a:srgbClr val="1CADE4">
              <a:shade val="60000"/>
              <a:hueOff val="0"/>
              <a:satOff val="0"/>
              <a:lumOff val="0"/>
              <a:alphaOff val="0"/>
            </a:srgbClr>
          </a:solidFill>
          <a:prstDash val="solid"/>
        </a:ln>
        <a:effectLst/>
      </dgm:spPr>
      <dgm:t>
        <a:bodyPr/>
        <a:lstStyle/>
        <a:p>
          <a:endParaRPr lang="tr-TR" sz="1000">
            <a:latin typeface="Times New Roman" panose="02020603050405020304" pitchFamily="18" charset="0"/>
            <a:cs typeface="Times New Roman" panose="02020603050405020304" pitchFamily="18" charset="0"/>
          </a:endParaRPr>
        </a:p>
      </dgm:t>
    </dgm:pt>
    <dgm:pt modelId="{E1A361B0-BAB5-430C-8048-CF265EB5485A}" type="sibTrans" cxnId="{F632B27F-1528-4471-8FDB-39B24299A71C}">
      <dgm:prSet/>
      <dgm:spPr/>
      <dgm:t>
        <a:bodyPr/>
        <a:lstStyle/>
        <a:p>
          <a:endParaRPr lang="tr-TR" sz="1000">
            <a:latin typeface="Times New Roman" panose="02020603050405020304" pitchFamily="18" charset="0"/>
            <a:cs typeface="Times New Roman" panose="02020603050405020304" pitchFamily="18" charset="0"/>
          </a:endParaRPr>
        </a:p>
      </dgm:t>
    </dgm:pt>
    <dgm:pt modelId="{7477A948-B9EC-4A27-88E0-5DEF37742155}">
      <dgm:prSet custT="1"/>
      <dgm:spPr>
        <a:xfrm>
          <a:off x="3296012" y="2616017"/>
          <a:ext cx="834797" cy="530096"/>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ln>
        <a:effectLst/>
      </dgm:spPr>
      <dgm:t>
        <a:bodyPr/>
        <a:lstStyle/>
        <a:p>
          <a:r>
            <a:rPr lang="tr-TR" sz="9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Servet KARAHAN BİLGİSAYAR İŞLETMENİ</a:t>
          </a:r>
        </a:p>
      </dgm:t>
    </dgm:pt>
    <dgm:pt modelId="{0776791C-DDC7-4E63-B234-97695B1161D7}" type="parTrans" cxnId="{4DC41D0A-4A82-4268-B5E6-29DBE431DBAB}">
      <dgm:prSet/>
      <dgm:spPr>
        <a:xfrm>
          <a:off x="3620656" y="511034"/>
          <a:ext cx="780351" cy="2016865"/>
        </a:xfrm>
        <a:custGeom>
          <a:avLst/>
          <a:gdLst/>
          <a:ahLst/>
          <a:cxnLst/>
          <a:rect l="0" t="0" r="0" b="0"/>
          <a:pathLst>
            <a:path>
              <a:moveTo>
                <a:pt x="780351" y="0"/>
              </a:moveTo>
              <a:lnTo>
                <a:pt x="780351" y="1939530"/>
              </a:lnTo>
              <a:lnTo>
                <a:pt x="0" y="1939530"/>
              </a:lnTo>
              <a:lnTo>
                <a:pt x="0" y="2016865"/>
              </a:lnTo>
            </a:path>
          </a:pathLst>
        </a:custGeom>
        <a:noFill/>
        <a:ln w="12700" cap="flat" cmpd="sng" algn="ctr">
          <a:solidFill>
            <a:srgbClr val="1CADE4">
              <a:shade val="60000"/>
              <a:hueOff val="0"/>
              <a:satOff val="0"/>
              <a:lumOff val="0"/>
              <a:alphaOff val="0"/>
            </a:srgbClr>
          </a:solidFill>
          <a:prstDash val="solid"/>
        </a:ln>
        <a:effectLst/>
      </dgm:spPr>
      <dgm:t>
        <a:bodyPr/>
        <a:lstStyle/>
        <a:p>
          <a:endParaRPr lang="tr-TR" sz="1000">
            <a:latin typeface="Times New Roman" panose="02020603050405020304" pitchFamily="18" charset="0"/>
            <a:cs typeface="Times New Roman" panose="02020603050405020304" pitchFamily="18" charset="0"/>
          </a:endParaRPr>
        </a:p>
      </dgm:t>
    </dgm:pt>
    <dgm:pt modelId="{EF4E27D8-9348-46A9-8814-D3A5452C0AD2}" type="sibTrans" cxnId="{4DC41D0A-4A82-4268-B5E6-29DBE431DBAB}">
      <dgm:prSet/>
      <dgm:spPr/>
      <dgm:t>
        <a:bodyPr/>
        <a:lstStyle/>
        <a:p>
          <a:endParaRPr lang="tr-TR" sz="1000">
            <a:latin typeface="Times New Roman" panose="02020603050405020304" pitchFamily="18" charset="0"/>
            <a:cs typeface="Times New Roman" panose="02020603050405020304" pitchFamily="18" charset="0"/>
          </a:endParaRPr>
        </a:p>
      </dgm:t>
    </dgm:pt>
    <dgm:pt modelId="{1D307A10-C5C4-4DA4-B699-06C3E8AF8954}">
      <dgm:prSet custT="1"/>
      <dgm:spPr>
        <a:xfrm>
          <a:off x="4012346" y="944570"/>
          <a:ext cx="834797" cy="530096"/>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ln>
        <a:effectLst/>
      </dgm:spPr>
      <dgm:t>
        <a:bodyPr/>
        <a:lstStyle/>
        <a:p>
          <a:r>
            <a:rPr lang="tr-TR" sz="10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Erdal ÇİÇEK ŞUBE MÜDÜRÜ</a:t>
          </a:r>
        </a:p>
      </dgm:t>
    </dgm:pt>
    <dgm:pt modelId="{855B25C0-1BDE-40EE-A164-9083A7DBD348}" type="parTrans" cxnId="{7AA1EFF0-3972-4F29-A319-ABB1E3A6EFDB}">
      <dgm:prSet/>
      <dgm:spPr>
        <a:xfrm>
          <a:off x="4291270" y="511034"/>
          <a:ext cx="91440" cy="345418"/>
        </a:xfrm>
        <a:custGeom>
          <a:avLst/>
          <a:gdLst/>
          <a:ahLst/>
          <a:cxnLst/>
          <a:rect l="0" t="0" r="0" b="0"/>
          <a:pathLst>
            <a:path>
              <a:moveTo>
                <a:pt x="109737" y="0"/>
              </a:moveTo>
              <a:lnTo>
                <a:pt x="109737" y="268084"/>
              </a:lnTo>
              <a:lnTo>
                <a:pt x="45720" y="268084"/>
              </a:lnTo>
              <a:lnTo>
                <a:pt x="45720" y="345418"/>
              </a:lnTo>
            </a:path>
          </a:pathLst>
        </a:custGeom>
        <a:noFill/>
        <a:ln w="12700" cap="flat" cmpd="sng" algn="ctr">
          <a:solidFill>
            <a:srgbClr val="1CADE4">
              <a:shade val="60000"/>
              <a:hueOff val="0"/>
              <a:satOff val="0"/>
              <a:lumOff val="0"/>
              <a:alphaOff val="0"/>
            </a:srgbClr>
          </a:solidFill>
          <a:prstDash val="solid"/>
        </a:ln>
        <a:effectLst/>
      </dgm:spPr>
      <dgm:t>
        <a:bodyPr/>
        <a:lstStyle/>
        <a:p>
          <a:endParaRPr lang="tr-TR" sz="1000">
            <a:latin typeface="Times New Roman" panose="02020603050405020304" pitchFamily="18" charset="0"/>
            <a:cs typeface="Times New Roman" panose="02020603050405020304" pitchFamily="18" charset="0"/>
          </a:endParaRPr>
        </a:p>
      </dgm:t>
    </dgm:pt>
    <dgm:pt modelId="{6D3FD5C2-AD15-47D2-A690-C25F0DE7FAAB}" type="sibTrans" cxnId="{7AA1EFF0-3972-4F29-A319-ABB1E3A6EFDB}">
      <dgm:prSet/>
      <dgm:spPr/>
      <dgm:t>
        <a:bodyPr/>
        <a:lstStyle/>
        <a:p>
          <a:endParaRPr lang="tr-TR" sz="1000">
            <a:latin typeface="Times New Roman" panose="02020603050405020304" pitchFamily="18" charset="0"/>
            <a:cs typeface="Times New Roman" panose="02020603050405020304" pitchFamily="18" charset="0"/>
          </a:endParaRPr>
        </a:p>
      </dgm:t>
    </dgm:pt>
    <dgm:pt modelId="{81D552E7-B9F7-40A1-BE10-54648E39669D}" type="pres">
      <dgm:prSet presAssocID="{CE8B70C5-721B-4AB8-A786-306932731B0D}" presName="hierChild1" presStyleCnt="0">
        <dgm:presLayoutVars>
          <dgm:chPref val="1"/>
          <dgm:dir/>
          <dgm:animOne val="branch"/>
          <dgm:animLvl val="lvl"/>
          <dgm:resizeHandles/>
        </dgm:presLayoutVars>
      </dgm:prSet>
      <dgm:spPr/>
      <dgm:t>
        <a:bodyPr/>
        <a:lstStyle/>
        <a:p>
          <a:endParaRPr lang="tr-TR"/>
        </a:p>
      </dgm:t>
    </dgm:pt>
    <dgm:pt modelId="{1CBB8B3B-EF96-459A-B3B6-1E4EAA2CB52B}" type="pres">
      <dgm:prSet presAssocID="{1908E0E5-BFEF-4F00-BECD-C55CB374874C}" presName="hierRoot1" presStyleCnt="0"/>
      <dgm:spPr/>
      <dgm:t>
        <a:bodyPr/>
        <a:lstStyle/>
        <a:p>
          <a:endParaRPr lang="tr-TR"/>
        </a:p>
      </dgm:t>
    </dgm:pt>
    <dgm:pt modelId="{FB3150C0-2746-4056-AEE0-5A1CA62D0333}" type="pres">
      <dgm:prSet presAssocID="{1908E0E5-BFEF-4F00-BECD-C55CB374874C}" presName="composite" presStyleCnt="0"/>
      <dgm:spPr/>
      <dgm:t>
        <a:bodyPr/>
        <a:lstStyle/>
        <a:p>
          <a:endParaRPr lang="tr-TR"/>
        </a:p>
      </dgm:t>
    </dgm:pt>
    <dgm:pt modelId="{B6C0442E-405E-4CFA-B137-B4E6B89B163B}" type="pres">
      <dgm:prSet presAssocID="{1908E0E5-BFEF-4F00-BECD-C55CB374874C}" presName="background" presStyleLbl="node0" presStyleIdx="0" presStyleCnt="1"/>
      <dgm:spPr>
        <a:xfrm>
          <a:off x="3825895" y="-19062"/>
          <a:ext cx="1150225" cy="530096"/>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gm:spPr>
      <dgm:t>
        <a:bodyPr/>
        <a:lstStyle/>
        <a:p>
          <a:endParaRPr lang="tr-TR"/>
        </a:p>
      </dgm:t>
    </dgm:pt>
    <dgm:pt modelId="{63D963F4-A8BB-4EDC-A341-7C44EC1D0531}" type="pres">
      <dgm:prSet presAssocID="{1908E0E5-BFEF-4F00-BECD-C55CB374874C}" presName="text" presStyleLbl="fgAcc0" presStyleIdx="0" presStyleCnt="1" custScaleX="137785" custLinFactY="-135853" custLinFactNeighborX="-19569" custLinFactNeighborY="-200000">
        <dgm:presLayoutVars>
          <dgm:chPref val="3"/>
        </dgm:presLayoutVars>
      </dgm:prSet>
      <dgm:spPr/>
      <dgm:t>
        <a:bodyPr/>
        <a:lstStyle/>
        <a:p>
          <a:endParaRPr lang="tr-TR"/>
        </a:p>
      </dgm:t>
    </dgm:pt>
    <dgm:pt modelId="{D76652C8-B7C7-448D-A722-617C4083A2A2}" type="pres">
      <dgm:prSet presAssocID="{1908E0E5-BFEF-4F00-BECD-C55CB374874C}" presName="hierChild2" presStyleCnt="0"/>
      <dgm:spPr/>
      <dgm:t>
        <a:bodyPr/>
        <a:lstStyle/>
        <a:p>
          <a:endParaRPr lang="tr-TR"/>
        </a:p>
      </dgm:t>
    </dgm:pt>
    <dgm:pt modelId="{0285D688-24B1-4E1E-8909-6DDF87DCF4B4}" type="pres">
      <dgm:prSet presAssocID="{370DE483-0445-48B1-A1D5-5AA655A1690F}" presName="Name10" presStyleLbl="parChTrans1D2" presStyleIdx="0" presStyleCnt="9"/>
      <dgm:spPr/>
      <dgm:t>
        <a:bodyPr/>
        <a:lstStyle/>
        <a:p>
          <a:endParaRPr lang="tr-TR"/>
        </a:p>
      </dgm:t>
    </dgm:pt>
    <dgm:pt modelId="{86A918FC-CDF1-4FFB-A327-19BC6F9870BE}" type="pres">
      <dgm:prSet presAssocID="{5BB65C41-E8EB-4A55-B98F-2609C52E5EC9}" presName="hierRoot2" presStyleCnt="0"/>
      <dgm:spPr/>
      <dgm:t>
        <a:bodyPr/>
        <a:lstStyle/>
        <a:p>
          <a:endParaRPr lang="tr-TR"/>
        </a:p>
      </dgm:t>
    </dgm:pt>
    <dgm:pt modelId="{A631B816-7583-4A46-84BD-F56966CE5911}" type="pres">
      <dgm:prSet presAssocID="{5BB65C41-E8EB-4A55-B98F-2609C52E5EC9}" presName="composite2" presStyleCnt="0"/>
      <dgm:spPr/>
      <dgm:t>
        <a:bodyPr/>
        <a:lstStyle/>
        <a:p>
          <a:endParaRPr lang="tr-TR"/>
        </a:p>
      </dgm:t>
    </dgm:pt>
    <dgm:pt modelId="{1D97ABC0-7DDE-4D32-A0D6-CB398A4D03C4}" type="pres">
      <dgm:prSet presAssocID="{5BB65C41-E8EB-4A55-B98F-2609C52E5EC9}" presName="background2" presStyleLbl="node2" presStyleIdx="0" presStyleCnt="9"/>
      <dgm:spPr>
        <a:xfrm>
          <a:off x="3919589" y="1731975"/>
          <a:ext cx="834797" cy="530096"/>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gm:spPr>
      <dgm:t>
        <a:bodyPr/>
        <a:lstStyle/>
        <a:p>
          <a:endParaRPr lang="tr-TR"/>
        </a:p>
      </dgm:t>
    </dgm:pt>
    <dgm:pt modelId="{79D9A648-E183-445E-A8E6-9AA1A7F7F2FA}" type="pres">
      <dgm:prSet presAssocID="{5BB65C41-E8EB-4A55-B98F-2609C52E5EC9}" presName="text2" presStyleLbl="fgAcc2" presStyleIdx="0" presStyleCnt="9" custLinFactX="200000" custLinFactY="-51329" custLinFactNeighborX="269496" custLinFactNeighborY="-100000">
        <dgm:presLayoutVars>
          <dgm:chPref val="3"/>
        </dgm:presLayoutVars>
      </dgm:prSet>
      <dgm:spPr/>
      <dgm:t>
        <a:bodyPr/>
        <a:lstStyle/>
        <a:p>
          <a:endParaRPr lang="tr-TR"/>
        </a:p>
      </dgm:t>
    </dgm:pt>
    <dgm:pt modelId="{3EA3E37E-C682-4C5D-B21F-FF816094EE98}" type="pres">
      <dgm:prSet presAssocID="{5BB65C41-E8EB-4A55-B98F-2609C52E5EC9}" presName="hierChild3" presStyleCnt="0"/>
      <dgm:spPr/>
      <dgm:t>
        <a:bodyPr/>
        <a:lstStyle/>
        <a:p>
          <a:endParaRPr lang="tr-TR"/>
        </a:p>
      </dgm:t>
    </dgm:pt>
    <dgm:pt modelId="{F006562E-8827-4813-A2E2-AEFE0EA49586}" type="pres">
      <dgm:prSet presAssocID="{855B25C0-1BDE-40EE-A164-9083A7DBD348}" presName="Name10" presStyleLbl="parChTrans1D2" presStyleIdx="1" presStyleCnt="9"/>
      <dgm:spPr/>
      <dgm:t>
        <a:bodyPr/>
        <a:lstStyle/>
        <a:p>
          <a:endParaRPr lang="tr-TR"/>
        </a:p>
      </dgm:t>
    </dgm:pt>
    <dgm:pt modelId="{D973648A-2964-43DC-B16E-B1BC107D4085}" type="pres">
      <dgm:prSet presAssocID="{1D307A10-C5C4-4DA4-B699-06C3E8AF8954}" presName="hierRoot2" presStyleCnt="0"/>
      <dgm:spPr/>
      <dgm:t>
        <a:bodyPr/>
        <a:lstStyle/>
        <a:p>
          <a:endParaRPr lang="tr-TR"/>
        </a:p>
      </dgm:t>
    </dgm:pt>
    <dgm:pt modelId="{3772A31F-F207-4797-A450-EF1D8DF93E0A}" type="pres">
      <dgm:prSet presAssocID="{1D307A10-C5C4-4DA4-B699-06C3E8AF8954}" presName="composite2" presStyleCnt="0"/>
      <dgm:spPr/>
      <dgm:t>
        <a:bodyPr/>
        <a:lstStyle/>
        <a:p>
          <a:endParaRPr lang="tr-TR"/>
        </a:p>
      </dgm:t>
    </dgm:pt>
    <dgm:pt modelId="{2311317C-041F-44A0-A802-EBF821BAAE97}" type="pres">
      <dgm:prSet presAssocID="{1D307A10-C5C4-4DA4-B699-06C3E8AF8954}" presName="background2" presStyleLbl="node2" presStyleIdx="1" presStyleCnt="9"/>
      <dgm:spPr>
        <a:xfrm>
          <a:off x="3919591" y="856452"/>
          <a:ext cx="834797" cy="530096"/>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gm:spPr>
      <dgm:t>
        <a:bodyPr/>
        <a:lstStyle/>
        <a:p>
          <a:endParaRPr lang="tr-TR"/>
        </a:p>
      </dgm:t>
    </dgm:pt>
    <dgm:pt modelId="{ADABF262-106B-4066-BD75-6A13AED5AA60}" type="pres">
      <dgm:prSet presAssocID="{1D307A10-C5C4-4DA4-B699-06C3E8AF8954}" presName="text2" presStyleLbl="fgAcc2" presStyleIdx="1" presStyleCnt="9" custLinFactX="147274" custLinFactY="-116492" custLinFactNeighborX="200000" custLinFactNeighborY="-200000">
        <dgm:presLayoutVars>
          <dgm:chPref val="3"/>
        </dgm:presLayoutVars>
      </dgm:prSet>
      <dgm:spPr/>
      <dgm:t>
        <a:bodyPr/>
        <a:lstStyle/>
        <a:p>
          <a:endParaRPr lang="tr-TR"/>
        </a:p>
      </dgm:t>
    </dgm:pt>
    <dgm:pt modelId="{061CE62E-46BC-4A05-9EAD-CF23A70D524C}" type="pres">
      <dgm:prSet presAssocID="{1D307A10-C5C4-4DA4-B699-06C3E8AF8954}" presName="hierChild3" presStyleCnt="0"/>
      <dgm:spPr/>
      <dgm:t>
        <a:bodyPr/>
        <a:lstStyle/>
        <a:p>
          <a:endParaRPr lang="tr-TR"/>
        </a:p>
      </dgm:t>
    </dgm:pt>
    <dgm:pt modelId="{84C0CDF6-E77F-471A-A1D1-E810C005C154}" type="pres">
      <dgm:prSet presAssocID="{4877CCC2-5343-41E9-B70F-51B56E26FBD5}" presName="Name10" presStyleLbl="parChTrans1D2" presStyleIdx="2" presStyleCnt="9"/>
      <dgm:spPr/>
      <dgm:t>
        <a:bodyPr/>
        <a:lstStyle/>
        <a:p>
          <a:endParaRPr lang="tr-TR"/>
        </a:p>
      </dgm:t>
    </dgm:pt>
    <dgm:pt modelId="{2E76CD60-9233-43F0-ADB0-34E3BD5617C3}" type="pres">
      <dgm:prSet presAssocID="{F83289C0-A3B4-4CD4-8CBA-223B901839E4}" presName="hierRoot2" presStyleCnt="0"/>
      <dgm:spPr/>
      <dgm:t>
        <a:bodyPr/>
        <a:lstStyle/>
        <a:p>
          <a:endParaRPr lang="tr-TR"/>
        </a:p>
      </dgm:t>
    </dgm:pt>
    <dgm:pt modelId="{A6144820-0865-4430-9BA5-DEF2607BC1A8}" type="pres">
      <dgm:prSet presAssocID="{F83289C0-A3B4-4CD4-8CBA-223B901839E4}" presName="composite2" presStyleCnt="0"/>
      <dgm:spPr/>
      <dgm:t>
        <a:bodyPr/>
        <a:lstStyle/>
        <a:p>
          <a:endParaRPr lang="tr-TR"/>
        </a:p>
      </dgm:t>
    </dgm:pt>
    <dgm:pt modelId="{EE92BFC2-63C6-4995-91D2-91C6BCE88DF2}" type="pres">
      <dgm:prSet presAssocID="{F83289C0-A3B4-4CD4-8CBA-223B901839E4}" presName="background2" presStyleLbl="node2" presStyleIdx="2" presStyleCnt="9"/>
      <dgm:spPr>
        <a:xfrm>
          <a:off x="497116" y="2527899"/>
          <a:ext cx="834797" cy="530096"/>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gm:spPr>
      <dgm:t>
        <a:bodyPr/>
        <a:lstStyle/>
        <a:p>
          <a:endParaRPr lang="tr-TR"/>
        </a:p>
      </dgm:t>
    </dgm:pt>
    <dgm:pt modelId="{123E0545-7EFA-4BEB-BA4C-5B7B2B0773CA}" type="pres">
      <dgm:prSet presAssocID="{F83289C0-A3B4-4CD4-8CBA-223B901839E4}" presName="text2" presStyleLbl="fgAcc2" presStyleIdx="2" presStyleCnt="9" custLinFactX="-84925" custLinFactNeighborX="-100000" custLinFactNeighborY="-1182">
        <dgm:presLayoutVars>
          <dgm:chPref val="3"/>
        </dgm:presLayoutVars>
      </dgm:prSet>
      <dgm:spPr/>
      <dgm:t>
        <a:bodyPr/>
        <a:lstStyle/>
        <a:p>
          <a:endParaRPr lang="tr-TR"/>
        </a:p>
      </dgm:t>
    </dgm:pt>
    <dgm:pt modelId="{27C0D1E5-24E6-41F1-984B-7918E06A9368}" type="pres">
      <dgm:prSet presAssocID="{F83289C0-A3B4-4CD4-8CBA-223B901839E4}" presName="hierChild3" presStyleCnt="0"/>
      <dgm:spPr/>
      <dgm:t>
        <a:bodyPr/>
        <a:lstStyle/>
        <a:p>
          <a:endParaRPr lang="tr-TR"/>
        </a:p>
      </dgm:t>
    </dgm:pt>
    <dgm:pt modelId="{A52AF576-A84B-4369-B6A0-127473484746}" type="pres">
      <dgm:prSet presAssocID="{E398B35F-2F13-4AE4-90B5-F038C3FA090B}" presName="Name10" presStyleLbl="parChTrans1D2" presStyleIdx="3" presStyleCnt="9"/>
      <dgm:spPr/>
      <dgm:t>
        <a:bodyPr/>
        <a:lstStyle/>
        <a:p>
          <a:endParaRPr lang="tr-TR"/>
        </a:p>
      </dgm:t>
    </dgm:pt>
    <dgm:pt modelId="{1345472C-FE41-4415-AE8D-B22EE7F86F07}" type="pres">
      <dgm:prSet presAssocID="{53B0BFFE-FA0C-4C52-864E-8FD8DCAEBB91}" presName="hierRoot2" presStyleCnt="0"/>
      <dgm:spPr/>
      <dgm:t>
        <a:bodyPr/>
        <a:lstStyle/>
        <a:p>
          <a:endParaRPr lang="tr-TR"/>
        </a:p>
      </dgm:t>
    </dgm:pt>
    <dgm:pt modelId="{FD48E5DA-AF55-4299-BC9A-FCC7F3960E0B}" type="pres">
      <dgm:prSet presAssocID="{53B0BFFE-FA0C-4C52-864E-8FD8DCAEBB91}" presName="composite2" presStyleCnt="0"/>
      <dgm:spPr/>
      <dgm:t>
        <a:bodyPr/>
        <a:lstStyle/>
        <a:p>
          <a:endParaRPr lang="tr-TR"/>
        </a:p>
      </dgm:t>
    </dgm:pt>
    <dgm:pt modelId="{3B7AE2A7-CBC0-43D1-BC5E-44A53B3C9771}" type="pres">
      <dgm:prSet presAssocID="{53B0BFFE-FA0C-4C52-864E-8FD8DCAEBB91}" presName="background2" presStyleLbl="node2" presStyleIdx="3" presStyleCnt="9"/>
      <dgm:spPr>
        <a:xfrm>
          <a:off x="1850182" y="2527899"/>
          <a:ext cx="834797" cy="530096"/>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gm:spPr>
      <dgm:t>
        <a:bodyPr/>
        <a:lstStyle/>
        <a:p>
          <a:endParaRPr lang="tr-TR"/>
        </a:p>
      </dgm:t>
    </dgm:pt>
    <dgm:pt modelId="{F42AE72D-F980-463D-BFCB-9872F8BA4AF4}" type="pres">
      <dgm:prSet presAssocID="{53B0BFFE-FA0C-4C52-864E-8FD8DCAEBB91}" presName="text2" presStyleLbl="fgAcc2" presStyleIdx="3" presStyleCnt="9" custLinFactX="-45064" custLinFactNeighborX="-100000" custLinFactNeighborY="-1182">
        <dgm:presLayoutVars>
          <dgm:chPref val="3"/>
        </dgm:presLayoutVars>
      </dgm:prSet>
      <dgm:spPr/>
      <dgm:t>
        <a:bodyPr/>
        <a:lstStyle/>
        <a:p>
          <a:endParaRPr lang="tr-TR"/>
        </a:p>
      </dgm:t>
    </dgm:pt>
    <dgm:pt modelId="{E53B5B18-7A27-43BF-979D-41EE8B72B304}" type="pres">
      <dgm:prSet presAssocID="{53B0BFFE-FA0C-4C52-864E-8FD8DCAEBB91}" presName="hierChild3" presStyleCnt="0"/>
      <dgm:spPr/>
      <dgm:t>
        <a:bodyPr/>
        <a:lstStyle/>
        <a:p>
          <a:endParaRPr lang="tr-TR"/>
        </a:p>
      </dgm:t>
    </dgm:pt>
    <dgm:pt modelId="{39A6A0C4-616D-4C9D-9458-25AC7CED7C54}" type="pres">
      <dgm:prSet presAssocID="{0776791C-DDC7-4E63-B234-97695B1161D7}" presName="Name10" presStyleLbl="parChTrans1D2" presStyleIdx="4" presStyleCnt="9"/>
      <dgm:spPr/>
      <dgm:t>
        <a:bodyPr/>
        <a:lstStyle/>
        <a:p>
          <a:endParaRPr lang="tr-TR"/>
        </a:p>
      </dgm:t>
    </dgm:pt>
    <dgm:pt modelId="{34681239-8DA1-43EA-A7BD-EEC94E2F9AE4}" type="pres">
      <dgm:prSet presAssocID="{7477A948-B9EC-4A27-88E0-5DEF37742155}" presName="hierRoot2" presStyleCnt="0"/>
      <dgm:spPr/>
      <dgm:t>
        <a:bodyPr/>
        <a:lstStyle/>
        <a:p>
          <a:endParaRPr lang="tr-TR"/>
        </a:p>
      </dgm:t>
    </dgm:pt>
    <dgm:pt modelId="{859A2E60-1CA3-4CFA-BEBC-6D6FBF4ABA31}" type="pres">
      <dgm:prSet presAssocID="{7477A948-B9EC-4A27-88E0-5DEF37742155}" presName="composite2" presStyleCnt="0"/>
      <dgm:spPr/>
      <dgm:t>
        <a:bodyPr/>
        <a:lstStyle/>
        <a:p>
          <a:endParaRPr lang="tr-TR"/>
        </a:p>
      </dgm:t>
    </dgm:pt>
    <dgm:pt modelId="{70996D70-ADCE-49D0-9B5B-5B90C6EABB3E}" type="pres">
      <dgm:prSet presAssocID="{7477A948-B9EC-4A27-88E0-5DEF37742155}" presName="background2" presStyleLbl="node2" presStyleIdx="4" presStyleCnt="9"/>
      <dgm:spPr>
        <a:xfrm>
          <a:off x="3203257" y="2527899"/>
          <a:ext cx="834797" cy="530096"/>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gm:spPr>
      <dgm:t>
        <a:bodyPr/>
        <a:lstStyle/>
        <a:p>
          <a:endParaRPr lang="tr-TR"/>
        </a:p>
      </dgm:t>
    </dgm:pt>
    <dgm:pt modelId="{A5DEEB27-E54D-472D-80AA-91200EA4DB84}" type="pres">
      <dgm:prSet presAssocID="{7477A948-B9EC-4A27-88E0-5DEF37742155}" presName="text2" presStyleLbl="fgAcc2" presStyleIdx="4" presStyleCnt="9" custLinFactX="-5202" custLinFactNeighborX="-100000" custLinFactNeighborY="-1182">
        <dgm:presLayoutVars>
          <dgm:chPref val="3"/>
        </dgm:presLayoutVars>
      </dgm:prSet>
      <dgm:spPr/>
      <dgm:t>
        <a:bodyPr/>
        <a:lstStyle/>
        <a:p>
          <a:endParaRPr lang="tr-TR"/>
        </a:p>
      </dgm:t>
    </dgm:pt>
    <dgm:pt modelId="{CE2D055F-D1CD-40BC-A455-E74203F7B8CA}" type="pres">
      <dgm:prSet presAssocID="{7477A948-B9EC-4A27-88E0-5DEF37742155}" presName="hierChild3" presStyleCnt="0"/>
      <dgm:spPr/>
      <dgm:t>
        <a:bodyPr/>
        <a:lstStyle/>
        <a:p>
          <a:endParaRPr lang="tr-TR"/>
        </a:p>
      </dgm:t>
    </dgm:pt>
    <dgm:pt modelId="{2F322514-F1E3-42A6-B493-FD6B2AE0C180}" type="pres">
      <dgm:prSet presAssocID="{2E6B57FE-26D4-442A-A2E8-3BBF7D5854F0}" presName="Name10" presStyleLbl="parChTrans1D2" presStyleIdx="5" presStyleCnt="9"/>
      <dgm:spPr/>
      <dgm:t>
        <a:bodyPr/>
        <a:lstStyle/>
        <a:p>
          <a:endParaRPr lang="tr-TR"/>
        </a:p>
      </dgm:t>
    </dgm:pt>
    <dgm:pt modelId="{10A267C0-6815-4F5F-A863-63FCB6E6F204}" type="pres">
      <dgm:prSet presAssocID="{22DC1876-7728-4DE2-B325-5284B6E3A509}" presName="hierRoot2" presStyleCnt="0"/>
      <dgm:spPr/>
      <dgm:t>
        <a:bodyPr/>
        <a:lstStyle/>
        <a:p>
          <a:endParaRPr lang="tr-TR"/>
        </a:p>
      </dgm:t>
    </dgm:pt>
    <dgm:pt modelId="{B723FCB2-C605-4D27-8386-1419AD364528}" type="pres">
      <dgm:prSet presAssocID="{22DC1876-7728-4DE2-B325-5284B6E3A509}" presName="composite2" presStyleCnt="0"/>
      <dgm:spPr/>
      <dgm:t>
        <a:bodyPr/>
        <a:lstStyle/>
        <a:p>
          <a:endParaRPr lang="tr-TR"/>
        </a:p>
      </dgm:t>
    </dgm:pt>
    <dgm:pt modelId="{AD415975-AA7A-4E20-9DB0-1EBAE50DD2B9}" type="pres">
      <dgm:prSet presAssocID="{22DC1876-7728-4DE2-B325-5284B6E3A509}" presName="background2" presStyleLbl="node2" presStyleIdx="5" presStyleCnt="9"/>
      <dgm:spPr>
        <a:xfrm>
          <a:off x="4476742" y="2527899"/>
          <a:ext cx="834797" cy="530096"/>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gm:spPr>
      <dgm:t>
        <a:bodyPr/>
        <a:lstStyle/>
        <a:p>
          <a:endParaRPr lang="tr-TR"/>
        </a:p>
      </dgm:t>
    </dgm:pt>
    <dgm:pt modelId="{F59057CF-1FBC-4843-8653-B08928D0C2BB}" type="pres">
      <dgm:prSet presAssocID="{22DC1876-7728-4DE2-B325-5284B6E3A509}" presName="text2" presStyleLbl="fgAcc2" presStyleIdx="5" presStyleCnt="9" custLinFactNeighborX="-74874" custLinFactNeighborY="-1182">
        <dgm:presLayoutVars>
          <dgm:chPref val="3"/>
        </dgm:presLayoutVars>
      </dgm:prSet>
      <dgm:spPr/>
      <dgm:t>
        <a:bodyPr/>
        <a:lstStyle/>
        <a:p>
          <a:endParaRPr lang="tr-TR"/>
        </a:p>
      </dgm:t>
    </dgm:pt>
    <dgm:pt modelId="{41031625-AB6D-4CF6-A25D-86523776237B}" type="pres">
      <dgm:prSet presAssocID="{22DC1876-7728-4DE2-B325-5284B6E3A509}" presName="hierChild3" presStyleCnt="0"/>
      <dgm:spPr/>
      <dgm:t>
        <a:bodyPr/>
        <a:lstStyle/>
        <a:p>
          <a:endParaRPr lang="tr-TR"/>
        </a:p>
      </dgm:t>
    </dgm:pt>
    <dgm:pt modelId="{49E57E26-A87A-4731-A0B5-01FAD18A9F45}" type="pres">
      <dgm:prSet presAssocID="{4CD2AE99-5E22-4ABD-BEAD-084A0A48EFF2}" presName="Name10" presStyleLbl="parChTrans1D2" presStyleIdx="6" presStyleCnt="9"/>
      <dgm:spPr/>
      <dgm:t>
        <a:bodyPr/>
        <a:lstStyle/>
        <a:p>
          <a:endParaRPr lang="tr-TR"/>
        </a:p>
      </dgm:t>
    </dgm:pt>
    <dgm:pt modelId="{D75AD2E6-38D2-41BA-BCE6-017BCB5DE503}" type="pres">
      <dgm:prSet presAssocID="{1EF76DD9-7C6C-40BA-B7B3-3B43D6828075}" presName="hierRoot2" presStyleCnt="0"/>
      <dgm:spPr/>
      <dgm:t>
        <a:bodyPr/>
        <a:lstStyle/>
        <a:p>
          <a:endParaRPr lang="tr-TR"/>
        </a:p>
      </dgm:t>
    </dgm:pt>
    <dgm:pt modelId="{BA00114B-4D28-4F4B-9A45-103B8217ACB4}" type="pres">
      <dgm:prSet presAssocID="{1EF76DD9-7C6C-40BA-B7B3-3B43D6828075}" presName="composite2" presStyleCnt="0"/>
      <dgm:spPr/>
      <dgm:t>
        <a:bodyPr/>
        <a:lstStyle/>
        <a:p>
          <a:endParaRPr lang="tr-TR"/>
        </a:p>
      </dgm:t>
    </dgm:pt>
    <dgm:pt modelId="{16C09D58-DB9D-4E74-8232-3A1015F734AD}" type="pres">
      <dgm:prSet presAssocID="{1EF76DD9-7C6C-40BA-B7B3-3B43D6828075}" presName="background2" presStyleLbl="node2" presStyleIdx="6" presStyleCnt="9"/>
      <dgm:spPr>
        <a:xfrm>
          <a:off x="5763384" y="2536423"/>
          <a:ext cx="834797" cy="530096"/>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gm:spPr>
      <dgm:t>
        <a:bodyPr/>
        <a:lstStyle/>
        <a:p>
          <a:endParaRPr lang="tr-TR"/>
        </a:p>
      </dgm:t>
    </dgm:pt>
    <dgm:pt modelId="{C42D28B9-B8B8-4336-8E46-2869EE624701}" type="pres">
      <dgm:prSet presAssocID="{1EF76DD9-7C6C-40BA-B7B3-3B43D6828075}" presName="text2" presStyleLbl="fgAcc2" presStyleIdx="6" presStyleCnt="9" custLinFactNeighborX="-42970" custLinFactNeighborY="426">
        <dgm:presLayoutVars>
          <dgm:chPref val="3"/>
        </dgm:presLayoutVars>
      </dgm:prSet>
      <dgm:spPr/>
      <dgm:t>
        <a:bodyPr/>
        <a:lstStyle/>
        <a:p>
          <a:endParaRPr lang="tr-TR"/>
        </a:p>
      </dgm:t>
    </dgm:pt>
    <dgm:pt modelId="{E01E42F2-9B1A-4F3E-8597-971567F72714}" type="pres">
      <dgm:prSet presAssocID="{1EF76DD9-7C6C-40BA-B7B3-3B43D6828075}" presName="hierChild3" presStyleCnt="0"/>
      <dgm:spPr/>
      <dgm:t>
        <a:bodyPr/>
        <a:lstStyle/>
        <a:p>
          <a:endParaRPr lang="tr-TR"/>
        </a:p>
      </dgm:t>
    </dgm:pt>
    <dgm:pt modelId="{FCD3B240-2886-47A1-A04F-5B5037BF6177}" type="pres">
      <dgm:prSet presAssocID="{1315D8F6-C1C5-4B4E-BC2F-91D497FC62C0}" presName="Name10" presStyleLbl="parChTrans1D2" presStyleIdx="7" presStyleCnt="9"/>
      <dgm:spPr/>
      <dgm:t>
        <a:bodyPr/>
        <a:lstStyle/>
        <a:p>
          <a:endParaRPr lang="tr-TR"/>
        </a:p>
      </dgm:t>
    </dgm:pt>
    <dgm:pt modelId="{3AC1C8FB-DA97-4137-B507-81EC9C98A619}" type="pres">
      <dgm:prSet presAssocID="{B9DC0E42-25CC-4143-A6A1-73BAC47F1565}" presName="hierRoot2" presStyleCnt="0"/>
      <dgm:spPr/>
      <dgm:t>
        <a:bodyPr/>
        <a:lstStyle/>
        <a:p>
          <a:endParaRPr lang="tr-TR"/>
        </a:p>
      </dgm:t>
    </dgm:pt>
    <dgm:pt modelId="{5335FCF5-68B9-40B9-9DA0-F38B5F2D5375}" type="pres">
      <dgm:prSet presAssocID="{B9DC0E42-25CC-4143-A6A1-73BAC47F1565}" presName="composite2" presStyleCnt="0"/>
      <dgm:spPr/>
      <dgm:t>
        <a:bodyPr/>
        <a:lstStyle/>
        <a:p>
          <a:endParaRPr lang="tr-TR"/>
        </a:p>
      </dgm:t>
    </dgm:pt>
    <dgm:pt modelId="{E7B9AD0A-B679-4FC0-B5B0-2EAE67BCA3A9}" type="pres">
      <dgm:prSet presAssocID="{B9DC0E42-25CC-4143-A6A1-73BAC47F1565}" presName="background2" presStyleLbl="node2" presStyleIdx="7" presStyleCnt="9"/>
      <dgm:spPr>
        <a:xfrm>
          <a:off x="6864517" y="2527899"/>
          <a:ext cx="965777" cy="547441"/>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gm:spPr>
      <dgm:t>
        <a:bodyPr/>
        <a:lstStyle/>
        <a:p>
          <a:endParaRPr lang="tr-TR"/>
        </a:p>
      </dgm:t>
    </dgm:pt>
    <dgm:pt modelId="{C6B10EE8-D89F-435B-AAAD-DF9C778EDA6B}" type="pres">
      <dgm:prSet presAssocID="{B9DC0E42-25CC-4143-A6A1-73BAC47F1565}" presName="text2" presStyleLbl="fgAcc2" presStyleIdx="7" presStyleCnt="9" custScaleX="115690" custScaleY="103272" custLinFactNeighborX="-33288" custLinFactNeighborY="-1182">
        <dgm:presLayoutVars>
          <dgm:chPref val="3"/>
        </dgm:presLayoutVars>
      </dgm:prSet>
      <dgm:spPr/>
      <dgm:t>
        <a:bodyPr/>
        <a:lstStyle/>
        <a:p>
          <a:endParaRPr lang="tr-TR"/>
        </a:p>
      </dgm:t>
    </dgm:pt>
    <dgm:pt modelId="{31BBDFA8-E2AF-4100-94E6-A84D9FA9FDFF}" type="pres">
      <dgm:prSet presAssocID="{B9DC0E42-25CC-4143-A6A1-73BAC47F1565}" presName="hierChild3" presStyleCnt="0"/>
      <dgm:spPr/>
      <dgm:t>
        <a:bodyPr/>
        <a:lstStyle/>
        <a:p>
          <a:endParaRPr lang="tr-TR"/>
        </a:p>
      </dgm:t>
    </dgm:pt>
    <dgm:pt modelId="{33300014-DB8A-46B5-8131-78F45642755F}" type="pres">
      <dgm:prSet presAssocID="{25015704-E6F6-45FB-961E-1AAEFCFDD4F6}" presName="Name10" presStyleLbl="parChTrans1D2" presStyleIdx="8" presStyleCnt="9"/>
      <dgm:spPr/>
      <dgm:t>
        <a:bodyPr/>
        <a:lstStyle/>
        <a:p>
          <a:endParaRPr lang="tr-TR"/>
        </a:p>
      </dgm:t>
    </dgm:pt>
    <dgm:pt modelId="{A461E6AA-C77F-46CC-81EA-DD397AE4E265}" type="pres">
      <dgm:prSet presAssocID="{109449D9-C79D-4476-8CC3-A9C497AB1C1F}" presName="hierRoot2" presStyleCnt="0"/>
      <dgm:spPr/>
      <dgm:t>
        <a:bodyPr/>
        <a:lstStyle/>
        <a:p>
          <a:endParaRPr lang="tr-TR"/>
        </a:p>
      </dgm:t>
    </dgm:pt>
    <dgm:pt modelId="{C7CB3F39-EFBE-4EFC-B742-C04F205C8835}" type="pres">
      <dgm:prSet presAssocID="{109449D9-C79D-4476-8CC3-A9C497AB1C1F}" presName="composite2" presStyleCnt="0"/>
      <dgm:spPr/>
      <dgm:t>
        <a:bodyPr/>
        <a:lstStyle/>
        <a:p>
          <a:endParaRPr lang="tr-TR"/>
        </a:p>
      </dgm:t>
    </dgm:pt>
    <dgm:pt modelId="{0BDAE520-3116-4C0B-8820-5037CF6D0E04}" type="pres">
      <dgm:prSet presAssocID="{109449D9-C79D-4476-8CC3-A9C497AB1C1F}" presName="background2" presStyleLbl="node2" presStyleIdx="8" presStyleCnt="9"/>
      <dgm:spPr>
        <a:xfrm>
          <a:off x="8293692" y="2534165"/>
          <a:ext cx="834797" cy="530096"/>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gm:spPr>
      <dgm:t>
        <a:bodyPr/>
        <a:lstStyle/>
        <a:p>
          <a:endParaRPr lang="tr-TR"/>
        </a:p>
      </dgm:t>
    </dgm:pt>
    <dgm:pt modelId="{5EAF7CF6-F85B-416C-A03B-DB50EB0A23C2}" type="pres">
      <dgm:prSet presAssocID="{109449D9-C79D-4476-8CC3-A9C497AB1C1F}" presName="text2" presStyleLbl="fgAcc2" presStyleIdx="8" presStyleCnt="9">
        <dgm:presLayoutVars>
          <dgm:chPref val="3"/>
        </dgm:presLayoutVars>
      </dgm:prSet>
      <dgm:spPr/>
      <dgm:t>
        <a:bodyPr/>
        <a:lstStyle/>
        <a:p>
          <a:endParaRPr lang="tr-TR"/>
        </a:p>
      </dgm:t>
    </dgm:pt>
    <dgm:pt modelId="{7864961C-045A-4D0B-BAE5-4901AD4708EE}" type="pres">
      <dgm:prSet presAssocID="{109449D9-C79D-4476-8CC3-A9C497AB1C1F}" presName="hierChild3" presStyleCnt="0"/>
      <dgm:spPr/>
      <dgm:t>
        <a:bodyPr/>
        <a:lstStyle/>
        <a:p>
          <a:endParaRPr lang="tr-TR"/>
        </a:p>
      </dgm:t>
    </dgm:pt>
  </dgm:ptLst>
  <dgm:cxnLst>
    <dgm:cxn modelId="{973FBDEA-789B-4395-8EB7-3F8625F70DC4}" type="presOf" srcId="{0776791C-DDC7-4E63-B234-97695B1161D7}" destId="{39A6A0C4-616D-4C9D-9458-25AC7CED7C54}" srcOrd="0" destOrd="0" presId="urn:microsoft.com/office/officeart/2005/8/layout/hierarchy1"/>
    <dgm:cxn modelId="{30E63C04-1E94-4399-A4F1-816D7BC983A8}" type="presOf" srcId="{1908E0E5-BFEF-4F00-BECD-C55CB374874C}" destId="{63D963F4-A8BB-4EDC-A341-7C44EC1D0531}" srcOrd="0" destOrd="0" presId="urn:microsoft.com/office/officeart/2005/8/layout/hierarchy1"/>
    <dgm:cxn modelId="{61E66924-F8AA-4E03-A674-66C33D558A8A}" srcId="{1908E0E5-BFEF-4F00-BECD-C55CB374874C}" destId="{1EF76DD9-7C6C-40BA-B7B3-3B43D6828075}" srcOrd="6" destOrd="0" parTransId="{4CD2AE99-5E22-4ABD-BEAD-084A0A48EFF2}" sibTransId="{472E59B7-F640-4B3A-898E-08F52E0B12F7}"/>
    <dgm:cxn modelId="{9F1A4867-A591-41F2-8987-E676DBA52B0C}" type="presOf" srcId="{CE8B70C5-721B-4AB8-A786-306932731B0D}" destId="{81D552E7-B9F7-40A1-BE10-54648E39669D}" srcOrd="0" destOrd="0" presId="urn:microsoft.com/office/officeart/2005/8/layout/hierarchy1"/>
    <dgm:cxn modelId="{38796266-05B6-4F07-8A81-ECDAD813C992}" type="presOf" srcId="{25015704-E6F6-45FB-961E-1AAEFCFDD4F6}" destId="{33300014-DB8A-46B5-8131-78F45642755F}" srcOrd="0" destOrd="0" presId="urn:microsoft.com/office/officeart/2005/8/layout/hierarchy1"/>
    <dgm:cxn modelId="{9969A751-D06A-4DDB-AD52-6AEC3537A71F}" srcId="{1908E0E5-BFEF-4F00-BECD-C55CB374874C}" destId="{5BB65C41-E8EB-4A55-B98F-2609C52E5EC9}" srcOrd="0" destOrd="0" parTransId="{370DE483-0445-48B1-A1D5-5AA655A1690F}" sibTransId="{3DA77332-B40D-4DED-8DC4-6692E23F10F3}"/>
    <dgm:cxn modelId="{8FD67322-1ED8-4737-9B01-0D3DA1DF85BA}" type="presOf" srcId="{1315D8F6-C1C5-4B4E-BC2F-91D497FC62C0}" destId="{FCD3B240-2886-47A1-A04F-5B5037BF6177}" srcOrd="0" destOrd="0" presId="urn:microsoft.com/office/officeart/2005/8/layout/hierarchy1"/>
    <dgm:cxn modelId="{8BE4291D-8838-4D78-8891-016CFD72D216}" type="presOf" srcId="{109449D9-C79D-4476-8CC3-A9C497AB1C1F}" destId="{5EAF7CF6-F85B-416C-A03B-DB50EB0A23C2}" srcOrd="0" destOrd="0" presId="urn:microsoft.com/office/officeart/2005/8/layout/hierarchy1"/>
    <dgm:cxn modelId="{77291586-5C29-4FD0-B0C7-03DB84BB3AFA}" type="presOf" srcId="{4877CCC2-5343-41E9-B70F-51B56E26FBD5}" destId="{84C0CDF6-E77F-471A-A1D1-E810C005C154}" srcOrd="0" destOrd="0" presId="urn:microsoft.com/office/officeart/2005/8/layout/hierarchy1"/>
    <dgm:cxn modelId="{DE7CD6C3-92AB-4A0B-AC21-6D52FE93397E}" type="presOf" srcId="{E398B35F-2F13-4AE4-90B5-F038C3FA090B}" destId="{A52AF576-A84B-4369-B6A0-127473484746}" srcOrd="0" destOrd="0" presId="urn:microsoft.com/office/officeart/2005/8/layout/hierarchy1"/>
    <dgm:cxn modelId="{4DC41D0A-4A82-4268-B5E6-29DBE431DBAB}" srcId="{1908E0E5-BFEF-4F00-BECD-C55CB374874C}" destId="{7477A948-B9EC-4A27-88E0-5DEF37742155}" srcOrd="4" destOrd="0" parTransId="{0776791C-DDC7-4E63-B234-97695B1161D7}" sibTransId="{EF4E27D8-9348-46A9-8814-D3A5452C0AD2}"/>
    <dgm:cxn modelId="{179CC2D6-F922-4E3D-AD38-43DEB9BFA9F1}" type="presOf" srcId="{855B25C0-1BDE-40EE-A164-9083A7DBD348}" destId="{F006562E-8827-4813-A2E2-AEFE0EA49586}" srcOrd="0" destOrd="0" presId="urn:microsoft.com/office/officeart/2005/8/layout/hierarchy1"/>
    <dgm:cxn modelId="{8F5EADDC-5C35-42CA-952E-E62C188B3AC2}" type="presOf" srcId="{53B0BFFE-FA0C-4C52-864E-8FD8DCAEBB91}" destId="{F42AE72D-F980-463D-BFCB-9872F8BA4AF4}" srcOrd="0" destOrd="0" presId="urn:microsoft.com/office/officeart/2005/8/layout/hierarchy1"/>
    <dgm:cxn modelId="{396A2E9C-C63A-4689-A4CA-CA9FB6C4ED16}" srcId="{1908E0E5-BFEF-4F00-BECD-C55CB374874C}" destId="{109449D9-C79D-4476-8CC3-A9C497AB1C1F}" srcOrd="8" destOrd="0" parTransId="{25015704-E6F6-45FB-961E-1AAEFCFDD4F6}" sibTransId="{3CF3BB9C-11E7-4CBD-B29E-C1F69DB77F13}"/>
    <dgm:cxn modelId="{7AA1EFF0-3972-4F29-A319-ABB1E3A6EFDB}" srcId="{1908E0E5-BFEF-4F00-BECD-C55CB374874C}" destId="{1D307A10-C5C4-4DA4-B699-06C3E8AF8954}" srcOrd="1" destOrd="0" parTransId="{855B25C0-1BDE-40EE-A164-9083A7DBD348}" sibTransId="{6D3FD5C2-AD15-47D2-A690-C25F0DE7FAAB}"/>
    <dgm:cxn modelId="{50B9011E-DAFA-4CE7-BF2F-D840D6ECA983}" type="presOf" srcId="{5BB65C41-E8EB-4A55-B98F-2609C52E5EC9}" destId="{79D9A648-E183-445E-A8E6-9AA1A7F7F2FA}" srcOrd="0" destOrd="0" presId="urn:microsoft.com/office/officeart/2005/8/layout/hierarchy1"/>
    <dgm:cxn modelId="{F632B27F-1528-4471-8FDB-39B24299A71C}" srcId="{1908E0E5-BFEF-4F00-BECD-C55CB374874C}" destId="{B9DC0E42-25CC-4143-A6A1-73BAC47F1565}" srcOrd="7" destOrd="0" parTransId="{1315D8F6-C1C5-4B4E-BC2F-91D497FC62C0}" sibTransId="{E1A361B0-BAB5-430C-8048-CF265EB5485A}"/>
    <dgm:cxn modelId="{AF55C5D2-4846-41A3-9A95-58C1819DE55F}" srcId="{CE8B70C5-721B-4AB8-A786-306932731B0D}" destId="{1908E0E5-BFEF-4F00-BECD-C55CB374874C}" srcOrd="0" destOrd="0" parTransId="{8A395434-80F3-40DA-A1BC-2F096A37C709}" sibTransId="{15CC77F3-2EAC-481D-8AF4-7D1EE765F3CA}"/>
    <dgm:cxn modelId="{3F734763-DC1E-45A5-90EA-10625A9DB6A9}" type="presOf" srcId="{1EF76DD9-7C6C-40BA-B7B3-3B43D6828075}" destId="{C42D28B9-B8B8-4336-8E46-2869EE624701}" srcOrd="0" destOrd="0" presId="urn:microsoft.com/office/officeart/2005/8/layout/hierarchy1"/>
    <dgm:cxn modelId="{60B15AC1-9DF4-42B8-8833-AA5226C37E35}" type="presOf" srcId="{22DC1876-7728-4DE2-B325-5284B6E3A509}" destId="{F59057CF-1FBC-4843-8653-B08928D0C2BB}" srcOrd="0" destOrd="0" presId="urn:microsoft.com/office/officeart/2005/8/layout/hierarchy1"/>
    <dgm:cxn modelId="{40C9FED2-CD10-4F64-9B62-17B5E695C72B}" srcId="{1908E0E5-BFEF-4F00-BECD-C55CB374874C}" destId="{F83289C0-A3B4-4CD4-8CBA-223B901839E4}" srcOrd="2" destOrd="0" parTransId="{4877CCC2-5343-41E9-B70F-51B56E26FBD5}" sibTransId="{17FED144-C5B7-409C-B186-9B120A8AD9A9}"/>
    <dgm:cxn modelId="{6289915E-35A9-4E9A-8AA4-706074363E61}" type="presOf" srcId="{7477A948-B9EC-4A27-88E0-5DEF37742155}" destId="{A5DEEB27-E54D-472D-80AA-91200EA4DB84}" srcOrd="0" destOrd="0" presId="urn:microsoft.com/office/officeart/2005/8/layout/hierarchy1"/>
    <dgm:cxn modelId="{3647967B-339E-46F4-AA21-CF756559BD93}" type="presOf" srcId="{F83289C0-A3B4-4CD4-8CBA-223B901839E4}" destId="{123E0545-7EFA-4BEB-BA4C-5B7B2B0773CA}" srcOrd="0" destOrd="0" presId="urn:microsoft.com/office/officeart/2005/8/layout/hierarchy1"/>
    <dgm:cxn modelId="{E394F01F-4B67-4438-8E23-6C7DCF4A0CD5}" type="presOf" srcId="{2E6B57FE-26D4-442A-A2E8-3BBF7D5854F0}" destId="{2F322514-F1E3-42A6-B493-FD6B2AE0C180}" srcOrd="0" destOrd="0" presId="urn:microsoft.com/office/officeart/2005/8/layout/hierarchy1"/>
    <dgm:cxn modelId="{F0BAA3BA-DE11-4996-BB56-3A8E997B09E6}" type="presOf" srcId="{370DE483-0445-48B1-A1D5-5AA655A1690F}" destId="{0285D688-24B1-4E1E-8909-6DDF87DCF4B4}" srcOrd="0" destOrd="0" presId="urn:microsoft.com/office/officeart/2005/8/layout/hierarchy1"/>
    <dgm:cxn modelId="{2925CD35-0D19-4270-9F05-788B03D8E3EF}" type="presOf" srcId="{B9DC0E42-25CC-4143-A6A1-73BAC47F1565}" destId="{C6B10EE8-D89F-435B-AAAD-DF9C778EDA6B}" srcOrd="0" destOrd="0" presId="urn:microsoft.com/office/officeart/2005/8/layout/hierarchy1"/>
    <dgm:cxn modelId="{546C6F85-5CC3-427A-803C-148FEEA4FACC}" srcId="{1908E0E5-BFEF-4F00-BECD-C55CB374874C}" destId="{22DC1876-7728-4DE2-B325-5284B6E3A509}" srcOrd="5" destOrd="0" parTransId="{2E6B57FE-26D4-442A-A2E8-3BBF7D5854F0}" sibTransId="{C5EF7E04-D1D8-4991-9087-13A71FE15185}"/>
    <dgm:cxn modelId="{2E2A8666-52B7-4382-AE60-871AB960EA47}" type="presOf" srcId="{4CD2AE99-5E22-4ABD-BEAD-084A0A48EFF2}" destId="{49E57E26-A87A-4731-A0B5-01FAD18A9F45}" srcOrd="0" destOrd="0" presId="urn:microsoft.com/office/officeart/2005/8/layout/hierarchy1"/>
    <dgm:cxn modelId="{962A35DB-D103-4DCD-B63B-9D969B99BCC2}" srcId="{1908E0E5-BFEF-4F00-BECD-C55CB374874C}" destId="{53B0BFFE-FA0C-4C52-864E-8FD8DCAEBB91}" srcOrd="3" destOrd="0" parTransId="{E398B35F-2F13-4AE4-90B5-F038C3FA090B}" sibTransId="{6FFA5B9F-6095-4EC0-817F-5A6D0281B81B}"/>
    <dgm:cxn modelId="{650BC04C-E46B-4D77-B4F7-27DF81998DEF}" type="presOf" srcId="{1D307A10-C5C4-4DA4-B699-06C3E8AF8954}" destId="{ADABF262-106B-4066-BD75-6A13AED5AA60}" srcOrd="0" destOrd="0" presId="urn:microsoft.com/office/officeart/2005/8/layout/hierarchy1"/>
    <dgm:cxn modelId="{D31905CB-A17C-44B7-8BC9-C74BEB0D8418}" type="presParOf" srcId="{81D552E7-B9F7-40A1-BE10-54648E39669D}" destId="{1CBB8B3B-EF96-459A-B3B6-1E4EAA2CB52B}" srcOrd="0" destOrd="0" presId="urn:microsoft.com/office/officeart/2005/8/layout/hierarchy1"/>
    <dgm:cxn modelId="{B9158109-BCD3-4307-9F7F-22623B57575D}" type="presParOf" srcId="{1CBB8B3B-EF96-459A-B3B6-1E4EAA2CB52B}" destId="{FB3150C0-2746-4056-AEE0-5A1CA62D0333}" srcOrd="0" destOrd="0" presId="urn:microsoft.com/office/officeart/2005/8/layout/hierarchy1"/>
    <dgm:cxn modelId="{71DC1D26-5D75-405F-90CB-8B3A2AD0296C}" type="presParOf" srcId="{FB3150C0-2746-4056-AEE0-5A1CA62D0333}" destId="{B6C0442E-405E-4CFA-B137-B4E6B89B163B}" srcOrd="0" destOrd="0" presId="urn:microsoft.com/office/officeart/2005/8/layout/hierarchy1"/>
    <dgm:cxn modelId="{1595EC25-0928-4723-8C5F-849250F0A7D9}" type="presParOf" srcId="{FB3150C0-2746-4056-AEE0-5A1CA62D0333}" destId="{63D963F4-A8BB-4EDC-A341-7C44EC1D0531}" srcOrd="1" destOrd="0" presId="urn:microsoft.com/office/officeart/2005/8/layout/hierarchy1"/>
    <dgm:cxn modelId="{D7050AB5-78CC-4A03-85A9-0F683C4EEF9F}" type="presParOf" srcId="{1CBB8B3B-EF96-459A-B3B6-1E4EAA2CB52B}" destId="{D76652C8-B7C7-448D-A722-617C4083A2A2}" srcOrd="1" destOrd="0" presId="urn:microsoft.com/office/officeart/2005/8/layout/hierarchy1"/>
    <dgm:cxn modelId="{CF9F8DF4-C56A-4F04-9E49-56EC253B9262}" type="presParOf" srcId="{D76652C8-B7C7-448D-A722-617C4083A2A2}" destId="{0285D688-24B1-4E1E-8909-6DDF87DCF4B4}" srcOrd="0" destOrd="0" presId="urn:microsoft.com/office/officeart/2005/8/layout/hierarchy1"/>
    <dgm:cxn modelId="{179BB296-EF52-498A-B9B5-C5DECA3AF973}" type="presParOf" srcId="{D76652C8-B7C7-448D-A722-617C4083A2A2}" destId="{86A918FC-CDF1-4FFB-A327-19BC6F9870BE}" srcOrd="1" destOrd="0" presId="urn:microsoft.com/office/officeart/2005/8/layout/hierarchy1"/>
    <dgm:cxn modelId="{56193D1D-0CA2-46D0-9ABE-F46F7D08B493}" type="presParOf" srcId="{86A918FC-CDF1-4FFB-A327-19BC6F9870BE}" destId="{A631B816-7583-4A46-84BD-F56966CE5911}" srcOrd="0" destOrd="0" presId="urn:microsoft.com/office/officeart/2005/8/layout/hierarchy1"/>
    <dgm:cxn modelId="{A60423F0-E415-43D7-BC3A-6A1B99F5B77E}" type="presParOf" srcId="{A631B816-7583-4A46-84BD-F56966CE5911}" destId="{1D97ABC0-7DDE-4D32-A0D6-CB398A4D03C4}" srcOrd="0" destOrd="0" presId="urn:microsoft.com/office/officeart/2005/8/layout/hierarchy1"/>
    <dgm:cxn modelId="{159175C3-EC01-486D-A0DD-8EEDE16F50D8}" type="presParOf" srcId="{A631B816-7583-4A46-84BD-F56966CE5911}" destId="{79D9A648-E183-445E-A8E6-9AA1A7F7F2FA}" srcOrd="1" destOrd="0" presId="urn:microsoft.com/office/officeart/2005/8/layout/hierarchy1"/>
    <dgm:cxn modelId="{8F9802F7-0125-4370-85F5-92F8F1B94D51}" type="presParOf" srcId="{86A918FC-CDF1-4FFB-A327-19BC6F9870BE}" destId="{3EA3E37E-C682-4C5D-B21F-FF816094EE98}" srcOrd="1" destOrd="0" presId="urn:microsoft.com/office/officeart/2005/8/layout/hierarchy1"/>
    <dgm:cxn modelId="{3B2DA53D-4435-4D0D-AC05-1BBBA6EC7E31}" type="presParOf" srcId="{D76652C8-B7C7-448D-A722-617C4083A2A2}" destId="{F006562E-8827-4813-A2E2-AEFE0EA49586}" srcOrd="2" destOrd="0" presId="urn:microsoft.com/office/officeart/2005/8/layout/hierarchy1"/>
    <dgm:cxn modelId="{B568C537-F799-45E1-A8B8-19BC9937C19C}" type="presParOf" srcId="{D76652C8-B7C7-448D-A722-617C4083A2A2}" destId="{D973648A-2964-43DC-B16E-B1BC107D4085}" srcOrd="3" destOrd="0" presId="urn:microsoft.com/office/officeart/2005/8/layout/hierarchy1"/>
    <dgm:cxn modelId="{88844CBE-C507-4B57-8CE7-614E0684E4E1}" type="presParOf" srcId="{D973648A-2964-43DC-B16E-B1BC107D4085}" destId="{3772A31F-F207-4797-A450-EF1D8DF93E0A}" srcOrd="0" destOrd="0" presId="urn:microsoft.com/office/officeart/2005/8/layout/hierarchy1"/>
    <dgm:cxn modelId="{9A9AA960-4DE7-45A8-B0A7-5CE10ED2D6C4}" type="presParOf" srcId="{3772A31F-F207-4797-A450-EF1D8DF93E0A}" destId="{2311317C-041F-44A0-A802-EBF821BAAE97}" srcOrd="0" destOrd="0" presId="urn:microsoft.com/office/officeart/2005/8/layout/hierarchy1"/>
    <dgm:cxn modelId="{D1CC606E-3A7E-4C4D-B62B-B1EAE6871B67}" type="presParOf" srcId="{3772A31F-F207-4797-A450-EF1D8DF93E0A}" destId="{ADABF262-106B-4066-BD75-6A13AED5AA60}" srcOrd="1" destOrd="0" presId="urn:microsoft.com/office/officeart/2005/8/layout/hierarchy1"/>
    <dgm:cxn modelId="{E7951A85-417E-46F0-B51C-7C42E876A153}" type="presParOf" srcId="{D973648A-2964-43DC-B16E-B1BC107D4085}" destId="{061CE62E-46BC-4A05-9EAD-CF23A70D524C}" srcOrd="1" destOrd="0" presId="urn:microsoft.com/office/officeart/2005/8/layout/hierarchy1"/>
    <dgm:cxn modelId="{7B2921D0-D0E3-4296-A9DB-10DD648BF3B0}" type="presParOf" srcId="{D76652C8-B7C7-448D-A722-617C4083A2A2}" destId="{84C0CDF6-E77F-471A-A1D1-E810C005C154}" srcOrd="4" destOrd="0" presId="urn:microsoft.com/office/officeart/2005/8/layout/hierarchy1"/>
    <dgm:cxn modelId="{DAF78971-D79A-467C-966D-3E4D1B97BB8B}" type="presParOf" srcId="{D76652C8-B7C7-448D-A722-617C4083A2A2}" destId="{2E76CD60-9233-43F0-ADB0-34E3BD5617C3}" srcOrd="5" destOrd="0" presId="urn:microsoft.com/office/officeart/2005/8/layout/hierarchy1"/>
    <dgm:cxn modelId="{BA46A6DD-DFD7-4DD0-9A23-2FB7882E73C9}" type="presParOf" srcId="{2E76CD60-9233-43F0-ADB0-34E3BD5617C3}" destId="{A6144820-0865-4430-9BA5-DEF2607BC1A8}" srcOrd="0" destOrd="0" presId="urn:microsoft.com/office/officeart/2005/8/layout/hierarchy1"/>
    <dgm:cxn modelId="{696FA9A3-9BEF-4308-9F5A-3898026C4BB4}" type="presParOf" srcId="{A6144820-0865-4430-9BA5-DEF2607BC1A8}" destId="{EE92BFC2-63C6-4995-91D2-91C6BCE88DF2}" srcOrd="0" destOrd="0" presId="urn:microsoft.com/office/officeart/2005/8/layout/hierarchy1"/>
    <dgm:cxn modelId="{DAF315D5-E8D6-4E45-9BF5-E15AB5C98A91}" type="presParOf" srcId="{A6144820-0865-4430-9BA5-DEF2607BC1A8}" destId="{123E0545-7EFA-4BEB-BA4C-5B7B2B0773CA}" srcOrd="1" destOrd="0" presId="urn:microsoft.com/office/officeart/2005/8/layout/hierarchy1"/>
    <dgm:cxn modelId="{1F0FE23E-FEF4-46A1-B849-8808B3FB884B}" type="presParOf" srcId="{2E76CD60-9233-43F0-ADB0-34E3BD5617C3}" destId="{27C0D1E5-24E6-41F1-984B-7918E06A9368}" srcOrd="1" destOrd="0" presId="urn:microsoft.com/office/officeart/2005/8/layout/hierarchy1"/>
    <dgm:cxn modelId="{E6AE19EC-3D54-4673-8229-7C3BBE29D3ED}" type="presParOf" srcId="{D76652C8-B7C7-448D-A722-617C4083A2A2}" destId="{A52AF576-A84B-4369-B6A0-127473484746}" srcOrd="6" destOrd="0" presId="urn:microsoft.com/office/officeart/2005/8/layout/hierarchy1"/>
    <dgm:cxn modelId="{CE3F68C8-FABF-4A78-8035-EE3100A3F2DB}" type="presParOf" srcId="{D76652C8-B7C7-448D-A722-617C4083A2A2}" destId="{1345472C-FE41-4415-AE8D-B22EE7F86F07}" srcOrd="7" destOrd="0" presId="urn:microsoft.com/office/officeart/2005/8/layout/hierarchy1"/>
    <dgm:cxn modelId="{7D6B0B33-658B-40E3-B00A-318E7506AF7E}" type="presParOf" srcId="{1345472C-FE41-4415-AE8D-B22EE7F86F07}" destId="{FD48E5DA-AF55-4299-BC9A-FCC7F3960E0B}" srcOrd="0" destOrd="0" presId="urn:microsoft.com/office/officeart/2005/8/layout/hierarchy1"/>
    <dgm:cxn modelId="{DA9A3E8F-5049-4E2B-A7F8-C97CBF7EF9CD}" type="presParOf" srcId="{FD48E5DA-AF55-4299-BC9A-FCC7F3960E0B}" destId="{3B7AE2A7-CBC0-43D1-BC5E-44A53B3C9771}" srcOrd="0" destOrd="0" presId="urn:microsoft.com/office/officeart/2005/8/layout/hierarchy1"/>
    <dgm:cxn modelId="{0B11DB4A-3D3C-45C0-9F12-07673C9433C3}" type="presParOf" srcId="{FD48E5DA-AF55-4299-BC9A-FCC7F3960E0B}" destId="{F42AE72D-F980-463D-BFCB-9872F8BA4AF4}" srcOrd="1" destOrd="0" presId="urn:microsoft.com/office/officeart/2005/8/layout/hierarchy1"/>
    <dgm:cxn modelId="{043E5BFB-7277-4688-A612-A0E3A6D7D76B}" type="presParOf" srcId="{1345472C-FE41-4415-AE8D-B22EE7F86F07}" destId="{E53B5B18-7A27-43BF-979D-41EE8B72B304}" srcOrd="1" destOrd="0" presId="urn:microsoft.com/office/officeart/2005/8/layout/hierarchy1"/>
    <dgm:cxn modelId="{984F3159-EA8A-41C1-BA36-320929ADC70E}" type="presParOf" srcId="{D76652C8-B7C7-448D-A722-617C4083A2A2}" destId="{39A6A0C4-616D-4C9D-9458-25AC7CED7C54}" srcOrd="8" destOrd="0" presId="urn:microsoft.com/office/officeart/2005/8/layout/hierarchy1"/>
    <dgm:cxn modelId="{5FE81D22-CC56-4F60-9F46-A07B00D38994}" type="presParOf" srcId="{D76652C8-B7C7-448D-A722-617C4083A2A2}" destId="{34681239-8DA1-43EA-A7BD-EEC94E2F9AE4}" srcOrd="9" destOrd="0" presId="urn:microsoft.com/office/officeart/2005/8/layout/hierarchy1"/>
    <dgm:cxn modelId="{4C0F5139-B2F8-48DA-851B-25FCB1A9AF98}" type="presParOf" srcId="{34681239-8DA1-43EA-A7BD-EEC94E2F9AE4}" destId="{859A2E60-1CA3-4CFA-BEBC-6D6FBF4ABA31}" srcOrd="0" destOrd="0" presId="urn:microsoft.com/office/officeart/2005/8/layout/hierarchy1"/>
    <dgm:cxn modelId="{4075CE7D-1AD1-4705-94B9-5EFD966CC018}" type="presParOf" srcId="{859A2E60-1CA3-4CFA-BEBC-6D6FBF4ABA31}" destId="{70996D70-ADCE-49D0-9B5B-5B90C6EABB3E}" srcOrd="0" destOrd="0" presId="urn:microsoft.com/office/officeart/2005/8/layout/hierarchy1"/>
    <dgm:cxn modelId="{7618C915-A41D-42B2-BDE4-AEAA28D9E07D}" type="presParOf" srcId="{859A2E60-1CA3-4CFA-BEBC-6D6FBF4ABA31}" destId="{A5DEEB27-E54D-472D-80AA-91200EA4DB84}" srcOrd="1" destOrd="0" presId="urn:microsoft.com/office/officeart/2005/8/layout/hierarchy1"/>
    <dgm:cxn modelId="{2A846777-2AFC-4CED-9874-F7B6BB394E6D}" type="presParOf" srcId="{34681239-8DA1-43EA-A7BD-EEC94E2F9AE4}" destId="{CE2D055F-D1CD-40BC-A455-E74203F7B8CA}" srcOrd="1" destOrd="0" presId="urn:microsoft.com/office/officeart/2005/8/layout/hierarchy1"/>
    <dgm:cxn modelId="{6B0C5A30-4382-472A-A77B-1649D54D4BEE}" type="presParOf" srcId="{D76652C8-B7C7-448D-A722-617C4083A2A2}" destId="{2F322514-F1E3-42A6-B493-FD6B2AE0C180}" srcOrd="10" destOrd="0" presId="urn:microsoft.com/office/officeart/2005/8/layout/hierarchy1"/>
    <dgm:cxn modelId="{ED38FAA4-9D11-47F9-843B-C16BA383E7C1}" type="presParOf" srcId="{D76652C8-B7C7-448D-A722-617C4083A2A2}" destId="{10A267C0-6815-4F5F-A863-63FCB6E6F204}" srcOrd="11" destOrd="0" presId="urn:microsoft.com/office/officeart/2005/8/layout/hierarchy1"/>
    <dgm:cxn modelId="{46262C1D-9A4A-4338-BC79-3BC091A2B8F8}" type="presParOf" srcId="{10A267C0-6815-4F5F-A863-63FCB6E6F204}" destId="{B723FCB2-C605-4D27-8386-1419AD364528}" srcOrd="0" destOrd="0" presId="urn:microsoft.com/office/officeart/2005/8/layout/hierarchy1"/>
    <dgm:cxn modelId="{9786F502-1A2E-4823-AA34-DC0E3A5AC488}" type="presParOf" srcId="{B723FCB2-C605-4D27-8386-1419AD364528}" destId="{AD415975-AA7A-4E20-9DB0-1EBAE50DD2B9}" srcOrd="0" destOrd="0" presId="urn:microsoft.com/office/officeart/2005/8/layout/hierarchy1"/>
    <dgm:cxn modelId="{B2C164E5-57C5-4636-9E8B-FCD844976150}" type="presParOf" srcId="{B723FCB2-C605-4D27-8386-1419AD364528}" destId="{F59057CF-1FBC-4843-8653-B08928D0C2BB}" srcOrd="1" destOrd="0" presId="urn:microsoft.com/office/officeart/2005/8/layout/hierarchy1"/>
    <dgm:cxn modelId="{98E6C07C-6945-4B8D-8F18-EA8688279E54}" type="presParOf" srcId="{10A267C0-6815-4F5F-A863-63FCB6E6F204}" destId="{41031625-AB6D-4CF6-A25D-86523776237B}" srcOrd="1" destOrd="0" presId="urn:microsoft.com/office/officeart/2005/8/layout/hierarchy1"/>
    <dgm:cxn modelId="{BFF636A2-922A-44BE-AEAD-680708C6BE66}" type="presParOf" srcId="{D76652C8-B7C7-448D-A722-617C4083A2A2}" destId="{49E57E26-A87A-4731-A0B5-01FAD18A9F45}" srcOrd="12" destOrd="0" presId="urn:microsoft.com/office/officeart/2005/8/layout/hierarchy1"/>
    <dgm:cxn modelId="{226591A1-DC96-46DB-A91D-034A50547372}" type="presParOf" srcId="{D76652C8-B7C7-448D-A722-617C4083A2A2}" destId="{D75AD2E6-38D2-41BA-BCE6-017BCB5DE503}" srcOrd="13" destOrd="0" presId="urn:microsoft.com/office/officeart/2005/8/layout/hierarchy1"/>
    <dgm:cxn modelId="{0218CB44-1EB4-444E-A24F-B930624A4358}" type="presParOf" srcId="{D75AD2E6-38D2-41BA-BCE6-017BCB5DE503}" destId="{BA00114B-4D28-4F4B-9A45-103B8217ACB4}" srcOrd="0" destOrd="0" presId="urn:microsoft.com/office/officeart/2005/8/layout/hierarchy1"/>
    <dgm:cxn modelId="{4162AD9E-F1F3-491D-983B-8628DE8FDC06}" type="presParOf" srcId="{BA00114B-4D28-4F4B-9A45-103B8217ACB4}" destId="{16C09D58-DB9D-4E74-8232-3A1015F734AD}" srcOrd="0" destOrd="0" presId="urn:microsoft.com/office/officeart/2005/8/layout/hierarchy1"/>
    <dgm:cxn modelId="{E86B7913-563C-411D-B3A8-685D13E80E78}" type="presParOf" srcId="{BA00114B-4D28-4F4B-9A45-103B8217ACB4}" destId="{C42D28B9-B8B8-4336-8E46-2869EE624701}" srcOrd="1" destOrd="0" presId="urn:microsoft.com/office/officeart/2005/8/layout/hierarchy1"/>
    <dgm:cxn modelId="{36AC03CB-1F22-4895-A4EF-D05B6622285F}" type="presParOf" srcId="{D75AD2E6-38D2-41BA-BCE6-017BCB5DE503}" destId="{E01E42F2-9B1A-4F3E-8597-971567F72714}" srcOrd="1" destOrd="0" presId="urn:microsoft.com/office/officeart/2005/8/layout/hierarchy1"/>
    <dgm:cxn modelId="{7809C7E4-667B-4B49-B6DC-8E947BCE921C}" type="presParOf" srcId="{D76652C8-B7C7-448D-A722-617C4083A2A2}" destId="{FCD3B240-2886-47A1-A04F-5B5037BF6177}" srcOrd="14" destOrd="0" presId="urn:microsoft.com/office/officeart/2005/8/layout/hierarchy1"/>
    <dgm:cxn modelId="{D8D65405-4DFC-4324-A85C-2B0AC5E2E0E6}" type="presParOf" srcId="{D76652C8-B7C7-448D-A722-617C4083A2A2}" destId="{3AC1C8FB-DA97-4137-B507-81EC9C98A619}" srcOrd="15" destOrd="0" presId="urn:microsoft.com/office/officeart/2005/8/layout/hierarchy1"/>
    <dgm:cxn modelId="{E830568F-C7C1-4CAA-913B-D34344FAA557}" type="presParOf" srcId="{3AC1C8FB-DA97-4137-B507-81EC9C98A619}" destId="{5335FCF5-68B9-40B9-9DA0-F38B5F2D5375}" srcOrd="0" destOrd="0" presId="urn:microsoft.com/office/officeart/2005/8/layout/hierarchy1"/>
    <dgm:cxn modelId="{C60BFFD2-0CFF-4F9E-AF2D-89B98B65C0B3}" type="presParOf" srcId="{5335FCF5-68B9-40B9-9DA0-F38B5F2D5375}" destId="{E7B9AD0A-B679-4FC0-B5B0-2EAE67BCA3A9}" srcOrd="0" destOrd="0" presId="urn:microsoft.com/office/officeart/2005/8/layout/hierarchy1"/>
    <dgm:cxn modelId="{EF2A0999-2CD3-43E8-8CCD-956ECF22F3B1}" type="presParOf" srcId="{5335FCF5-68B9-40B9-9DA0-F38B5F2D5375}" destId="{C6B10EE8-D89F-435B-AAAD-DF9C778EDA6B}" srcOrd="1" destOrd="0" presId="urn:microsoft.com/office/officeart/2005/8/layout/hierarchy1"/>
    <dgm:cxn modelId="{D57BE4D8-B2B5-4D72-8003-88B6DAEDD84E}" type="presParOf" srcId="{3AC1C8FB-DA97-4137-B507-81EC9C98A619}" destId="{31BBDFA8-E2AF-4100-94E6-A84D9FA9FDFF}" srcOrd="1" destOrd="0" presId="urn:microsoft.com/office/officeart/2005/8/layout/hierarchy1"/>
    <dgm:cxn modelId="{626918DF-89DB-4004-9C53-AC82AF406461}" type="presParOf" srcId="{D76652C8-B7C7-448D-A722-617C4083A2A2}" destId="{33300014-DB8A-46B5-8131-78F45642755F}" srcOrd="16" destOrd="0" presId="urn:microsoft.com/office/officeart/2005/8/layout/hierarchy1"/>
    <dgm:cxn modelId="{D8740645-3816-4E59-A03C-D3768755424F}" type="presParOf" srcId="{D76652C8-B7C7-448D-A722-617C4083A2A2}" destId="{A461E6AA-C77F-46CC-81EA-DD397AE4E265}" srcOrd="17" destOrd="0" presId="urn:microsoft.com/office/officeart/2005/8/layout/hierarchy1"/>
    <dgm:cxn modelId="{EC9B27B5-A37C-4C8E-9011-FA43D39C6952}" type="presParOf" srcId="{A461E6AA-C77F-46CC-81EA-DD397AE4E265}" destId="{C7CB3F39-EFBE-4EFC-B742-C04F205C8835}" srcOrd="0" destOrd="0" presId="urn:microsoft.com/office/officeart/2005/8/layout/hierarchy1"/>
    <dgm:cxn modelId="{A3101996-C5F7-4548-9DC0-D721851380DB}" type="presParOf" srcId="{C7CB3F39-EFBE-4EFC-B742-C04F205C8835}" destId="{0BDAE520-3116-4C0B-8820-5037CF6D0E04}" srcOrd="0" destOrd="0" presId="urn:microsoft.com/office/officeart/2005/8/layout/hierarchy1"/>
    <dgm:cxn modelId="{B28BFAA8-D763-47C7-9FA4-B5DB775756D5}" type="presParOf" srcId="{C7CB3F39-EFBE-4EFC-B742-C04F205C8835}" destId="{5EAF7CF6-F85B-416C-A03B-DB50EB0A23C2}" srcOrd="1" destOrd="0" presId="urn:microsoft.com/office/officeart/2005/8/layout/hierarchy1"/>
    <dgm:cxn modelId="{B1473E88-F205-4B3B-99BA-BFE31BD8C834}" type="presParOf" srcId="{A461E6AA-C77F-46CC-81EA-DD397AE4E265}" destId="{7864961C-045A-4D0B-BAE5-4901AD4708EE}" srcOrd="1" destOrd="0" presId="urn:microsoft.com/office/officeart/2005/8/layout/hierarchy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300014-DB8A-46B5-8131-78F45642755F}">
      <dsp:nvSpPr>
        <dsp:cNvPr id="0" name=""/>
        <dsp:cNvSpPr/>
      </dsp:nvSpPr>
      <dsp:spPr>
        <a:xfrm>
          <a:off x="4401007" y="511034"/>
          <a:ext cx="4310082" cy="2023131"/>
        </a:xfrm>
        <a:custGeom>
          <a:avLst/>
          <a:gdLst/>
          <a:ahLst/>
          <a:cxnLst/>
          <a:rect l="0" t="0" r="0" b="0"/>
          <a:pathLst>
            <a:path>
              <a:moveTo>
                <a:pt x="0" y="0"/>
              </a:moveTo>
              <a:lnTo>
                <a:pt x="0" y="1945796"/>
              </a:lnTo>
              <a:lnTo>
                <a:pt x="4310082" y="1945796"/>
              </a:lnTo>
              <a:lnTo>
                <a:pt x="4310082" y="2023131"/>
              </a:lnTo>
            </a:path>
          </a:pathLst>
        </a:custGeom>
        <a:noFill/>
        <a:ln w="12700" cap="flat" cmpd="sng" algn="ctr">
          <a:solidFill>
            <a:srgbClr val="1CADE4">
              <a:shade val="60000"/>
              <a:hueOff val="0"/>
              <a:satOff val="0"/>
              <a:lumOff val="0"/>
              <a:alphaOff val="0"/>
            </a:srgbClr>
          </a:solidFill>
          <a:prstDash val="solid"/>
          <a:miter lim="800000"/>
        </a:ln>
        <a:effectLst/>
      </dsp:spPr>
      <dsp:style>
        <a:lnRef idx="1">
          <a:scrgbClr r="0" g="0" b="0"/>
        </a:lnRef>
        <a:fillRef idx="0">
          <a:scrgbClr r="0" g="0" b="0"/>
        </a:fillRef>
        <a:effectRef idx="0">
          <a:scrgbClr r="0" g="0" b="0"/>
        </a:effectRef>
        <a:fontRef idx="minor"/>
      </dsp:style>
    </dsp:sp>
    <dsp:sp modelId="{FCD3B240-2886-47A1-A04F-5B5037BF6177}">
      <dsp:nvSpPr>
        <dsp:cNvPr id="0" name=""/>
        <dsp:cNvSpPr/>
      </dsp:nvSpPr>
      <dsp:spPr>
        <a:xfrm>
          <a:off x="4401007" y="511034"/>
          <a:ext cx="2946397" cy="2016865"/>
        </a:xfrm>
        <a:custGeom>
          <a:avLst/>
          <a:gdLst/>
          <a:ahLst/>
          <a:cxnLst/>
          <a:rect l="0" t="0" r="0" b="0"/>
          <a:pathLst>
            <a:path>
              <a:moveTo>
                <a:pt x="0" y="0"/>
              </a:moveTo>
              <a:lnTo>
                <a:pt x="0" y="1939530"/>
              </a:lnTo>
              <a:lnTo>
                <a:pt x="2946397" y="1939530"/>
              </a:lnTo>
              <a:lnTo>
                <a:pt x="2946397" y="2016865"/>
              </a:lnTo>
            </a:path>
          </a:pathLst>
        </a:custGeom>
        <a:noFill/>
        <a:ln w="12700" cap="flat" cmpd="sng" algn="ctr">
          <a:solidFill>
            <a:srgbClr val="1CADE4">
              <a:shade val="60000"/>
              <a:hueOff val="0"/>
              <a:satOff val="0"/>
              <a:lumOff val="0"/>
              <a:alphaOff val="0"/>
            </a:srgbClr>
          </a:solidFill>
          <a:prstDash val="solid"/>
          <a:miter lim="800000"/>
        </a:ln>
        <a:effectLst/>
      </dsp:spPr>
      <dsp:style>
        <a:lnRef idx="1">
          <a:scrgbClr r="0" g="0" b="0"/>
        </a:lnRef>
        <a:fillRef idx="0">
          <a:scrgbClr r="0" g="0" b="0"/>
        </a:fillRef>
        <a:effectRef idx="0">
          <a:scrgbClr r="0" g="0" b="0"/>
        </a:effectRef>
        <a:fontRef idx="minor"/>
      </dsp:style>
    </dsp:sp>
    <dsp:sp modelId="{49E57E26-A87A-4731-A0B5-01FAD18A9F45}">
      <dsp:nvSpPr>
        <dsp:cNvPr id="0" name=""/>
        <dsp:cNvSpPr/>
      </dsp:nvSpPr>
      <dsp:spPr>
        <a:xfrm>
          <a:off x="4401007" y="511034"/>
          <a:ext cx="1779774" cy="2025389"/>
        </a:xfrm>
        <a:custGeom>
          <a:avLst/>
          <a:gdLst/>
          <a:ahLst/>
          <a:cxnLst/>
          <a:rect l="0" t="0" r="0" b="0"/>
          <a:pathLst>
            <a:path>
              <a:moveTo>
                <a:pt x="0" y="0"/>
              </a:moveTo>
              <a:lnTo>
                <a:pt x="0" y="1948054"/>
              </a:lnTo>
              <a:lnTo>
                <a:pt x="1779774" y="1948054"/>
              </a:lnTo>
              <a:lnTo>
                <a:pt x="1779774" y="2025389"/>
              </a:lnTo>
            </a:path>
          </a:pathLst>
        </a:custGeom>
        <a:noFill/>
        <a:ln w="12700" cap="flat" cmpd="sng" algn="ctr">
          <a:solidFill>
            <a:srgbClr val="1CADE4">
              <a:shade val="60000"/>
              <a:hueOff val="0"/>
              <a:satOff val="0"/>
              <a:lumOff val="0"/>
              <a:alphaOff val="0"/>
            </a:srgbClr>
          </a:solidFill>
          <a:prstDash val="solid"/>
          <a:miter lim="800000"/>
        </a:ln>
        <a:effectLst/>
      </dsp:spPr>
      <dsp:style>
        <a:lnRef idx="1">
          <a:scrgbClr r="0" g="0" b="0"/>
        </a:lnRef>
        <a:fillRef idx="0">
          <a:scrgbClr r="0" g="0" b="0"/>
        </a:fillRef>
        <a:effectRef idx="0">
          <a:scrgbClr r="0" g="0" b="0"/>
        </a:effectRef>
        <a:fontRef idx="minor"/>
      </dsp:style>
    </dsp:sp>
    <dsp:sp modelId="{2F322514-F1E3-42A6-B493-FD6B2AE0C180}">
      <dsp:nvSpPr>
        <dsp:cNvPr id="0" name=""/>
        <dsp:cNvSpPr/>
      </dsp:nvSpPr>
      <dsp:spPr>
        <a:xfrm>
          <a:off x="4401007" y="511034"/>
          <a:ext cx="493133" cy="2016865"/>
        </a:xfrm>
        <a:custGeom>
          <a:avLst/>
          <a:gdLst/>
          <a:ahLst/>
          <a:cxnLst/>
          <a:rect l="0" t="0" r="0" b="0"/>
          <a:pathLst>
            <a:path>
              <a:moveTo>
                <a:pt x="0" y="0"/>
              </a:moveTo>
              <a:lnTo>
                <a:pt x="0" y="1939530"/>
              </a:lnTo>
              <a:lnTo>
                <a:pt x="493133" y="1939530"/>
              </a:lnTo>
              <a:lnTo>
                <a:pt x="493133" y="2016865"/>
              </a:lnTo>
            </a:path>
          </a:pathLst>
        </a:custGeom>
        <a:noFill/>
        <a:ln w="12700" cap="flat" cmpd="sng" algn="ctr">
          <a:solidFill>
            <a:srgbClr val="1CADE4">
              <a:shade val="60000"/>
              <a:hueOff val="0"/>
              <a:satOff val="0"/>
              <a:lumOff val="0"/>
              <a:alphaOff val="0"/>
            </a:srgbClr>
          </a:solidFill>
          <a:prstDash val="solid"/>
          <a:miter lim="800000"/>
        </a:ln>
        <a:effectLst/>
      </dsp:spPr>
      <dsp:style>
        <a:lnRef idx="1">
          <a:scrgbClr r="0" g="0" b="0"/>
        </a:lnRef>
        <a:fillRef idx="0">
          <a:scrgbClr r="0" g="0" b="0"/>
        </a:fillRef>
        <a:effectRef idx="0">
          <a:scrgbClr r="0" g="0" b="0"/>
        </a:effectRef>
        <a:fontRef idx="minor"/>
      </dsp:style>
    </dsp:sp>
    <dsp:sp modelId="{39A6A0C4-616D-4C9D-9458-25AC7CED7C54}">
      <dsp:nvSpPr>
        <dsp:cNvPr id="0" name=""/>
        <dsp:cNvSpPr/>
      </dsp:nvSpPr>
      <dsp:spPr>
        <a:xfrm>
          <a:off x="3620656" y="511034"/>
          <a:ext cx="780351" cy="2016865"/>
        </a:xfrm>
        <a:custGeom>
          <a:avLst/>
          <a:gdLst/>
          <a:ahLst/>
          <a:cxnLst/>
          <a:rect l="0" t="0" r="0" b="0"/>
          <a:pathLst>
            <a:path>
              <a:moveTo>
                <a:pt x="780351" y="0"/>
              </a:moveTo>
              <a:lnTo>
                <a:pt x="780351" y="1939530"/>
              </a:lnTo>
              <a:lnTo>
                <a:pt x="0" y="1939530"/>
              </a:lnTo>
              <a:lnTo>
                <a:pt x="0" y="2016865"/>
              </a:lnTo>
            </a:path>
          </a:pathLst>
        </a:custGeom>
        <a:noFill/>
        <a:ln w="12700" cap="flat" cmpd="sng" algn="ctr">
          <a:solidFill>
            <a:srgbClr val="1CADE4">
              <a:shade val="60000"/>
              <a:hueOff val="0"/>
              <a:satOff val="0"/>
              <a:lumOff val="0"/>
              <a:alphaOff val="0"/>
            </a:srgbClr>
          </a:solidFill>
          <a:prstDash val="solid"/>
          <a:miter lim="800000"/>
        </a:ln>
        <a:effectLst/>
      </dsp:spPr>
      <dsp:style>
        <a:lnRef idx="1">
          <a:scrgbClr r="0" g="0" b="0"/>
        </a:lnRef>
        <a:fillRef idx="0">
          <a:scrgbClr r="0" g="0" b="0"/>
        </a:fillRef>
        <a:effectRef idx="0">
          <a:scrgbClr r="0" g="0" b="0"/>
        </a:effectRef>
        <a:fontRef idx="minor"/>
      </dsp:style>
    </dsp:sp>
    <dsp:sp modelId="{A52AF576-A84B-4369-B6A0-127473484746}">
      <dsp:nvSpPr>
        <dsp:cNvPr id="0" name=""/>
        <dsp:cNvSpPr/>
      </dsp:nvSpPr>
      <dsp:spPr>
        <a:xfrm>
          <a:off x="2267581" y="511034"/>
          <a:ext cx="2133426" cy="2016865"/>
        </a:xfrm>
        <a:custGeom>
          <a:avLst/>
          <a:gdLst/>
          <a:ahLst/>
          <a:cxnLst/>
          <a:rect l="0" t="0" r="0" b="0"/>
          <a:pathLst>
            <a:path>
              <a:moveTo>
                <a:pt x="2133426" y="0"/>
              </a:moveTo>
              <a:lnTo>
                <a:pt x="2133426" y="1939530"/>
              </a:lnTo>
              <a:lnTo>
                <a:pt x="0" y="1939530"/>
              </a:lnTo>
              <a:lnTo>
                <a:pt x="0" y="2016865"/>
              </a:lnTo>
            </a:path>
          </a:pathLst>
        </a:custGeom>
        <a:noFill/>
        <a:ln w="12700" cap="flat" cmpd="sng" algn="ctr">
          <a:solidFill>
            <a:srgbClr val="1CADE4">
              <a:shade val="60000"/>
              <a:hueOff val="0"/>
              <a:satOff val="0"/>
              <a:lumOff val="0"/>
              <a:alphaOff val="0"/>
            </a:srgbClr>
          </a:solidFill>
          <a:prstDash val="solid"/>
          <a:miter lim="800000"/>
        </a:ln>
        <a:effectLst/>
      </dsp:spPr>
      <dsp:style>
        <a:lnRef idx="1">
          <a:scrgbClr r="0" g="0" b="0"/>
        </a:lnRef>
        <a:fillRef idx="0">
          <a:scrgbClr r="0" g="0" b="0"/>
        </a:fillRef>
        <a:effectRef idx="0">
          <a:scrgbClr r="0" g="0" b="0"/>
        </a:effectRef>
        <a:fontRef idx="minor"/>
      </dsp:style>
    </dsp:sp>
    <dsp:sp modelId="{84C0CDF6-E77F-471A-A1D1-E810C005C154}">
      <dsp:nvSpPr>
        <dsp:cNvPr id="0" name=""/>
        <dsp:cNvSpPr/>
      </dsp:nvSpPr>
      <dsp:spPr>
        <a:xfrm>
          <a:off x="914514" y="511034"/>
          <a:ext cx="3486493" cy="2016865"/>
        </a:xfrm>
        <a:custGeom>
          <a:avLst/>
          <a:gdLst/>
          <a:ahLst/>
          <a:cxnLst/>
          <a:rect l="0" t="0" r="0" b="0"/>
          <a:pathLst>
            <a:path>
              <a:moveTo>
                <a:pt x="3486493" y="0"/>
              </a:moveTo>
              <a:lnTo>
                <a:pt x="3486493" y="1939530"/>
              </a:lnTo>
              <a:lnTo>
                <a:pt x="0" y="1939530"/>
              </a:lnTo>
              <a:lnTo>
                <a:pt x="0" y="2016865"/>
              </a:lnTo>
            </a:path>
          </a:pathLst>
        </a:custGeom>
        <a:noFill/>
        <a:ln w="12700" cap="flat" cmpd="sng" algn="ctr">
          <a:solidFill>
            <a:srgbClr val="1CADE4">
              <a:shade val="60000"/>
              <a:hueOff val="0"/>
              <a:satOff val="0"/>
              <a:lumOff val="0"/>
              <a:alphaOff val="0"/>
            </a:srgbClr>
          </a:solidFill>
          <a:prstDash val="solid"/>
          <a:miter lim="800000"/>
        </a:ln>
        <a:effectLst/>
      </dsp:spPr>
      <dsp:style>
        <a:lnRef idx="1">
          <a:scrgbClr r="0" g="0" b="0"/>
        </a:lnRef>
        <a:fillRef idx="0">
          <a:scrgbClr r="0" g="0" b="0"/>
        </a:fillRef>
        <a:effectRef idx="0">
          <a:scrgbClr r="0" g="0" b="0"/>
        </a:effectRef>
        <a:fontRef idx="minor"/>
      </dsp:style>
    </dsp:sp>
    <dsp:sp modelId="{F006562E-8827-4813-A2E2-AEFE0EA49586}">
      <dsp:nvSpPr>
        <dsp:cNvPr id="0" name=""/>
        <dsp:cNvSpPr/>
      </dsp:nvSpPr>
      <dsp:spPr>
        <a:xfrm>
          <a:off x="4291270" y="511034"/>
          <a:ext cx="91440" cy="345418"/>
        </a:xfrm>
        <a:custGeom>
          <a:avLst/>
          <a:gdLst/>
          <a:ahLst/>
          <a:cxnLst/>
          <a:rect l="0" t="0" r="0" b="0"/>
          <a:pathLst>
            <a:path>
              <a:moveTo>
                <a:pt x="109737" y="0"/>
              </a:moveTo>
              <a:lnTo>
                <a:pt x="109737" y="268084"/>
              </a:lnTo>
              <a:lnTo>
                <a:pt x="45720" y="268084"/>
              </a:lnTo>
              <a:lnTo>
                <a:pt x="45720" y="345418"/>
              </a:lnTo>
            </a:path>
          </a:pathLst>
        </a:custGeom>
        <a:noFill/>
        <a:ln w="12700" cap="flat" cmpd="sng" algn="ctr">
          <a:solidFill>
            <a:srgbClr val="1CADE4">
              <a:shade val="60000"/>
              <a:hueOff val="0"/>
              <a:satOff val="0"/>
              <a:lumOff val="0"/>
              <a:alphaOff val="0"/>
            </a:srgbClr>
          </a:solidFill>
          <a:prstDash val="solid"/>
          <a:miter lim="800000"/>
        </a:ln>
        <a:effectLst/>
      </dsp:spPr>
      <dsp:style>
        <a:lnRef idx="1">
          <a:scrgbClr r="0" g="0" b="0"/>
        </a:lnRef>
        <a:fillRef idx="0">
          <a:scrgbClr r="0" g="0" b="0"/>
        </a:fillRef>
        <a:effectRef idx="0">
          <a:scrgbClr r="0" g="0" b="0"/>
        </a:effectRef>
        <a:fontRef idx="minor"/>
      </dsp:style>
    </dsp:sp>
    <dsp:sp modelId="{0285D688-24B1-4E1E-8909-6DDF87DCF4B4}">
      <dsp:nvSpPr>
        <dsp:cNvPr id="0" name=""/>
        <dsp:cNvSpPr/>
      </dsp:nvSpPr>
      <dsp:spPr>
        <a:xfrm>
          <a:off x="4291268" y="511034"/>
          <a:ext cx="91440" cy="1220941"/>
        </a:xfrm>
        <a:custGeom>
          <a:avLst/>
          <a:gdLst/>
          <a:ahLst/>
          <a:cxnLst/>
          <a:rect l="0" t="0" r="0" b="0"/>
          <a:pathLst>
            <a:path>
              <a:moveTo>
                <a:pt x="109739" y="0"/>
              </a:moveTo>
              <a:lnTo>
                <a:pt x="109739" y="1143607"/>
              </a:lnTo>
              <a:lnTo>
                <a:pt x="45720" y="1143607"/>
              </a:lnTo>
              <a:lnTo>
                <a:pt x="45720" y="1220941"/>
              </a:lnTo>
            </a:path>
          </a:pathLst>
        </a:custGeom>
        <a:noFill/>
        <a:ln w="12700" cap="flat" cmpd="sng" algn="ctr">
          <a:solidFill>
            <a:srgbClr val="1CADE4">
              <a:shade val="60000"/>
              <a:hueOff val="0"/>
              <a:satOff val="0"/>
              <a:lumOff val="0"/>
              <a:alphaOff val="0"/>
            </a:srgbClr>
          </a:solidFill>
          <a:prstDash val="solid"/>
          <a:miter lim="800000"/>
        </a:ln>
        <a:effectLst/>
      </dsp:spPr>
      <dsp:style>
        <a:lnRef idx="1">
          <a:scrgbClr r="0" g="0" b="0"/>
        </a:lnRef>
        <a:fillRef idx="0">
          <a:scrgbClr r="0" g="0" b="0"/>
        </a:fillRef>
        <a:effectRef idx="0">
          <a:scrgbClr r="0" g="0" b="0"/>
        </a:effectRef>
        <a:fontRef idx="minor"/>
      </dsp:style>
    </dsp:sp>
    <dsp:sp modelId="{B6C0442E-405E-4CFA-B137-B4E6B89B163B}">
      <dsp:nvSpPr>
        <dsp:cNvPr id="0" name=""/>
        <dsp:cNvSpPr/>
      </dsp:nvSpPr>
      <dsp:spPr>
        <a:xfrm>
          <a:off x="3825895" y="-19062"/>
          <a:ext cx="1150225" cy="530096"/>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63D963F4-A8BB-4EDC-A341-7C44EC1D0531}">
      <dsp:nvSpPr>
        <dsp:cNvPr id="0" name=""/>
        <dsp:cNvSpPr/>
      </dsp:nvSpPr>
      <dsp:spPr>
        <a:xfrm>
          <a:off x="3918650" y="69055"/>
          <a:ext cx="1150225" cy="530096"/>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tr-TR" sz="1000" kern="1200" dirty="0" err="1" smtClean="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Gülahmet</a:t>
          </a:r>
          <a:r>
            <a:rPr lang="tr-TR" sz="1000" kern="1200" dirty="0" smtClean="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İPEK</a:t>
          </a:r>
        </a:p>
        <a:p>
          <a:pPr lvl="0" algn="ctr" defTabSz="444500">
            <a:lnSpc>
              <a:spcPct val="90000"/>
            </a:lnSpc>
            <a:spcBef>
              <a:spcPct val="0"/>
            </a:spcBef>
            <a:spcAft>
              <a:spcPct val="35000"/>
            </a:spcAft>
          </a:pPr>
          <a:r>
            <a:rPr lang="tr-TR" sz="1000" kern="1200" dirty="0" smtClean="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DAİRE </a:t>
          </a:r>
          <a:r>
            <a:rPr lang="tr-TR" sz="10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BAŞKANI </a:t>
          </a:r>
        </a:p>
      </dsp:txBody>
      <dsp:txXfrm>
        <a:off x="3934176" y="84581"/>
        <a:ext cx="1119173" cy="499044"/>
      </dsp:txXfrm>
    </dsp:sp>
    <dsp:sp modelId="{1D97ABC0-7DDE-4D32-A0D6-CB398A4D03C4}">
      <dsp:nvSpPr>
        <dsp:cNvPr id="0" name=""/>
        <dsp:cNvSpPr/>
      </dsp:nvSpPr>
      <dsp:spPr>
        <a:xfrm>
          <a:off x="3919589" y="1731975"/>
          <a:ext cx="834797" cy="530096"/>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79D9A648-E183-445E-A8E6-9AA1A7F7F2FA}">
      <dsp:nvSpPr>
        <dsp:cNvPr id="0" name=""/>
        <dsp:cNvSpPr/>
      </dsp:nvSpPr>
      <dsp:spPr>
        <a:xfrm>
          <a:off x="4012344" y="1820093"/>
          <a:ext cx="834797" cy="530096"/>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tr-TR" sz="10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Yavuz Selim İÇİN</a:t>
          </a:r>
        </a:p>
        <a:p>
          <a:pPr lvl="0" algn="ctr" defTabSz="444500">
            <a:lnSpc>
              <a:spcPct val="90000"/>
            </a:lnSpc>
            <a:spcBef>
              <a:spcPct val="0"/>
            </a:spcBef>
            <a:spcAft>
              <a:spcPct val="35000"/>
            </a:spcAft>
          </a:pPr>
          <a:r>
            <a:rPr lang="tr-TR" sz="10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ŞEF</a:t>
          </a:r>
        </a:p>
      </dsp:txBody>
      <dsp:txXfrm>
        <a:off x="4027870" y="1835619"/>
        <a:ext cx="803745" cy="499044"/>
      </dsp:txXfrm>
    </dsp:sp>
    <dsp:sp modelId="{2311317C-041F-44A0-A802-EBF821BAAE97}">
      <dsp:nvSpPr>
        <dsp:cNvPr id="0" name=""/>
        <dsp:cNvSpPr/>
      </dsp:nvSpPr>
      <dsp:spPr>
        <a:xfrm>
          <a:off x="3919591" y="856452"/>
          <a:ext cx="834797" cy="530096"/>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ADABF262-106B-4066-BD75-6A13AED5AA60}">
      <dsp:nvSpPr>
        <dsp:cNvPr id="0" name=""/>
        <dsp:cNvSpPr/>
      </dsp:nvSpPr>
      <dsp:spPr>
        <a:xfrm>
          <a:off x="4012346" y="944570"/>
          <a:ext cx="834797" cy="530096"/>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tr-TR" sz="10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Erdal ÇİÇEK ŞUBE MÜDÜRÜ</a:t>
          </a:r>
        </a:p>
      </dsp:txBody>
      <dsp:txXfrm>
        <a:off x="4027872" y="960096"/>
        <a:ext cx="803745" cy="499044"/>
      </dsp:txXfrm>
    </dsp:sp>
    <dsp:sp modelId="{EE92BFC2-63C6-4995-91D2-91C6BCE88DF2}">
      <dsp:nvSpPr>
        <dsp:cNvPr id="0" name=""/>
        <dsp:cNvSpPr/>
      </dsp:nvSpPr>
      <dsp:spPr>
        <a:xfrm>
          <a:off x="497116" y="2527899"/>
          <a:ext cx="834797" cy="530096"/>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123E0545-7EFA-4BEB-BA4C-5B7B2B0773CA}">
      <dsp:nvSpPr>
        <dsp:cNvPr id="0" name=""/>
        <dsp:cNvSpPr/>
      </dsp:nvSpPr>
      <dsp:spPr>
        <a:xfrm>
          <a:off x="589871" y="2616017"/>
          <a:ext cx="834797" cy="530096"/>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tr-TR" sz="9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Murat BURAN</a:t>
          </a:r>
        </a:p>
        <a:p>
          <a:pPr lvl="0" algn="ctr" defTabSz="400050">
            <a:lnSpc>
              <a:spcPct val="90000"/>
            </a:lnSpc>
            <a:spcBef>
              <a:spcPct val="0"/>
            </a:spcBef>
            <a:spcAft>
              <a:spcPct val="35000"/>
            </a:spcAft>
          </a:pPr>
          <a:r>
            <a:rPr lang="tr-TR" sz="9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BİLGİSAYAR İŞLETMENİ</a:t>
          </a:r>
        </a:p>
      </dsp:txBody>
      <dsp:txXfrm>
        <a:off x="605397" y="2631543"/>
        <a:ext cx="803745" cy="499044"/>
      </dsp:txXfrm>
    </dsp:sp>
    <dsp:sp modelId="{3B7AE2A7-CBC0-43D1-BC5E-44A53B3C9771}">
      <dsp:nvSpPr>
        <dsp:cNvPr id="0" name=""/>
        <dsp:cNvSpPr/>
      </dsp:nvSpPr>
      <dsp:spPr>
        <a:xfrm>
          <a:off x="1850182" y="2527899"/>
          <a:ext cx="834797" cy="530096"/>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F42AE72D-F980-463D-BFCB-9872F8BA4AF4}">
      <dsp:nvSpPr>
        <dsp:cNvPr id="0" name=""/>
        <dsp:cNvSpPr/>
      </dsp:nvSpPr>
      <dsp:spPr>
        <a:xfrm>
          <a:off x="1942937" y="2616017"/>
          <a:ext cx="834797" cy="530096"/>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tr-TR" sz="9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Abdullah DEMİR</a:t>
          </a:r>
        </a:p>
        <a:p>
          <a:pPr lvl="0" algn="ctr" defTabSz="400050">
            <a:lnSpc>
              <a:spcPct val="90000"/>
            </a:lnSpc>
            <a:spcBef>
              <a:spcPct val="0"/>
            </a:spcBef>
            <a:spcAft>
              <a:spcPct val="35000"/>
            </a:spcAft>
          </a:pPr>
          <a:r>
            <a:rPr lang="tr-TR" sz="9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BİLGİSAYAR İŞLETMENİ</a:t>
          </a:r>
        </a:p>
      </dsp:txBody>
      <dsp:txXfrm>
        <a:off x="1958463" y="2631543"/>
        <a:ext cx="803745" cy="499044"/>
      </dsp:txXfrm>
    </dsp:sp>
    <dsp:sp modelId="{70996D70-ADCE-49D0-9B5B-5B90C6EABB3E}">
      <dsp:nvSpPr>
        <dsp:cNvPr id="0" name=""/>
        <dsp:cNvSpPr/>
      </dsp:nvSpPr>
      <dsp:spPr>
        <a:xfrm>
          <a:off x="3203257" y="2527899"/>
          <a:ext cx="834797" cy="530096"/>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A5DEEB27-E54D-472D-80AA-91200EA4DB84}">
      <dsp:nvSpPr>
        <dsp:cNvPr id="0" name=""/>
        <dsp:cNvSpPr/>
      </dsp:nvSpPr>
      <dsp:spPr>
        <a:xfrm>
          <a:off x="3296012" y="2616017"/>
          <a:ext cx="834797" cy="530096"/>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tr-TR" sz="9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Servet KARAHAN BİLGİSAYAR İŞLETMENİ</a:t>
          </a:r>
        </a:p>
      </dsp:txBody>
      <dsp:txXfrm>
        <a:off x="3311538" y="2631543"/>
        <a:ext cx="803745" cy="499044"/>
      </dsp:txXfrm>
    </dsp:sp>
    <dsp:sp modelId="{AD415975-AA7A-4E20-9DB0-1EBAE50DD2B9}">
      <dsp:nvSpPr>
        <dsp:cNvPr id="0" name=""/>
        <dsp:cNvSpPr/>
      </dsp:nvSpPr>
      <dsp:spPr>
        <a:xfrm>
          <a:off x="4476742" y="2527899"/>
          <a:ext cx="834797" cy="530096"/>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F59057CF-1FBC-4843-8653-B08928D0C2BB}">
      <dsp:nvSpPr>
        <dsp:cNvPr id="0" name=""/>
        <dsp:cNvSpPr/>
      </dsp:nvSpPr>
      <dsp:spPr>
        <a:xfrm>
          <a:off x="4569497" y="2616017"/>
          <a:ext cx="834797" cy="530096"/>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tr-TR" sz="9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Serhat NAS</a:t>
          </a:r>
        </a:p>
        <a:p>
          <a:pPr lvl="0" algn="ctr" defTabSz="400050">
            <a:lnSpc>
              <a:spcPct val="90000"/>
            </a:lnSpc>
            <a:spcBef>
              <a:spcPct val="0"/>
            </a:spcBef>
            <a:spcAft>
              <a:spcPct val="35000"/>
            </a:spcAft>
          </a:pPr>
          <a:r>
            <a:rPr lang="tr-TR" sz="9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BİLGİSAYAR İŞLETMENİ</a:t>
          </a:r>
        </a:p>
      </dsp:txBody>
      <dsp:txXfrm>
        <a:off x="4585023" y="2631543"/>
        <a:ext cx="803745" cy="499044"/>
      </dsp:txXfrm>
    </dsp:sp>
    <dsp:sp modelId="{16C09D58-DB9D-4E74-8232-3A1015F734AD}">
      <dsp:nvSpPr>
        <dsp:cNvPr id="0" name=""/>
        <dsp:cNvSpPr/>
      </dsp:nvSpPr>
      <dsp:spPr>
        <a:xfrm>
          <a:off x="5763384" y="2536423"/>
          <a:ext cx="834797" cy="530096"/>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C42D28B9-B8B8-4336-8E46-2869EE624701}">
      <dsp:nvSpPr>
        <dsp:cNvPr id="0" name=""/>
        <dsp:cNvSpPr/>
      </dsp:nvSpPr>
      <dsp:spPr>
        <a:xfrm>
          <a:off x="5856139" y="2624541"/>
          <a:ext cx="834797" cy="530096"/>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tr-TR" sz="9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Turan SARIYER</a:t>
          </a:r>
        </a:p>
        <a:p>
          <a:pPr lvl="0" algn="ctr" defTabSz="400050">
            <a:lnSpc>
              <a:spcPct val="90000"/>
            </a:lnSpc>
            <a:spcBef>
              <a:spcPct val="0"/>
            </a:spcBef>
            <a:spcAft>
              <a:spcPct val="35000"/>
            </a:spcAft>
          </a:pPr>
          <a:r>
            <a:rPr lang="tr-TR" sz="9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BİLGİSAYAR İŞLETMENİ</a:t>
          </a:r>
        </a:p>
      </dsp:txBody>
      <dsp:txXfrm>
        <a:off x="5871665" y="2640067"/>
        <a:ext cx="803745" cy="499044"/>
      </dsp:txXfrm>
    </dsp:sp>
    <dsp:sp modelId="{E7B9AD0A-B679-4FC0-B5B0-2EAE67BCA3A9}">
      <dsp:nvSpPr>
        <dsp:cNvPr id="0" name=""/>
        <dsp:cNvSpPr/>
      </dsp:nvSpPr>
      <dsp:spPr>
        <a:xfrm>
          <a:off x="6864517" y="2527899"/>
          <a:ext cx="965777" cy="547441"/>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C6B10EE8-D89F-435B-AAAD-DF9C778EDA6B}">
      <dsp:nvSpPr>
        <dsp:cNvPr id="0" name=""/>
        <dsp:cNvSpPr/>
      </dsp:nvSpPr>
      <dsp:spPr>
        <a:xfrm>
          <a:off x="6957272" y="2616017"/>
          <a:ext cx="965777" cy="547441"/>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tr-TR" sz="9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Veysel KARAÇAY</a:t>
          </a:r>
        </a:p>
        <a:p>
          <a:pPr lvl="0" algn="ctr" defTabSz="400050">
            <a:lnSpc>
              <a:spcPct val="90000"/>
            </a:lnSpc>
            <a:spcBef>
              <a:spcPct val="0"/>
            </a:spcBef>
            <a:spcAft>
              <a:spcPct val="35000"/>
            </a:spcAft>
          </a:pPr>
          <a:r>
            <a:rPr lang="tr-TR" sz="900" kern="1200" dirty="0" smtClean="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BİLGİSAYAR İŞLETMENİ</a:t>
          </a:r>
          <a:endParaRPr lang="tr-TR" sz="9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endParaRPr>
        </a:p>
      </dsp:txBody>
      <dsp:txXfrm>
        <a:off x="6973306" y="2632051"/>
        <a:ext cx="933709" cy="515373"/>
      </dsp:txXfrm>
    </dsp:sp>
    <dsp:sp modelId="{0BDAE520-3116-4C0B-8820-5037CF6D0E04}">
      <dsp:nvSpPr>
        <dsp:cNvPr id="0" name=""/>
        <dsp:cNvSpPr/>
      </dsp:nvSpPr>
      <dsp:spPr>
        <a:xfrm>
          <a:off x="8293692" y="2534165"/>
          <a:ext cx="834797" cy="530096"/>
        </a:xfrm>
        <a:prstGeom prst="roundRect">
          <a:avLst>
            <a:gd name="adj" fmla="val 10000"/>
          </a:avLst>
        </a:prstGeom>
        <a:gradFill rotWithShape="0">
          <a:gsLst>
            <a:gs pos="0">
              <a:srgbClr val="1CADE4">
                <a:hueOff val="0"/>
                <a:satOff val="0"/>
                <a:lumOff val="0"/>
                <a:alphaOff val="0"/>
                <a:shade val="85000"/>
                <a:satMod val="130000"/>
              </a:srgbClr>
            </a:gs>
            <a:gs pos="34000">
              <a:srgbClr val="1CADE4">
                <a:hueOff val="0"/>
                <a:satOff val="0"/>
                <a:lumOff val="0"/>
                <a:alphaOff val="0"/>
                <a:shade val="87000"/>
                <a:satMod val="125000"/>
              </a:srgbClr>
            </a:gs>
            <a:gs pos="70000">
              <a:srgbClr val="1CADE4">
                <a:hueOff val="0"/>
                <a:satOff val="0"/>
                <a:lumOff val="0"/>
                <a:alphaOff val="0"/>
                <a:tint val="100000"/>
                <a:shade val="90000"/>
                <a:satMod val="130000"/>
              </a:srgbClr>
            </a:gs>
            <a:gs pos="100000">
              <a:srgbClr val="1CADE4">
                <a:hueOff val="0"/>
                <a:satOff val="0"/>
                <a:lumOff val="0"/>
                <a:alphaOff val="0"/>
                <a:tint val="100000"/>
                <a:shade val="100000"/>
                <a:satMod val="110000"/>
              </a:srgb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5EAF7CF6-F85B-416C-A03B-DB50EB0A23C2}">
      <dsp:nvSpPr>
        <dsp:cNvPr id="0" name=""/>
        <dsp:cNvSpPr/>
      </dsp:nvSpPr>
      <dsp:spPr>
        <a:xfrm>
          <a:off x="8386447" y="2622282"/>
          <a:ext cx="834797" cy="530096"/>
        </a:xfrm>
        <a:prstGeom prst="roundRect">
          <a:avLst>
            <a:gd name="adj" fmla="val 10000"/>
          </a:avLst>
        </a:prstGeom>
        <a:solidFill>
          <a:sysClr val="window" lastClr="FFFFFF">
            <a:alpha val="90000"/>
            <a:hueOff val="0"/>
            <a:satOff val="0"/>
            <a:lumOff val="0"/>
            <a:alphaOff val="0"/>
          </a:sysClr>
        </a:solidFill>
        <a:ln w="12700" cap="flat" cmpd="sng" algn="ctr">
          <a:solidFill>
            <a:srgbClr val="1CADE4">
              <a:hueOff val="0"/>
              <a:satOff val="0"/>
              <a:lumOff val="0"/>
              <a:alphaOff val="0"/>
            </a:srgb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tr-TR" sz="900" kern="120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Şafih</a:t>
          </a:r>
          <a:r>
            <a:rPr lang="tr-TR" sz="9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ECER</a:t>
          </a:r>
        </a:p>
        <a:p>
          <a:pPr lvl="0" algn="ctr" defTabSz="400050">
            <a:lnSpc>
              <a:spcPct val="90000"/>
            </a:lnSpc>
            <a:spcBef>
              <a:spcPct val="0"/>
            </a:spcBef>
            <a:spcAft>
              <a:spcPct val="35000"/>
            </a:spcAft>
          </a:pPr>
          <a:r>
            <a:rPr lang="tr-TR" sz="9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HİZMETLİ</a:t>
          </a:r>
        </a:p>
      </dsp:txBody>
      <dsp:txXfrm>
        <a:off x="8401973" y="2637808"/>
        <a:ext cx="803745" cy="49904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tıklayın</a:t>
            </a:r>
            <a:endParaRPr lang="tr-TR"/>
          </a:p>
        </p:txBody>
      </p:sp>
      <p:sp>
        <p:nvSpPr>
          <p:cNvPr id="4" name="Veri Yer Tutucusu 3"/>
          <p:cNvSpPr>
            <a:spLocks noGrp="1"/>
          </p:cNvSpPr>
          <p:nvPr>
            <p:ph type="dt" sz="half" idx="10"/>
          </p:nvPr>
        </p:nvSpPr>
        <p:spPr/>
        <p:txBody>
          <a:bodyPr/>
          <a:lstStyle/>
          <a:p>
            <a:fld id="{2EB63F73-685D-4EF8-B53B-7A8C41F4D31E}" type="datetimeFigureOut">
              <a:rPr lang="tr-TR" smtClean="0"/>
              <a:t>31.03.2026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74A95CF3-1F1A-4621-9E33-0281FF9B2BFE}" type="slidenum">
              <a:rPr lang="tr-TR" smtClean="0"/>
              <a:t>‹#›</a:t>
            </a:fld>
            <a:endParaRPr lang="tr-TR"/>
          </a:p>
        </p:txBody>
      </p:sp>
    </p:spTree>
    <p:extLst>
      <p:ext uri="{BB962C8B-B14F-4D97-AF65-F5344CB8AC3E}">
        <p14:creationId xmlns:p14="http://schemas.microsoft.com/office/powerpoint/2010/main" val="4064274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2EB63F73-685D-4EF8-B53B-7A8C41F4D31E}" type="datetimeFigureOut">
              <a:rPr lang="tr-TR" smtClean="0"/>
              <a:t>31.03.2026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74A95CF3-1F1A-4621-9E33-0281FF9B2BFE}" type="slidenum">
              <a:rPr lang="tr-TR" smtClean="0"/>
              <a:t>‹#›</a:t>
            </a:fld>
            <a:endParaRPr lang="tr-TR"/>
          </a:p>
        </p:txBody>
      </p:sp>
    </p:spTree>
    <p:extLst>
      <p:ext uri="{BB962C8B-B14F-4D97-AF65-F5344CB8AC3E}">
        <p14:creationId xmlns:p14="http://schemas.microsoft.com/office/powerpoint/2010/main" val="3252764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a:t>
            </a:r>
          </a:p>
        </p:txBody>
      </p:sp>
      <p:sp>
        <p:nvSpPr>
          <p:cNvPr id="4" name="Veri Yer Tutucusu 3"/>
          <p:cNvSpPr>
            <a:spLocks noGrp="1"/>
          </p:cNvSpPr>
          <p:nvPr>
            <p:ph type="dt" sz="half" idx="10"/>
          </p:nvPr>
        </p:nvSpPr>
        <p:spPr/>
        <p:txBody>
          <a:bodyPr/>
          <a:lstStyle/>
          <a:p>
            <a:fld id="{2EB63F73-685D-4EF8-B53B-7A8C41F4D31E}" type="datetimeFigureOut">
              <a:rPr lang="tr-TR" smtClean="0"/>
              <a:t>31.03.2026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74A95CF3-1F1A-4621-9E33-0281FF9B2BFE}" type="slidenum">
              <a:rPr lang="tr-TR" smtClean="0"/>
              <a:t>‹#›</a:t>
            </a:fld>
            <a:endParaRPr lang="tr-TR"/>
          </a:p>
        </p:txBody>
      </p:sp>
    </p:spTree>
    <p:extLst>
      <p:ext uri="{BB962C8B-B14F-4D97-AF65-F5344CB8AC3E}">
        <p14:creationId xmlns:p14="http://schemas.microsoft.com/office/powerpoint/2010/main" val="39385484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2EB63F73-685D-4EF8-B53B-7A8C41F4D31E}" type="datetimeFigureOut">
              <a:rPr lang="tr-TR" smtClean="0"/>
              <a:t>31.03.2026</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74A95CF3-1F1A-4621-9E33-0281FF9B2BFE}" type="slidenum">
              <a:rPr lang="tr-TR" smtClean="0"/>
              <a:t>‹#›</a:t>
            </a:fld>
            <a:endParaRPr lang="tr-TR"/>
          </a:p>
        </p:txBody>
      </p:sp>
    </p:spTree>
    <p:extLst>
      <p:ext uri="{BB962C8B-B14F-4D97-AF65-F5344CB8AC3E}">
        <p14:creationId xmlns:p14="http://schemas.microsoft.com/office/powerpoint/2010/main" val="94771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2EB63F73-685D-4EF8-B53B-7A8C41F4D31E}" type="datetimeFigureOut">
              <a:rPr lang="tr-TR" smtClean="0"/>
              <a:t>31.03.2026</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74A95CF3-1F1A-4621-9E33-0281FF9B2BFE}" type="slidenum">
              <a:rPr lang="tr-TR" smtClean="0"/>
              <a:t>‹#›</a:t>
            </a:fld>
            <a:endParaRPr lang="tr-TR"/>
          </a:p>
        </p:txBody>
      </p:sp>
    </p:spTree>
    <p:extLst>
      <p:ext uri="{BB962C8B-B14F-4D97-AF65-F5344CB8AC3E}">
        <p14:creationId xmlns:p14="http://schemas.microsoft.com/office/powerpoint/2010/main" val="3689227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2EB63F73-685D-4EF8-B53B-7A8C41F4D31E}" type="datetimeFigureOut">
              <a:rPr lang="tr-TR" smtClean="0"/>
              <a:t>31.03.2026</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74A95CF3-1F1A-4621-9E33-0281FF9B2BFE}" type="slidenum">
              <a:rPr lang="tr-TR" smtClean="0"/>
              <a:t>‹#›</a:t>
            </a:fld>
            <a:endParaRPr lang="tr-TR"/>
          </a:p>
        </p:txBody>
      </p:sp>
    </p:spTree>
    <p:extLst>
      <p:ext uri="{BB962C8B-B14F-4D97-AF65-F5344CB8AC3E}">
        <p14:creationId xmlns:p14="http://schemas.microsoft.com/office/powerpoint/2010/main" val="212224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2EB63F73-685D-4EF8-B53B-7A8C41F4D31E}" type="datetimeFigureOut">
              <a:rPr lang="tr-TR" smtClean="0"/>
              <a:t>31.03.2026</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74A95CF3-1F1A-4621-9E33-0281FF9B2BFE}" type="slidenum">
              <a:rPr lang="tr-TR" smtClean="0"/>
              <a:t>‹#›</a:t>
            </a:fld>
            <a:endParaRPr lang="tr-TR"/>
          </a:p>
        </p:txBody>
      </p:sp>
    </p:spTree>
    <p:extLst>
      <p:ext uri="{BB962C8B-B14F-4D97-AF65-F5344CB8AC3E}">
        <p14:creationId xmlns:p14="http://schemas.microsoft.com/office/powerpoint/2010/main" val="1739719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a:t>
            </a:r>
          </a:p>
        </p:txBody>
      </p:sp>
      <p:sp>
        <p:nvSpPr>
          <p:cNvPr id="5" name="Veri Yer Tutucusu 4"/>
          <p:cNvSpPr>
            <a:spLocks noGrp="1"/>
          </p:cNvSpPr>
          <p:nvPr>
            <p:ph type="dt" sz="half" idx="10"/>
          </p:nvPr>
        </p:nvSpPr>
        <p:spPr/>
        <p:txBody>
          <a:bodyPr/>
          <a:lstStyle/>
          <a:p>
            <a:fld id="{2EB63F73-685D-4EF8-B53B-7A8C41F4D31E}" type="datetimeFigureOut">
              <a:rPr lang="tr-TR" smtClean="0"/>
              <a:t>31.03.2026</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74A95CF3-1F1A-4621-9E33-0281FF9B2BFE}" type="slidenum">
              <a:rPr lang="tr-TR" smtClean="0"/>
              <a:t>‹#›</a:t>
            </a:fld>
            <a:endParaRPr lang="tr-TR"/>
          </a:p>
        </p:txBody>
      </p:sp>
    </p:spTree>
    <p:extLst>
      <p:ext uri="{BB962C8B-B14F-4D97-AF65-F5344CB8AC3E}">
        <p14:creationId xmlns:p14="http://schemas.microsoft.com/office/powerpoint/2010/main" val="1989197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a:t>
            </a:r>
          </a:p>
        </p:txBody>
      </p:sp>
      <p:sp>
        <p:nvSpPr>
          <p:cNvPr id="5" name="Veri Yer Tutucusu 4"/>
          <p:cNvSpPr>
            <a:spLocks noGrp="1"/>
          </p:cNvSpPr>
          <p:nvPr>
            <p:ph type="dt" sz="half" idx="10"/>
          </p:nvPr>
        </p:nvSpPr>
        <p:spPr/>
        <p:txBody>
          <a:bodyPr/>
          <a:lstStyle/>
          <a:p>
            <a:fld id="{2EB63F73-685D-4EF8-B53B-7A8C41F4D31E}" type="datetimeFigureOut">
              <a:rPr lang="tr-TR" smtClean="0"/>
              <a:t>31.03.2026</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74A95CF3-1F1A-4621-9E33-0281FF9B2BFE}" type="slidenum">
              <a:rPr lang="tr-TR" smtClean="0"/>
              <a:t>‹#›</a:t>
            </a:fld>
            <a:endParaRPr lang="tr-TR"/>
          </a:p>
        </p:txBody>
      </p:sp>
    </p:spTree>
    <p:extLst>
      <p:ext uri="{BB962C8B-B14F-4D97-AF65-F5344CB8AC3E}">
        <p14:creationId xmlns:p14="http://schemas.microsoft.com/office/powerpoint/2010/main" val="3539464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2EB63F73-685D-4EF8-B53B-7A8C41F4D31E}" type="datetimeFigureOut">
              <a:rPr lang="tr-TR" smtClean="0"/>
              <a:t>31.03.2026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74A95CF3-1F1A-4621-9E33-0281FF9B2BFE}" type="slidenum">
              <a:rPr lang="tr-TR" smtClean="0"/>
              <a:t>‹#›</a:t>
            </a:fld>
            <a:endParaRPr lang="tr-TR"/>
          </a:p>
        </p:txBody>
      </p:sp>
    </p:spTree>
    <p:extLst>
      <p:ext uri="{BB962C8B-B14F-4D97-AF65-F5344CB8AC3E}">
        <p14:creationId xmlns:p14="http://schemas.microsoft.com/office/powerpoint/2010/main" val="35626321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2EB63F73-685D-4EF8-B53B-7A8C41F4D31E}" type="datetimeFigureOut">
              <a:rPr lang="tr-TR" smtClean="0"/>
              <a:t>31.03.2026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74A95CF3-1F1A-4621-9E33-0281FF9B2BFE}" type="slidenum">
              <a:rPr lang="tr-TR" smtClean="0"/>
              <a:t>‹#›</a:t>
            </a:fld>
            <a:endParaRPr lang="tr-TR"/>
          </a:p>
        </p:txBody>
      </p:sp>
    </p:spTree>
    <p:extLst>
      <p:ext uri="{BB962C8B-B14F-4D97-AF65-F5344CB8AC3E}">
        <p14:creationId xmlns:p14="http://schemas.microsoft.com/office/powerpoint/2010/main" val="15009655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B63F73-685D-4EF8-B53B-7A8C41F4D31E}" type="datetimeFigureOut">
              <a:rPr lang="tr-TR" smtClean="0"/>
              <a:t>31.03.2026</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A95CF3-1F1A-4621-9E33-0281FF9B2BFE}" type="slidenum">
              <a:rPr lang="tr-TR" smtClean="0"/>
              <a:t>‹#›</a:t>
            </a:fld>
            <a:endParaRPr lang="tr-TR"/>
          </a:p>
        </p:txBody>
      </p:sp>
    </p:spTree>
    <p:extLst>
      <p:ext uri="{BB962C8B-B14F-4D97-AF65-F5344CB8AC3E}">
        <p14:creationId xmlns:p14="http://schemas.microsoft.com/office/powerpoint/2010/main" val="10719007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6.jpg"/></Relationships>
</file>

<file path=ppt/slides/_rels/slide4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3009499" y="80045"/>
            <a:ext cx="6096000" cy="2123658"/>
          </a:xfrm>
          <a:prstGeom prst="rect">
            <a:avLst/>
          </a:prstGeom>
        </p:spPr>
        <p:txBody>
          <a:bodyPr>
            <a:spAutoFit/>
          </a:bodyPr>
          <a:lstStyle/>
          <a:p>
            <a:pPr lvl="0" algn="ctr"/>
            <a:r>
              <a:rPr lang="tr-TR" sz="4400" b="1" i="1" dirty="0">
                <a:ln w="0"/>
                <a:effectLst>
                  <a:outerShdw blurRad="38100" dist="19050" dir="2700000" algn="tl" rotWithShape="0">
                    <a:prstClr val="black">
                      <a:alpha val="40000"/>
                    </a:prstClr>
                  </a:outerShdw>
                </a:effectLst>
                <a:latin typeface="Times New Roman" panose="02020603050405020304" pitchFamily="18" charset="0"/>
                <a:cs typeface="Times New Roman" panose="02020603050405020304" pitchFamily="18" charset="0"/>
              </a:rPr>
              <a:t>T.C.</a:t>
            </a:r>
          </a:p>
          <a:p>
            <a:pPr lvl="0" algn="ctr"/>
            <a:r>
              <a:rPr lang="tr-TR" sz="4400" dirty="0">
                <a:ln w="0"/>
                <a:effectLst>
                  <a:outerShdw blurRad="38100" dist="19050" dir="2700000" algn="tl" rotWithShape="0">
                    <a:prstClr val="black">
                      <a:alpha val="40000"/>
                    </a:prstClr>
                  </a:outerShdw>
                </a:effectLst>
                <a:latin typeface="Times New Roman" panose="02020603050405020304" pitchFamily="18" charset="0"/>
                <a:cs typeface="Times New Roman" panose="02020603050405020304" pitchFamily="18" charset="0"/>
              </a:rPr>
              <a:t>SİİRT ÜNİVERSİTESİ                   REKTÖRLÜĞÜ</a:t>
            </a:r>
          </a:p>
        </p:txBody>
      </p:sp>
      <p:sp>
        <p:nvSpPr>
          <p:cNvPr id="3" name="Metin kutusu 2"/>
          <p:cNvSpPr txBox="1"/>
          <p:nvPr/>
        </p:nvSpPr>
        <p:spPr>
          <a:xfrm>
            <a:off x="1020276" y="2646945"/>
            <a:ext cx="10337533" cy="769441"/>
          </a:xfrm>
          <a:prstGeom prst="rect">
            <a:avLst/>
          </a:prstGeom>
          <a:noFill/>
        </p:spPr>
        <p:txBody>
          <a:bodyPr wrap="square" rtlCol="0">
            <a:spAutoFit/>
          </a:bodyPr>
          <a:lstStyle/>
          <a:p>
            <a:pPr algn="ctr"/>
            <a:r>
              <a:rPr lang="tr-TR" sz="4400" dirty="0" smtClean="0">
                <a:solidFill>
                  <a:srgbClr val="00B0F0"/>
                </a:solidFill>
                <a:latin typeface="Times New Roman" panose="02020603050405020304" pitchFamily="18" charset="0"/>
                <a:cs typeface="Times New Roman" panose="02020603050405020304" pitchFamily="18" charset="0"/>
              </a:rPr>
              <a:t>ÖĞRENCİ İŞLERİ DAİRE</a:t>
            </a:r>
          </a:p>
        </p:txBody>
      </p:sp>
      <p:sp>
        <p:nvSpPr>
          <p:cNvPr id="4" name="Metin kutusu 3"/>
          <p:cNvSpPr txBox="1"/>
          <p:nvPr/>
        </p:nvSpPr>
        <p:spPr>
          <a:xfrm>
            <a:off x="4023362" y="3493969"/>
            <a:ext cx="4215866" cy="769441"/>
          </a:xfrm>
          <a:prstGeom prst="rect">
            <a:avLst/>
          </a:prstGeom>
          <a:noFill/>
        </p:spPr>
        <p:txBody>
          <a:bodyPr wrap="square" rtlCol="0">
            <a:spAutoFit/>
          </a:bodyPr>
          <a:lstStyle/>
          <a:p>
            <a:pPr algn="ctr"/>
            <a:r>
              <a:rPr lang="tr-TR" sz="4400" dirty="0" smtClean="0">
                <a:solidFill>
                  <a:srgbClr val="00B0F0"/>
                </a:solidFill>
                <a:latin typeface="Times New Roman" panose="02020603050405020304" pitchFamily="18" charset="0"/>
                <a:cs typeface="Times New Roman" panose="02020603050405020304" pitchFamily="18" charset="0"/>
              </a:rPr>
              <a:t>BAŞKANLIĞI</a:t>
            </a:r>
            <a:endParaRPr lang="tr-TR" sz="4400" dirty="0">
              <a:solidFill>
                <a:srgbClr val="00B0F0"/>
              </a:solidFill>
              <a:latin typeface="Times New Roman" panose="02020603050405020304" pitchFamily="18" charset="0"/>
              <a:cs typeface="Times New Roman" panose="02020603050405020304" pitchFamily="18" charset="0"/>
            </a:endParaRPr>
          </a:p>
        </p:txBody>
      </p:sp>
      <p:sp>
        <p:nvSpPr>
          <p:cNvPr id="6" name="Metin kutusu 5"/>
          <p:cNvSpPr txBox="1"/>
          <p:nvPr/>
        </p:nvSpPr>
        <p:spPr>
          <a:xfrm>
            <a:off x="3269404" y="4742555"/>
            <a:ext cx="5517148" cy="769441"/>
          </a:xfrm>
          <a:prstGeom prst="rect">
            <a:avLst/>
          </a:prstGeom>
          <a:noFill/>
        </p:spPr>
        <p:txBody>
          <a:bodyPr wrap="square" rtlCol="0">
            <a:spAutoFit/>
          </a:bodyPr>
          <a:lstStyle/>
          <a:p>
            <a:r>
              <a:rPr lang="tr-TR" sz="4400" dirty="0" smtClean="0">
                <a:latin typeface="Times New Roman" panose="02020603050405020304" pitchFamily="18" charset="0"/>
                <a:cs typeface="Times New Roman" panose="02020603050405020304" pitchFamily="18" charset="0"/>
              </a:rPr>
              <a:t>BRİFİNG  RAPORU</a:t>
            </a:r>
            <a:endParaRPr lang="tr-TR"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23641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371303" y="0"/>
            <a:ext cx="11524210" cy="6540252"/>
          </a:xfrm>
          <a:prstGeom prst="rect">
            <a:avLst/>
          </a:prstGeom>
        </p:spPr>
        <p:txBody>
          <a:bodyPr wrap="square">
            <a:spAutoFit/>
          </a:bodyPr>
          <a:lstStyle/>
          <a:p>
            <a:pPr lvl="0"/>
            <a:r>
              <a:rPr lang="tr-TR" sz="2000" b="1" dirty="0">
                <a:solidFill>
                  <a:prstClr val="black"/>
                </a:solidFill>
                <a:latin typeface="Times New Roman" panose="02020603050405020304" pitchFamily="18" charset="0"/>
                <a:cs typeface="Times New Roman" panose="02020603050405020304" pitchFamily="18" charset="0"/>
              </a:rPr>
              <a:t>ÖĞRENCİ İŞLERİ DAİRE BAŞKANLIĞI GÖREV  VE  </a:t>
            </a:r>
            <a:r>
              <a:rPr lang="tr-TR" sz="2000" b="1" dirty="0" smtClean="0">
                <a:solidFill>
                  <a:prstClr val="black"/>
                </a:solidFill>
                <a:latin typeface="Times New Roman" panose="02020603050405020304" pitchFamily="18" charset="0"/>
                <a:cs typeface="Times New Roman" panose="02020603050405020304" pitchFamily="18" charset="0"/>
              </a:rPr>
              <a:t>YETKİLERİ</a:t>
            </a:r>
          </a:p>
          <a:p>
            <a:pPr lvl="0"/>
            <a:endParaRPr lang="tr-TR" sz="2000" b="1" dirty="0" smtClean="0">
              <a:solidFill>
                <a:prstClr val="black"/>
              </a:solidFill>
              <a:latin typeface="Times New Roman" panose="02020603050405020304" pitchFamily="18" charset="0"/>
              <a:cs typeface="Times New Roman" panose="02020603050405020304" pitchFamily="18" charset="0"/>
            </a:endParaRPr>
          </a:p>
          <a:p>
            <a:pPr lvl="0" algn="just"/>
            <a:r>
              <a:rPr lang="tr-TR" sz="1600" b="1" dirty="0" smtClean="0">
                <a:solidFill>
                  <a:srgbClr val="3E8853"/>
                </a:solidFill>
                <a:latin typeface="Times New Roman" panose="02020603050405020304" pitchFamily="18" charset="0"/>
                <a:cs typeface="Times New Roman" panose="02020603050405020304" pitchFamily="18" charset="0"/>
              </a:rPr>
              <a:t>Öğrenci </a:t>
            </a:r>
            <a:r>
              <a:rPr lang="tr-TR" sz="1600" b="1" dirty="0">
                <a:solidFill>
                  <a:srgbClr val="3E8853"/>
                </a:solidFill>
                <a:latin typeface="Times New Roman" panose="02020603050405020304" pitchFamily="18" charset="0"/>
                <a:cs typeface="Times New Roman" panose="02020603050405020304" pitchFamily="18" charset="0"/>
              </a:rPr>
              <a:t>İşleri Daire Başkanlığının, Yükseköğretim Üst Kuruluşları ile Yükseköğretim Kurumlarının İdari Teşkilatı Hakkında Kanun Hükmünde Kararname'nin 31. maddesinde Öğrenci İşleri Dairesi Başkanlığının görevleri ve yetkileri aşağıdaki gibi tanımlanmıştır</a:t>
            </a:r>
            <a:r>
              <a:rPr lang="tr-TR" sz="1600" b="1" dirty="0" smtClean="0">
                <a:solidFill>
                  <a:srgbClr val="3E8853"/>
                </a:solidFill>
                <a:latin typeface="Times New Roman" panose="02020603050405020304" pitchFamily="18" charset="0"/>
                <a:cs typeface="Times New Roman" panose="02020603050405020304" pitchFamily="18" charset="0"/>
              </a:rPr>
              <a:t>.</a:t>
            </a:r>
          </a:p>
          <a:p>
            <a:pPr lvl="0" algn="just"/>
            <a:endParaRPr lang="tr-TR" sz="1600" b="1" dirty="0">
              <a:solidFill>
                <a:srgbClr val="3E8853"/>
              </a:solidFill>
              <a:latin typeface="Times New Roman" panose="02020603050405020304" pitchFamily="18" charset="0"/>
              <a:cs typeface="Times New Roman" panose="02020603050405020304" pitchFamily="18" charset="0"/>
            </a:endParaRPr>
          </a:p>
          <a:p>
            <a:pPr marL="285750" lvl="0" indent="-285750">
              <a:lnSpc>
                <a:spcPct val="150000"/>
              </a:lnSpc>
              <a:buFont typeface="Arial" panose="020B0604020202020204" pitchFamily="34" charset="0"/>
              <a:buChar char="•"/>
            </a:pPr>
            <a:r>
              <a:rPr lang="tr-TR" sz="1400" dirty="0" smtClean="0">
                <a:solidFill>
                  <a:prstClr val="black"/>
                </a:solidFill>
                <a:latin typeface="Times New Roman" panose="02020603050405020304" pitchFamily="18" charset="0"/>
                <a:cs typeface="Times New Roman" panose="02020603050405020304" pitchFamily="18" charset="0"/>
              </a:rPr>
              <a:t>İstatistikî </a:t>
            </a:r>
            <a:r>
              <a:rPr lang="tr-TR" sz="1400" dirty="0">
                <a:solidFill>
                  <a:prstClr val="black"/>
                </a:solidFill>
                <a:latin typeface="Times New Roman" panose="02020603050405020304" pitchFamily="18" charset="0"/>
                <a:cs typeface="Times New Roman" panose="02020603050405020304" pitchFamily="18" charset="0"/>
              </a:rPr>
              <a:t>bilgilerin takibini yapmak, düzenlenmesini ve ilgili yerlere ulaştırılmasını sağlamak.</a:t>
            </a:r>
          </a:p>
          <a:p>
            <a:pPr marL="285750" lvl="0" indent="-285750">
              <a:lnSpc>
                <a:spcPct val="150000"/>
              </a:lnSpc>
              <a:buFont typeface="Arial" panose="020B0604020202020204" pitchFamily="34" charset="0"/>
              <a:buChar char="•"/>
            </a:pPr>
            <a:r>
              <a:rPr lang="tr-TR" sz="1400" dirty="0">
                <a:solidFill>
                  <a:prstClr val="black"/>
                </a:solidFill>
                <a:latin typeface="Times New Roman" panose="02020603050405020304" pitchFamily="18" charset="0"/>
                <a:cs typeface="Times New Roman" panose="02020603050405020304" pitchFamily="18" charset="0"/>
              </a:rPr>
              <a:t>Yatay geçiş kontenjanlarını YÖK Başkanlığına bildirmek.</a:t>
            </a:r>
          </a:p>
          <a:p>
            <a:pPr marL="285750" lvl="0" indent="-285750">
              <a:lnSpc>
                <a:spcPct val="150000"/>
              </a:lnSpc>
              <a:buFont typeface="Arial" panose="020B0604020202020204" pitchFamily="34" charset="0"/>
              <a:buChar char="•"/>
            </a:pPr>
            <a:r>
              <a:rPr lang="tr-TR" sz="1400" dirty="0">
                <a:solidFill>
                  <a:prstClr val="black"/>
                </a:solidFill>
                <a:latin typeface="Times New Roman" panose="02020603050405020304" pitchFamily="18" charset="0"/>
                <a:cs typeface="Times New Roman" panose="02020603050405020304" pitchFamily="18" charset="0"/>
              </a:rPr>
              <a:t>Dikey geçiş kontenjanlarını Öğrenci Seçme ve Yerleştirme Başkanlığına bildirmek.</a:t>
            </a:r>
          </a:p>
          <a:p>
            <a:pPr marL="285750" lvl="0" indent="-285750">
              <a:lnSpc>
                <a:spcPct val="150000"/>
              </a:lnSpc>
              <a:buFont typeface="Arial" panose="020B0604020202020204" pitchFamily="34" charset="0"/>
              <a:buChar char="•"/>
            </a:pPr>
            <a:r>
              <a:rPr lang="tr-TR" sz="1400" dirty="0">
                <a:solidFill>
                  <a:prstClr val="black"/>
                </a:solidFill>
                <a:latin typeface="Times New Roman" panose="02020603050405020304" pitchFamily="18" charset="0"/>
                <a:cs typeface="Times New Roman" panose="02020603050405020304" pitchFamily="18" charset="0"/>
              </a:rPr>
              <a:t>Öğrencileri ilgilendiren Yönetmelik ve Yönerge değişikliklerini Senatoya sunup daha sonra yayınlamak.</a:t>
            </a:r>
          </a:p>
          <a:p>
            <a:pPr marL="285750" lvl="0" indent="-285750">
              <a:lnSpc>
                <a:spcPct val="150000"/>
              </a:lnSpc>
              <a:buFont typeface="Arial" panose="020B0604020202020204" pitchFamily="34" charset="0"/>
              <a:buChar char="•"/>
            </a:pPr>
            <a:r>
              <a:rPr lang="tr-TR" sz="1400" dirty="0">
                <a:solidFill>
                  <a:prstClr val="black"/>
                </a:solidFill>
                <a:latin typeface="Times New Roman" panose="02020603050405020304" pitchFamily="18" charset="0"/>
                <a:cs typeface="Times New Roman" panose="02020603050405020304" pitchFamily="18" charset="0"/>
              </a:rPr>
              <a:t>Öğrenci harçlarına ilişkin duyuruları yapmak.</a:t>
            </a:r>
          </a:p>
          <a:p>
            <a:pPr marL="285750" lvl="0" indent="-285750">
              <a:lnSpc>
                <a:spcPct val="150000"/>
              </a:lnSpc>
              <a:buFont typeface="Arial" panose="020B0604020202020204" pitchFamily="34" charset="0"/>
              <a:buChar char="•"/>
            </a:pPr>
            <a:r>
              <a:rPr lang="tr-TR" sz="1400" dirty="0">
                <a:solidFill>
                  <a:prstClr val="black"/>
                </a:solidFill>
                <a:latin typeface="Times New Roman" panose="02020603050405020304" pitchFamily="18" charset="0"/>
                <a:cs typeface="Times New Roman" panose="02020603050405020304" pitchFamily="18" charset="0"/>
              </a:rPr>
              <a:t>Burs ve kredi ile ilgili yazışmaları ve güncellemeleri yapmak.</a:t>
            </a:r>
          </a:p>
          <a:p>
            <a:pPr marL="285750" lvl="0" indent="-285750">
              <a:lnSpc>
                <a:spcPct val="150000"/>
              </a:lnSpc>
              <a:buFont typeface="Arial" panose="020B0604020202020204" pitchFamily="34" charset="0"/>
              <a:buChar char="•"/>
            </a:pPr>
            <a:r>
              <a:rPr lang="tr-TR" sz="1400" dirty="0">
                <a:solidFill>
                  <a:prstClr val="black"/>
                </a:solidFill>
                <a:latin typeface="Times New Roman" panose="02020603050405020304" pitchFamily="18" charset="0"/>
                <a:cs typeface="Times New Roman" panose="02020603050405020304" pitchFamily="18" charset="0"/>
              </a:rPr>
              <a:t>ÖSYM kontenjanlarını Öğrenci Seçme ve Yerleştirme Başkanlığına bildirmek.</a:t>
            </a:r>
          </a:p>
          <a:p>
            <a:pPr marL="285750" lvl="0" indent="-285750">
              <a:lnSpc>
                <a:spcPct val="150000"/>
              </a:lnSpc>
              <a:buFont typeface="Arial" panose="020B0604020202020204" pitchFamily="34" charset="0"/>
              <a:buChar char="•"/>
            </a:pPr>
            <a:r>
              <a:rPr lang="tr-TR" sz="1400" dirty="0">
                <a:solidFill>
                  <a:prstClr val="black"/>
                </a:solidFill>
                <a:latin typeface="Times New Roman" panose="02020603050405020304" pitchFamily="18" charset="0"/>
                <a:cs typeface="Times New Roman" panose="02020603050405020304" pitchFamily="18" charset="0"/>
              </a:rPr>
              <a:t>ÖSYM Başkanlığınca istenen istatistikî bilgilerin ÖSYM Başkanlığının web sayfasından girilmesi.</a:t>
            </a:r>
          </a:p>
          <a:p>
            <a:pPr marL="285750" lvl="0" indent="-285750">
              <a:lnSpc>
                <a:spcPct val="150000"/>
              </a:lnSpc>
              <a:buFont typeface="Arial" panose="020B0604020202020204" pitchFamily="34" charset="0"/>
              <a:buChar char="•"/>
            </a:pPr>
            <a:r>
              <a:rPr lang="tr-TR" sz="1400" dirty="0">
                <a:solidFill>
                  <a:prstClr val="black"/>
                </a:solidFill>
                <a:latin typeface="Times New Roman" panose="02020603050405020304" pitchFamily="18" charset="0"/>
                <a:cs typeface="Times New Roman" panose="02020603050405020304" pitchFamily="18" charset="0"/>
              </a:rPr>
              <a:t>Akademik Takvimi yayınlamak.</a:t>
            </a:r>
          </a:p>
          <a:p>
            <a:pPr marL="285750" lvl="0" indent="-285750">
              <a:lnSpc>
                <a:spcPct val="150000"/>
              </a:lnSpc>
              <a:buFont typeface="Arial" panose="020B0604020202020204" pitchFamily="34" charset="0"/>
              <a:buChar char="•"/>
            </a:pPr>
            <a:r>
              <a:rPr lang="tr-TR" sz="1400" dirty="0">
                <a:solidFill>
                  <a:prstClr val="black"/>
                </a:solidFill>
                <a:latin typeface="Times New Roman" panose="02020603050405020304" pitchFamily="18" charset="0"/>
                <a:cs typeface="Times New Roman" panose="02020603050405020304" pitchFamily="18" charset="0"/>
              </a:rPr>
              <a:t>Kayıtların yapılacağı tarih ve kayıt yerlerini ÖSYM Başkanlığına bildirmek, Kayıt yaptıran öğrencileri tespit ederek ÖSYM Başkanlığına açık kontenjanları bildirmek.</a:t>
            </a:r>
          </a:p>
          <a:p>
            <a:pPr marL="285750" lvl="0" indent="-285750">
              <a:lnSpc>
                <a:spcPct val="150000"/>
              </a:lnSpc>
              <a:buFont typeface="Arial" panose="020B0604020202020204" pitchFamily="34" charset="0"/>
              <a:buChar char="•"/>
            </a:pPr>
            <a:r>
              <a:rPr lang="tr-TR" sz="1400" dirty="0">
                <a:solidFill>
                  <a:prstClr val="black"/>
                </a:solidFill>
                <a:latin typeface="Times New Roman" panose="02020603050405020304" pitchFamily="18" charset="0"/>
                <a:cs typeface="Times New Roman" panose="02020603050405020304" pitchFamily="18" charset="0"/>
              </a:rPr>
              <a:t>Fakülte, Yüksekokul ve Enstitülerce hazırlanan diplomaları kontrol edip kayıtlarını tutmak.</a:t>
            </a:r>
          </a:p>
          <a:p>
            <a:pPr marL="285750" lvl="0" indent="-285750">
              <a:lnSpc>
                <a:spcPct val="150000"/>
              </a:lnSpc>
              <a:buFont typeface="Arial" panose="020B0604020202020204" pitchFamily="34" charset="0"/>
              <a:buChar char="•"/>
            </a:pPr>
            <a:r>
              <a:rPr lang="tr-TR" sz="1400" dirty="0">
                <a:solidFill>
                  <a:prstClr val="black"/>
                </a:solidFill>
                <a:latin typeface="Times New Roman" panose="02020603050405020304" pitchFamily="18" charset="0"/>
                <a:cs typeface="Times New Roman" panose="02020603050405020304" pitchFamily="18" charset="0"/>
              </a:rPr>
              <a:t>Öğrenci otomasyonunda eksik ve yanlış girilen notların düzeltilmesi, ders kaydı eksiklerinin takibi ve düzeltilmesi gibi iş ve işlemleri yapmak,</a:t>
            </a:r>
          </a:p>
          <a:p>
            <a:pPr marL="285750" lvl="0" indent="-285750">
              <a:lnSpc>
                <a:spcPct val="150000"/>
              </a:lnSpc>
              <a:buFont typeface="Arial" panose="020B0604020202020204" pitchFamily="34" charset="0"/>
              <a:buChar char="•"/>
            </a:pPr>
            <a:r>
              <a:rPr lang="tr-TR" sz="1400" dirty="0">
                <a:solidFill>
                  <a:prstClr val="black"/>
                </a:solidFill>
                <a:latin typeface="Times New Roman" panose="02020603050405020304" pitchFamily="18" charset="0"/>
                <a:cs typeface="Times New Roman" panose="02020603050405020304" pitchFamily="18" charset="0"/>
              </a:rPr>
              <a:t>YÖK Başkanlığının Kurumsal İstatistik Veri Tabanı programına öğrenci bilgilerini aktarmak.(YÖKSİS</a:t>
            </a:r>
          </a:p>
          <a:p>
            <a:pPr marL="285750" lvl="0" indent="-285750">
              <a:lnSpc>
                <a:spcPct val="150000"/>
              </a:lnSpc>
              <a:buFont typeface="Arial" panose="020B0604020202020204" pitchFamily="34" charset="0"/>
              <a:buChar char="•"/>
            </a:pPr>
            <a:r>
              <a:rPr lang="tr-TR" sz="1400" dirty="0">
                <a:solidFill>
                  <a:prstClr val="black"/>
                </a:solidFill>
                <a:latin typeface="Times New Roman" panose="02020603050405020304" pitchFamily="18" charset="0"/>
                <a:cs typeface="Times New Roman" panose="02020603050405020304" pitchFamily="18" charset="0"/>
              </a:rPr>
              <a:t>Öğrenci kimlik kartları. </a:t>
            </a:r>
          </a:p>
        </p:txBody>
      </p:sp>
    </p:spTree>
    <p:extLst>
      <p:ext uri="{BB962C8B-B14F-4D97-AF65-F5344CB8AC3E}">
        <p14:creationId xmlns:p14="http://schemas.microsoft.com/office/powerpoint/2010/main" val="8392000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1086195" y="1449477"/>
            <a:ext cx="10343805" cy="3631763"/>
          </a:xfrm>
          <a:prstGeom prst="rect">
            <a:avLst/>
          </a:prstGeom>
        </p:spPr>
        <p:txBody>
          <a:bodyPr wrap="square">
            <a:spAutoFit/>
          </a:bodyPr>
          <a:lstStyle/>
          <a:p>
            <a:r>
              <a:rPr lang="tr-TR" sz="2800" b="1" i="1" dirty="0" smtClean="0">
                <a:latin typeface="Times New Roman" panose="02020603050405020304" pitchFamily="18" charset="0"/>
                <a:cs typeface="Times New Roman" pitchFamily="18" charset="0"/>
              </a:rPr>
              <a:t>Misyon</a:t>
            </a:r>
          </a:p>
          <a:p>
            <a:endParaRPr lang="tr-TR" dirty="0" smtClean="0">
              <a:latin typeface="Times New Roman" pitchFamily="18" charset="0"/>
              <a:cs typeface="Times New Roman" pitchFamily="18" charset="0"/>
            </a:endParaRPr>
          </a:p>
          <a:p>
            <a:pPr algn="just"/>
            <a:r>
              <a:rPr lang="tr-TR" sz="1600" dirty="0" smtClean="0">
                <a:latin typeface="Times New Roman" pitchFamily="18" charset="0"/>
                <a:cs typeface="Times New Roman" pitchFamily="18" charset="0"/>
              </a:rPr>
              <a:t>Eğitim Birimleri ile eşgüdüm sağlayarak planlanan eğitim-öğretim sürecinin düzenli bir şekilde yürütülmesini gerçekleştirmek; öğrencilere, mezunlara, öğretim elemanlarına ve ilişkide olduğumuz kurumlara bilgi ve belge hizmeti sunmak. </a:t>
            </a:r>
          </a:p>
          <a:p>
            <a:endParaRPr lang="tr-TR" dirty="0" smtClean="0">
              <a:latin typeface="Times New Roman" pitchFamily="18" charset="0"/>
              <a:cs typeface="Times New Roman" pitchFamily="18" charset="0"/>
            </a:endParaRPr>
          </a:p>
          <a:p>
            <a:endParaRPr lang="tr-TR" dirty="0" smtClean="0">
              <a:latin typeface="Times New Roman" pitchFamily="18" charset="0"/>
              <a:cs typeface="Times New Roman" pitchFamily="18" charset="0"/>
            </a:endParaRPr>
          </a:p>
          <a:p>
            <a:r>
              <a:rPr lang="tr-TR" sz="2800" b="1" i="1" dirty="0" smtClean="0">
                <a:latin typeface="Times New Roman" pitchFamily="18" charset="0"/>
                <a:cs typeface="Times New Roman" pitchFamily="18" charset="0"/>
              </a:rPr>
              <a:t>Vizyon</a:t>
            </a:r>
          </a:p>
          <a:p>
            <a:endParaRPr lang="tr-TR" dirty="0" smtClean="0">
              <a:latin typeface="Times New Roman" pitchFamily="18" charset="0"/>
              <a:cs typeface="Times New Roman" pitchFamily="18" charset="0"/>
            </a:endParaRPr>
          </a:p>
          <a:p>
            <a:pPr algn="just"/>
            <a:r>
              <a:rPr lang="tr-TR" sz="1600" dirty="0" smtClean="0">
                <a:latin typeface="Times New Roman" pitchFamily="18" charset="0"/>
                <a:cs typeface="Times New Roman" pitchFamily="18" charset="0"/>
              </a:rPr>
              <a:t>Sürekli gelişen bilgi ve teknolojileri kullanarak, güler yüzlü bir ifade ile güvenli ve mümkün olan en hızlı şekilde bilgi ve belge hizmeti sunan; öğrenci, öğretim elemanı ve personelin memnuniyetini ön plana çıkaran, ülke çapında örnek ve farklı bir birim olmak.</a:t>
            </a:r>
            <a:endParaRPr lang="tr-TR"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67461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1"/>
          <p:cNvGraphicFramePr>
            <a:graphicFrameLocks noGrp="1"/>
          </p:cNvGraphicFramePr>
          <p:nvPr>
            <p:extLst>
              <p:ext uri="{D42A27DB-BD31-4B8C-83A1-F6EECF244321}">
                <p14:modId xmlns:p14="http://schemas.microsoft.com/office/powerpoint/2010/main" val="3997607834"/>
              </p:ext>
            </p:extLst>
          </p:nvPr>
        </p:nvGraphicFramePr>
        <p:xfrm>
          <a:off x="-84840" y="2"/>
          <a:ext cx="12276840" cy="6858000"/>
        </p:xfrm>
        <a:graphic>
          <a:graphicData uri="http://schemas.openxmlformats.org/drawingml/2006/table">
            <a:tbl>
              <a:tblPr firstRow="1" firstCol="1" lastRow="1" lastCol="1" bandRow="1" bandCol="1"/>
              <a:tblGrid>
                <a:gridCol w="1747014">
                  <a:extLst>
                    <a:ext uri="{9D8B030D-6E8A-4147-A177-3AD203B41FA5}">
                      <a16:colId xmlns:a16="http://schemas.microsoft.com/office/drawing/2014/main" val="3897456060"/>
                    </a:ext>
                  </a:extLst>
                </a:gridCol>
                <a:gridCol w="1512295">
                  <a:extLst>
                    <a:ext uri="{9D8B030D-6E8A-4147-A177-3AD203B41FA5}">
                      <a16:colId xmlns:a16="http://schemas.microsoft.com/office/drawing/2014/main" val="3106471829"/>
                    </a:ext>
                  </a:extLst>
                </a:gridCol>
                <a:gridCol w="9017531">
                  <a:extLst>
                    <a:ext uri="{9D8B030D-6E8A-4147-A177-3AD203B41FA5}">
                      <a16:colId xmlns:a16="http://schemas.microsoft.com/office/drawing/2014/main" val="3036177651"/>
                    </a:ext>
                  </a:extLst>
                </a:gridCol>
              </a:tblGrid>
              <a:tr h="426063">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68580" algn="ctr">
                        <a:lnSpc>
                          <a:spcPts val="1230"/>
                        </a:lnSpc>
                        <a:spcBef>
                          <a:spcPts val="15"/>
                        </a:spcBef>
                        <a:spcAft>
                          <a:spcPts val="0"/>
                        </a:spcAft>
                      </a:pPr>
                      <a:r>
                        <a:rPr lang="en-US" sz="1600" dirty="0" smtClean="0">
                          <a:effectLst/>
                          <a:latin typeface="Times New Roman" panose="02020603050405020304" pitchFamily="18" charset="0"/>
                          <a:cs typeface="Times New Roman" panose="02020603050405020304" pitchFamily="18" charset="0"/>
                        </a:rPr>
                        <a:t>ADI</a:t>
                      </a:r>
                      <a:r>
                        <a:rPr lang="tr-TR" sz="1600" dirty="0" smtClean="0">
                          <a:effectLst/>
                          <a:latin typeface="Times New Roman" panose="02020603050405020304" pitchFamily="18" charset="0"/>
                          <a:cs typeface="Times New Roman" panose="02020603050405020304" pitchFamily="18" charset="0"/>
                        </a:rPr>
                        <a:t> -SOYADI</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67945" algn="ctr">
                        <a:lnSpc>
                          <a:spcPts val="1230"/>
                        </a:lnSpc>
                        <a:spcBef>
                          <a:spcPts val="15"/>
                        </a:spcBef>
                        <a:spcAft>
                          <a:spcPts val="0"/>
                        </a:spcAft>
                      </a:pPr>
                      <a:r>
                        <a:rPr lang="tr-TR" sz="1600" dirty="0" smtClean="0">
                          <a:effectLst/>
                          <a:latin typeface="Times New Roman" panose="02020603050405020304" pitchFamily="18" charset="0"/>
                          <a:cs typeface="Times New Roman" panose="02020603050405020304" pitchFamily="18" charset="0"/>
                        </a:rPr>
                        <a:t>ÜNVANI</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67945" algn="ctr">
                        <a:lnSpc>
                          <a:spcPts val="1230"/>
                        </a:lnSpc>
                        <a:spcBef>
                          <a:spcPts val="15"/>
                        </a:spcBef>
                        <a:spcAft>
                          <a:spcPts val="0"/>
                        </a:spcAft>
                      </a:pPr>
                      <a:r>
                        <a:rPr lang="en-US" sz="1600" dirty="0">
                          <a:effectLst/>
                          <a:latin typeface="Times New Roman" panose="02020603050405020304" pitchFamily="18" charset="0"/>
                          <a:cs typeface="Times New Roman" panose="02020603050405020304" pitchFamily="18" charset="0"/>
                        </a:rPr>
                        <a:t>GÖREVİ</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2202850934"/>
                  </a:ext>
                </a:extLst>
              </a:tr>
              <a:tr h="62984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Gülahmet</a:t>
                      </a:r>
                      <a:r>
                        <a:rPr lang="en-US" sz="1200" kern="1200" dirty="0">
                          <a:effectLst/>
                          <a:latin typeface="Times New Roman" panose="02020603050405020304" pitchFamily="18" charset="0"/>
                          <a:cs typeface="Times New Roman" panose="02020603050405020304" pitchFamily="18" charset="0"/>
                        </a:rPr>
                        <a:t> İPEK</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Daire</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Başkanı</a:t>
                      </a:r>
                      <a:r>
                        <a:rPr lang="en-US" sz="1200" kern="1200" dirty="0">
                          <a:effectLst/>
                          <a:latin typeface="Times New Roman" panose="02020603050405020304" pitchFamily="18" charset="0"/>
                          <a:cs typeface="Times New Roman" panose="02020603050405020304" pitchFamily="18" charset="0"/>
                        </a:rPr>
                        <a:t> </a:t>
                      </a:r>
                      <a:endParaRPr lang="tr-TR"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fontAlgn="ctr">
                        <a:lnSpc>
                          <a:spcPct val="115000"/>
                        </a:lnSpc>
                        <a:spcAft>
                          <a:spcPts val="0"/>
                        </a:spcAft>
                      </a:pPr>
                      <a:r>
                        <a:rPr lang="tr-TR" sz="1200" kern="1200" dirty="0" smtClean="0">
                          <a:solidFill>
                            <a:schemeClr val="tx1"/>
                          </a:solidFill>
                          <a:effectLst/>
                          <a:latin typeface="Times New Roman" panose="02020603050405020304" pitchFamily="18" charset="0"/>
                          <a:cs typeface="Times New Roman" panose="02020603050405020304" pitchFamily="18" charset="0"/>
                        </a:rPr>
                        <a:t> </a:t>
                      </a:r>
                      <a:r>
                        <a:rPr lang="tr-TR" sz="1200" kern="1200" baseline="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smtClean="0">
                          <a:solidFill>
                            <a:schemeClr val="tx1"/>
                          </a:solidFill>
                          <a:effectLst/>
                          <a:latin typeface="Times New Roman" panose="02020603050405020304" pitchFamily="18" charset="0"/>
                          <a:cs typeface="Times New Roman" panose="02020603050405020304" pitchFamily="18" charset="0"/>
                        </a:rPr>
                        <a:t>Öğrenci</a:t>
                      </a:r>
                      <a:r>
                        <a:rPr lang="en-US"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İşleri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Daire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Başkanlığındaki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tüm</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iş</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işlemlerin</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akışını</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sağlamak</a:t>
                      </a:r>
                      <a:r>
                        <a:rPr lang="en-US" sz="1200" kern="1200" dirty="0">
                          <a:effectLst/>
                        </a:rPr>
                        <a:t>, </a:t>
                      </a:r>
                      <a:endParaRPr lang="tr-TR"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1018562445"/>
                  </a:ext>
                </a:extLst>
              </a:tr>
              <a:tr h="670476">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115000"/>
                        </a:lnSpc>
                        <a:spcAft>
                          <a:spcPts val="0"/>
                        </a:spcAft>
                      </a:pPr>
                      <a:r>
                        <a:rPr lang="en-US" sz="1200" kern="1200" dirty="0" err="1" smtClean="0">
                          <a:effectLst/>
                          <a:latin typeface="Times New Roman" panose="02020603050405020304" pitchFamily="18" charset="0"/>
                          <a:cs typeface="Times New Roman" panose="02020603050405020304" pitchFamily="18" charset="0"/>
                        </a:rPr>
                        <a:t>Erdal</a:t>
                      </a:r>
                      <a:r>
                        <a:rPr lang="en-US" sz="1200" kern="1200" dirty="0" smtClean="0">
                          <a:effectLst/>
                          <a:latin typeface="Times New Roman" panose="02020603050405020304" pitchFamily="18" charset="0"/>
                          <a:cs typeface="Times New Roman" panose="02020603050405020304" pitchFamily="18" charset="0"/>
                        </a:rPr>
                        <a:t> </a:t>
                      </a:r>
                      <a:r>
                        <a:rPr lang="en-US" sz="1200" kern="1200" dirty="0">
                          <a:effectLst/>
                          <a:latin typeface="Times New Roman" panose="02020603050405020304" pitchFamily="18" charset="0"/>
                          <a:cs typeface="Times New Roman" panose="02020603050405020304" pitchFamily="18" charset="0"/>
                        </a:rPr>
                        <a:t>ÇİÇEK</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Şube</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Müdürü</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fontAlgn="b">
                        <a:lnSpc>
                          <a:spcPct val="115000"/>
                        </a:lnSpc>
                        <a:spcAft>
                          <a:spcPts val="0"/>
                        </a:spcAft>
                      </a:pPr>
                      <a:r>
                        <a:rPr lang="tr-TR"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smtClean="0">
                          <a:solidFill>
                            <a:schemeClr val="tx1"/>
                          </a:solidFill>
                          <a:effectLst/>
                          <a:latin typeface="Times New Roman" panose="02020603050405020304" pitchFamily="18" charset="0"/>
                          <a:cs typeface="Times New Roman" panose="02020603050405020304" pitchFamily="18" charset="0"/>
                        </a:rPr>
                        <a:t>Öğrenci</a:t>
                      </a:r>
                      <a:r>
                        <a:rPr lang="en-US"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İşleri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Daire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Başkanlığındaki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tüm</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iş</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işlemlerin</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akışını</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sağlamak</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takibini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gerçekleştirmek</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üzere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daire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tr-TR"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smtClean="0">
                          <a:solidFill>
                            <a:schemeClr val="tx1"/>
                          </a:solidFill>
                          <a:effectLst/>
                          <a:latin typeface="Times New Roman" panose="02020603050405020304" pitchFamily="18" charset="0"/>
                          <a:cs typeface="Times New Roman" panose="02020603050405020304" pitchFamily="18" charset="0"/>
                        </a:rPr>
                        <a:t>ba</a:t>
                      </a:r>
                      <a:r>
                        <a:rPr lang="tr-TR" sz="1200" kern="1200" dirty="0" err="1" smtClean="0">
                          <a:solidFill>
                            <a:schemeClr val="tx1"/>
                          </a:solidFill>
                          <a:effectLst/>
                          <a:latin typeface="Times New Roman" panose="02020603050405020304" pitchFamily="18" charset="0"/>
                          <a:cs typeface="Times New Roman" panose="02020603050405020304" pitchFamily="18" charset="0"/>
                        </a:rPr>
                        <a:t>şkanın</a:t>
                      </a:r>
                      <a:r>
                        <a:rPr lang="tr-TR" sz="1200" kern="1200" baseline="0" dirty="0" smtClean="0">
                          <a:solidFill>
                            <a:schemeClr val="tx1"/>
                          </a:solidFill>
                          <a:effectLst/>
                          <a:latin typeface="Times New Roman" panose="02020603050405020304" pitchFamily="18" charset="0"/>
                          <a:cs typeface="Times New Roman" panose="02020603050405020304" pitchFamily="18" charset="0"/>
                        </a:rPr>
                        <a:t> verdiği görevleri yerine getirmek.</a:t>
                      </a:r>
                      <a:endParaRPr lang="tr-TR"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1184955907"/>
                  </a:ext>
                </a:extLst>
              </a:tr>
              <a:tr h="62984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Yavuz</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Selim</a:t>
                      </a:r>
                      <a:r>
                        <a:rPr lang="en-US" sz="1200" kern="1200" dirty="0">
                          <a:effectLst/>
                          <a:latin typeface="Times New Roman" panose="02020603050405020304" pitchFamily="18" charset="0"/>
                          <a:cs typeface="Times New Roman" panose="02020603050405020304" pitchFamily="18" charset="0"/>
                        </a:rPr>
                        <a:t> İÇİN</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Şef</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fontAlgn="b">
                        <a:lnSpc>
                          <a:spcPct val="115000"/>
                        </a:lnSpc>
                        <a:spcAft>
                          <a:spcPts val="0"/>
                        </a:spcAft>
                      </a:pPr>
                      <a:r>
                        <a:rPr lang="en-US" sz="1200" kern="1200" dirty="0">
                          <a:solidFill>
                            <a:schemeClr val="tx1"/>
                          </a:solidFill>
                          <a:effectLst/>
                          <a:latin typeface="Times New Roman" panose="02020603050405020304" pitchFamily="18" charset="0"/>
                          <a:cs typeface="Times New Roman" panose="02020603050405020304" pitchFamily="18" charset="0"/>
                        </a:rPr>
                        <a:t> </a:t>
                      </a:r>
                      <a:r>
                        <a:rPr lang="tr-TR"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smtClean="0">
                          <a:solidFill>
                            <a:schemeClr val="tx1"/>
                          </a:solidFill>
                          <a:effectLst/>
                          <a:latin typeface="Times New Roman" panose="02020603050405020304" pitchFamily="18" charset="0"/>
                          <a:cs typeface="Times New Roman" panose="02020603050405020304" pitchFamily="18" charset="0"/>
                        </a:rPr>
                        <a:t>Yazı</a:t>
                      </a:r>
                      <a:r>
                        <a:rPr lang="en-US"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İşleri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yazışmalarla</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ilgili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iş</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işlemleri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yapmak</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takip</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etmek</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Senato</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a:t>
                      </a:r>
                      <a:r>
                        <a:rPr lang="en-US" sz="1200" kern="1200" dirty="0">
                          <a:solidFill>
                            <a:schemeClr val="tx1"/>
                          </a:solidFill>
                          <a:effectLst/>
                          <a:latin typeface="Times New Roman" panose="02020603050405020304" pitchFamily="18" charset="0"/>
                          <a:cs typeface="Times New Roman" panose="02020603050405020304" pitchFamily="18" charset="0"/>
                        </a:rPr>
                        <a:t> YÖK </a:t>
                      </a:r>
                      <a:r>
                        <a:rPr lang="en-US" sz="1200" kern="1200" dirty="0" err="1">
                          <a:solidFill>
                            <a:schemeClr val="tx1"/>
                          </a:solidFill>
                          <a:effectLst/>
                          <a:latin typeface="Times New Roman" panose="02020603050405020304" pitchFamily="18" charset="0"/>
                          <a:cs typeface="Times New Roman" panose="02020603050405020304" pitchFamily="18" charset="0"/>
                        </a:rPr>
                        <a:t>ile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yapılan</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yazışmaları</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yapmak</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Taşınır</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Kontrol</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Yetkilisi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İşlemleri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verilen</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diğer</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görevleri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yapmak</a:t>
                      </a:r>
                      <a:r>
                        <a:rPr lang="en-US" sz="1200" kern="1200" dirty="0">
                          <a:solidFill>
                            <a:schemeClr val="tx1"/>
                          </a:solidFill>
                          <a:effectLst/>
                          <a:latin typeface="Times New Roman" panose="02020603050405020304" pitchFamily="18" charset="0"/>
                          <a:cs typeface="Times New Roman" panose="02020603050405020304" pitchFamily="18" charset="0"/>
                        </a:rPr>
                        <a:t>.</a:t>
                      </a:r>
                      <a:endParaRPr lang="tr-TR"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125686211"/>
                  </a:ext>
                </a:extLst>
              </a:tr>
              <a:tr h="57889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Turan</a:t>
                      </a:r>
                      <a:r>
                        <a:rPr lang="en-US" sz="1200" kern="1200" dirty="0">
                          <a:effectLst/>
                          <a:latin typeface="Times New Roman" panose="02020603050405020304" pitchFamily="18" charset="0"/>
                          <a:cs typeface="Times New Roman" panose="02020603050405020304" pitchFamily="18" charset="0"/>
                        </a:rPr>
                        <a:t> SARIYER</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Bilgisayar</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İşletmeni</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fontAlgn="b">
                        <a:lnSpc>
                          <a:spcPct val="115000"/>
                        </a:lnSpc>
                        <a:spcAft>
                          <a:spcPts val="0"/>
                        </a:spcAft>
                      </a:pPr>
                      <a:r>
                        <a:rPr lang="en-US" sz="1200" kern="1200" dirty="0">
                          <a:solidFill>
                            <a:schemeClr val="tx1"/>
                          </a:solidFill>
                          <a:effectLst/>
                          <a:latin typeface="Times New Roman" panose="02020603050405020304" pitchFamily="18" charset="0"/>
                          <a:cs typeface="Times New Roman" panose="02020603050405020304" pitchFamily="18" charset="0"/>
                        </a:rPr>
                        <a:t> </a:t>
                      </a:r>
                      <a:r>
                        <a:rPr lang="tr-TR"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smtClean="0">
                          <a:solidFill>
                            <a:schemeClr val="tx1"/>
                          </a:solidFill>
                          <a:effectLst/>
                          <a:latin typeface="Times New Roman" panose="02020603050405020304" pitchFamily="18" charset="0"/>
                          <a:cs typeface="Times New Roman" panose="02020603050405020304" pitchFamily="18" charset="0"/>
                        </a:rPr>
                        <a:t>Ön</a:t>
                      </a:r>
                      <a:r>
                        <a:rPr lang="en-US"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Lisans</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Lisans</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Yüksek</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Lisanstan</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Sorumlu</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Otomasyon</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İşlemleri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verilen</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diğer</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görevleri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yapmak</a:t>
                      </a:r>
                      <a:endParaRPr lang="tr-TR"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3852718497"/>
                  </a:ext>
                </a:extLst>
              </a:tr>
              <a:tr h="61530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115000"/>
                        </a:lnSpc>
                        <a:spcAft>
                          <a:spcPts val="0"/>
                        </a:spcAft>
                      </a:pPr>
                      <a:r>
                        <a:rPr lang="en-US" sz="1200" kern="1200" dirty="0">
                          <a:effectLst/>
                          <a:latin typeface="Times New Roman" panose="02020603050405020304" pitchFamily="18" charset="0"/>
                          <a:cs typeface="Times New Roman" panose="02020603050405020304" pitchFamily="18" charset="0"/>
                        </a:rPr>
                        <a:t>Murat BURAN</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Bilgisayar</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İşletmeni</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fontAlgn="b">
                        <a:lnSpc>
                          <a:spcPct val="115000"/>
                        </a:lnSpc>
                        <a:spcAft>
                          <a:spcPts val="0"/>
                        </a:spcAft>
                      </a:pPr>
                      <a:r>
                        <a:rPr lang="tr-TR"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smtClean="0">
                          <a:solidFill>
                            <a:schemeClr val="tx1"/>
                          </a:solidFill>
                          <a:effectLst/>
                          <a:latin typeface="Times New Roman" panose="02020603050405020304" pitchFamily="18" charset="0"/>
                          <a:cs typeface="Times New Roman" panose="02020603050405020304" pitchFamily="18" charset="0"/>
                        </a:rPr>
                        <a:t>Harç</a:t>
                      </a:r>
                      <a:r>
                        <a:rPr lang="en-US"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smtClean="0">
                          <a:solidFill>
                            <a:schemeClr val="tx1"/>
                          </a:solidFill>
                          <a:effectLst/>
                          <a:latin typeface="Times New Roman" panose="02020603050405020304" pitchFamily="18" charset="0"/>
                          <a:cs typeface="Times New Roman" panose="02020603050405020304" pitchFamily="18" charset="0"/>
                        </a:rPr>
                        <a:t>İşlemleri</a:t>
                      </a:r>
                      <a:r>
                        <a:rPr lang="en-US" sz="1200" kern="1200" dirty="0">
                          <a:solidFill>
                            <a:schemeClr val="tx1"/>
                          </a:solidFill>
                          <a:effectLst/>
                          <a:latin typeface="Times New Roman" panose="02020603050405020304" pitchFamily="18" charset="0"/>
                          <a:cs typeface="Times New Roman" panose="02020603050405020304" pitchFamily="18" charset="0"/>
                        </a:rPr>
                        <a:t>, ÖSYM, KYK,YÖKSİS </a:t>
                      </a:r>
                      <a:r>
                        <a:rPr lang="en-US" sz="1200" kern="1200" dirty="0" err="1">
                          <a:solidFill>
                            <a:schemeClr val="tx1"/>
                          </a:solidFill>
                          <a:effectLst/>
                          <a:latin typeface="Times New Roman" panose="02020603050405020304" pitchFamily="18" charset="0"/>
                          <a:cs typeface="Times New Roman" panose="02020603050405020304" pitchFamily="18" charset="0"/>
                        </a:rPr>
                        <a:t>İşlemleri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Öğrenci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Kimlik</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Kartları</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İşlemleri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verilen</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diğer</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smtClean="0">
                          <a:solidFill>
                            <a:schemeClr val="tx1"/>
                          </a:solidFill>
                          <a:effectLst/>
                          <a:latin typeface="Times New Roman" panose="02020603050405020304" pitchFamily="18" charset="0"/>
                          <a:cs typeface="Times New Roman" panose="02020603050405020304" pitchFamily="18" charset="0"/>
                        </a:rPr>
                        <a:t>görevleri</a:t>
                      </a:r>
                      <a:r>
                        <a:rPr lang="tr-TR" sz="1200" kern="1200" dirty="0" smtClean="0">
                          <a:solidFill>
                            <a:schemeClr val="tx1"/>
                          </a:solidFill>
                          <a:effectLst/>
                          <a:latin typeface="Times New Roman" panose="02020603050405020304" pitchFamily="18" charset="0"/>
                          <a:cs typeface="Times New Roman" panose="02020603050405020304" pitchFamily="18" charset="0"/>
                        </a:rPr>
                        <a:t> yapmak</a:t>
                      </a:r>
                      <a:endParaRPr lang="tr-TR"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1977890588"/>
                  </a:ext>
                </a:extLst>
              </a:tr>
              <a:tr h="57889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Servet</a:t>
                      </a:r>
                      <a:r>
                        <a:rPr lang="en-US" sz="1200" kern="1200" dirty="0">
                          <a:effectLst/>
                          <a:latin typeface="Times New Roman" panose="02020603050405020304" pitchFamily="18" charset="0"/>
                          <a:cs typeface="Times New Roman" panose="02020603050405020304" pitchFamily="18" charset="0"/>
                        </a:rPr>
                        <a:t> KARAHAN</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Bilgisayar</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İşletmeni</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fontAlgn="b">
                        <a:lnSpc>
                          <a:spcPct val="115000"/>
                        </a:lnSpc>
                        <a:spcAft>
                          <a:spcPts val="0"/>
                        </a:spcAft>
                      </a:pPr>
                      <a:r>
                        <a:rPr lang="tr-TR"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smtClean="0">
                          <a:solidFill>
                            <a:schemeClr val="tx1"/>
                          </a:solidFill>
                          <a:effectLst/>
                          <a:latin typeface="Times New Roman" panose="02020603050405020304" pitchFamily="18" charset="0"/>
                          <a:cs typeface="Times New Roman" panose="02020603050405020304" pitchFamily="18" charset="0"/>
                        </a:rPr>
                        <a:t>Harç</a:t>
                      </a:r>
                      <a:r>
                        <a:rPr lang="en-US"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işlemleri</a:t>
                      </a:r>
                      <a:r>
                        <a:rPr lang="en-US" sz="1200" kern="1200" dirty="0">
                          <a:solidFill>
                            <a:schemeClr val="tx1"/>
                          </a:solidFill>
                          <a:effectLst/>
                          <a:latin typeface="Times New Roman" panose="02020603050405020304" pitchFamily="18" charset="0"/>
                          <a:cs typeface="Times New Roman" panose="02020603050405020304" pitchFamily="18" charset="0"/>
                        </a:rPr>
                        <a:t>, YÖKSİS </a:t>
                      </a:r>
                      <a:r>
                        <a:rPr lang="en-US" sz="1200" kern="1200" dirty="0" err="1">
                          <a:solidFill>
                            <a:schemeClr val="tx1"/>
                          </a:solidFill>
                          <a:effectLst/>
                          <a:latin typeface="Times New Roman" panose="02020603050405020304" pitchFamily="18" charset="0"/>
                          <a:cs typeface="Times New Roman" panose="02020603050405020304" pitchFamily="18" charset="0"/>
                        </a:rPr>
                        <a:t>işlemleri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Harç</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Tahakkuk</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işlemleri</a:t>
                      </a:r>
                      <a:r>
                        <a:rPr lang="en-US" sz="1200" kern="1200" dirty="0">
                          <a:solidFill>
                            <a:schemeClr val="tx1"/>
                          </a:solidFill>
                          <a:effectLst/>
                          <a:latin typeface="Times New Roman" panose="02020603050405020304" pitchFamily="18" charset="0"/>
                          <a:cs typeface="Times New Roman" panose="02020603050405020304" pitchFamily="18" charset="0"/>
                        </a:rPr>
                        <a:t>. KYK </a:t>
                      </a:r>
                      <a:r>
                        <a:rPr lang="en-US" sz="1200" kern="1200" dirty="0" err="1">
                          <a:solidFill>
                            <a:schemeClr val="tx1"/>
                          </a:solidFill>
                          <a:effectLst/>
                          <a:latin typeface="Times New Roman" panose="02020603050405020304" pitchFamily="18" charset="0"/>
                          <a:cs typeface="Times New Roman" panose="02020603050405020304" pitchFamily="18" charset="0"/>
                        </a:rPr>
                        <a:t>İşlemleri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verilen</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diğer</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görevleri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yapmak</a:t>
                      </a:r>
                      <a:r>
                        <a:rPr lang="en-US" sz="1200" kern="1200" dirty="0">
                          <a:solidFill>
                            <a:schemeClr val="tx1"/>
                          </a:solidFill>
                          <a:effectLst/>
                          <a:latin typeface="Times New Roman" panose="02020603050405020304" pitchFamily="18" charset="0"/>
                          <a:cs typeface="Times New Roman" panose="02020603050405020304" pitchFamily="18" charset="0"/>
                        </a:rPr>
                        <a:t>.</a:t>
                      </a:r>
                      <a:endParaRPr lang="tr-TR"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3077110804"/>
                  </a:ext>
                </a:extLst>
              </a:tr>
              <a:tr h="61530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115000"/>
                        </a:lnSpc>
                        <a:spcAft>
                          <a:spcPts val="0"/>
                        </a:spcAft>
                      </a:pPr>
                      <a:r>
                        <a:rPr lang="en-US" sz="1200" kern="1200" dirty="0">
                          <a:effectLst/>
                          <a:latin typeface="Times New Roman" panose="02020603050405020304" pitchFamily="18" charset="0"/>
                          <a:cs typeface="Times New Roman" panose="02020603050405020304" pitchFamily="18" charset="0"/>
                        </a:rPr>
                        <a:t>Abdullah DEMİR</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Bilgisayar</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İşletmeni</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fontAlgn="b">
                        <a:lnSpc>
                          <a:spcPct val="115000"/>
                        </a:lnSpc>
                        <a:spcAft>
                          <a:spcPts val="0"/>
                        </a:spcAft>
                      </a:pPr>
                      <a:r>
                        <a:rPr lang="tr-TR"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smtClean="0">
                          <a:solidFill>
                            <a:schemeClr val="tx1"/>
                          </a:solidFill>
                          <a:effectLst/>
                          <a:latin typeface="Times New Roman" panose="02020603050405020304" pitchFamily="18" charset="0"/>
                          <a:cs typeface="Times New Roman" panose="02020603050405020304" pitchFamily="18" charset="0"/>
                        </a:rPr>
                        <a:t>Ödeme</a:t>
                      </a:r>
                      <a:r>
                        <a:rPr lang="en-US"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İşlemleri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Mutemetlik</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Taşınır</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İşlemleri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Gerçekleştirme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Görevli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İşlemleri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verilen</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diğer</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görevleri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tr-TR"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smtClean="0">
                          <a:solidFill>
                            <a:schemeClr val="tx1"/>
                          </a:solidFill>
                          <a:effectLst/>
                          <a:latin typeface="Times New Roman" panose="02020603050405020304" pitchFamily="18" charset="0"/>
                          <a:cs typeface="Times New Roman" panose="02020603050405020304" pitchFamily="18" charset="0"/>
                        </a:rPr>
                        <a:t>yapmak</a:t>
                      </a:r>
                      <a:r>
                        <a:rPr lang="en-US" sz="1200" kern="1200" dirty="0">
                          <a:solidFill>
                            <a:schemeClr val="tx1"/>
                          </a:solidFill>
                          <a:effectLst/>
                          <a:latin typeface="Times New Roman" panose="02020603050405020304" pitchFamily="18" charset="0"/>
                          <a:cs typeface="Times New Roman" panose="02020603050405020304" pitchFamily="18" charset="0"/>
                        </a:rPr>
                        <a:t>.</a:t>
                      </a:r>
                      <a:endParaRPr lang="tr-TR"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1242995945"/>
                  </a:ext>
                </a:extLst>
              </a:tr>
              <a:tr h="62027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Serhat</a:t>
                      </a:r>
                      <a:r>
                        <a:rPr lang="en-US" sz="1200" kern="1200" dirty="0">
                          <a:effectLst/>
                          <a:latin typeface="Times New Roman" panose="02020603050405020304" pitchFamily="18" charset="0"/>
                          <a:cs typeface="Times New Roman" panose="02020603050405020304" pitchFamily="18" charset="0"/>
                        </a:rPr>
                        <a:t> NAS</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Bilgisayar</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İşletmeni</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fontAlgn="b">
                        <a:lnSpc>
                          <a:spcPct val="115000"/>
                        </a:lnSpc>
                        <a:spcAft>
                          <a:spcPts val="0"/>
                        </a:spcAft>
                      </a:pPr>
                      <a:r>
                        <a:rPr lang="tr-TR" sz="1200" kern="1200" dirty="0" smtClean="0">
                          <a:solidFill>
                            <a:schemeClr val="tx1"/>
                          </a:solidFill>
                          <a:effectLst/>
                          <a:latin typeface="Times New Roman" panose="02020603050405020304" pitchFamily="18" charset="0"/>
                          <a:cs typeface="Times New Roman" panose="02020603050405020304" pitchFamily="18" charset="0"/>
                        </a:rPr>
                        <a:t> </a:t>
                      </a:r>
                      <a:r>
                        <a:rPr lang="tr-TR" sz="1200" kern="1200" baseline="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smtClean="0">
                          <a:solidFill>
                            <a:schemeClr val="tx1"/>
                          </a:solidFill>
                          <a:effectLst/>
                          <a:latin typeface="Times New Roman" panose="02020603050405020304" pitchFamily="18" charset="0"/>
                          <a:cs typeface="Times New Roman" panose="02020603050405020304" pitchFamily="18" charset="0"/>
                        </a:rPr>
                        <a:t>İstatistiki</a:t>
                      </a:r>
                      <a:r>
                        <a:rPr lang="en-US"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Bilgiler</a:t>
                      </a:r>
                      <a:r>
                        <a:rPr lang="en-US" sz="1200" kern="1200" dirty="0">
                          <a:solidFill>
                            <a:schemeClr val="tx1"/>
                          </a:solidFill>
                          <a:effectLst/>
                          <a:latin typeface="Times New Roman" panose="02020603050405020304" pitchFamily="18" charset="0"/>
                          <a:cs typeface="Times New Roman" panose="02020603050405020304" pitchFamily="18" charset="0"/>
                        </a:rPr>
                        <a:t> , Web </a:t>
                      </a:r>
                      <a:r>
                        <a:rPr lang="en-US" sz="1200" kern="1200" dirty="0" err="1">
                          <a:solidFill>
                            <a:schemeClr val="tx1"/>
                          </a:solidFill>
                          <a:effectLst/>
                          <a:latin typeface="Times New Roman" panose="02020603050405020304" pitchFamily="18" charset="0"/>
                          <a:cs typeface="Times New Roman" panose="02020603050405020304" pitchFamily="18" charset="0"/>
                        </a:rPr>
                        <a:t>sorumlusu.Üniversitemizin</a:t>
                      </a:r>
                      <a:r>
                        <a:rPr lang="en-US" sz="1200" kern="1200" dirty="0">
                          <a:solidFill>
                            <a:schemeClr val="tx1"/>
                          </a:solidFill>
                          <a:effectLst/>
                          <a:latin typeface="Times New Roman" panose="02020603050405020304" pitchFamily="18" charset="0"/>
                          <a:cs typeface="Times New Roman" panose="02020603050405020304" pitchFamily="18" charset="0"/>
                        </a:rPr>
                        <a:t> Web Ana </a:t>
                      </a:r>
                      <a:r>
                        <a:rPr lang="en-US" sz="1200" kern="1200" dirty="0" err="1">
                          <a:solidFill>
                            <a:schemeClr val="tx1"/>
                          </a:solidFill>
                          <a:effectLst/>
                          <a:latin typeface="Times New Roman" panose="02020603050405020304" pitchFamily="18" charset="0"/>
                          <a:cs typeface="Times New Roman" panose="02020603050405020304" pitchFamily="18" charset="0"/>
                        </a:rPr>
                        <a:t>sayfasında</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Öğrencilere</a:t>
                      </a:r>
                      <a:r>
                        <a:rPr lang="en-US" sz="1200" kern="1200" dirty="0">
                          <a:solidFill>
                            <a:schemeClr val="tx1"/>
                          </a:solidFill>
                          <a:effectLst/>
                          <a:latin typeface="Times New Roman" panose="02020603050405020304" pitchFamily="18" charset="0"/>
                          <a:cs typeface="Times New Roman" panose="02020603050405020304" pitchFamily="18" charset="0"/>
                        </a:rPr>
                        <a:t> her </a:t>
                      </a:r>
                      <a:r>
                        <a:rPr lang="en-US" sz="1200" kern="1200" dirty="0" err="1">
                          <a:solidFill>
                            <a:schemeClr val="tx1"/>
                          </a:solidFill>
                          <a:effectLst/>
                          <a:latin typeface="Times New Roman" panose="02020603050405020304" pitchFamily="18" charset="0"/>
                          <a:cs typeface="Times New Roman" panose="02020603050405020304" pitchFamily="18" charset="0"/>
                        </a:rPr>
                        <a:t>konuda</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gerekli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duyuruları</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yapmak</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Ön</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Lisans</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Otomasyon</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İşlemleri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verilen</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diğer</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görevleri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yapmak</a:t>
                      </a:r>
                      <a:r>
                        <a:rPr lang="en-US" sz="1200" kern="1200" dirty="0">
                          <a:solidFill>
                            <a:schemeClr val="tx1"/>
                          </a:solidFill>
                          <a:effectLst/>
                          <a:latin typeface="Times New Roman" panose="02020603050405020304" pitchFamily="18" charset="0"/>
                          <a:cs typeface="Times New Roman" panose="02020603050405020304" pitchFamily="18" charset="0"/>
                        </a:rPr>
                        <a:t>.</a:t>
                      </a:r>
                      <a:endParaRPr lang="tr-TR"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1991962535"/>
                  </a:ext>
                </a:extLst>
              </a:tr>
              <a:tr h="74655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115000"/>
                        </a:lnSpc>
                        <a:spcAft>
                          <a:spcPts val="0"/>
                        </a:spcAft>
                      </a:pPr>
                      <a:r>
                        <a:rPr lang="en-US" sz="1200" kern="1200" dirty="0" err="1">
                          <a:solidFill>
                            <a:schemeClr val="tx1"/>
                          </a:solidFill>
                          <a:effectLst/>
                          <a:latin typeface="Times New Roman" panose="02020603050405020304" pitchFamily="18" charset="0"/>
                          <a:cs typeface="Times New Roman" panose="02020603050405020304" pitchFamily="18" charset="0"/>
                        </a:rPr>
                        <a:t>Veysel</a:t>
                      </a:r>
                      <a:r>
                        <a:rPr lang="en-US" sz="1200" kern="1200" dirty="0">
                          <a:solidFill>
                            <a:schemeClr val="tx1"/>
                          </a:solidFill>
                          <a:effectLst/>
                          <a:latin typeface="Times New Roman" panose="02020603050405020304" pitchFamily="18" charset="0"/>
                          <a:cs typeface="Times New Roman" panose="02020603050405020304" pitchFamily="18" charset="0"/>
                        </a:rPr>
                        <a:t> KARAÇAY</a:t>
                      </a:r>
                      <a:endParaRPr lang="tr-TR"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115000"/>
                        </a:lnSpc>
                        <a:spcAft>
                          <a:spcPts val="0"/>
                        </a:spcAft>
                      </a:pPr>
                      <a:r>
                        <a:rPr lang="en-US" sz="1200" kern="1200" dirty="0" err="1">
                          <a:solidFill>
                            <a:schemeClr val="tx1"/>
                          </a:solidFill>
                          <a:effectLst/>
                          <a:latin typeface="Times New Roman" panose="02020603050405020304" pitchFamily="18" charset="0"/>
                          <a:cs typeface="Times New Roman" panose="02020603050405020304" pitchFamily="18" charset="0"/>
                        </a:rPr>
                        <a:t>Bilgisayar</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İşletmeni</a:t>
                      </a:r>
                      <a:endParaRPr lang="tr-TR"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fontAlgn="b">
                        <a:lnSpc>
                          <a:spcPct val="115000"/>
                        </a:lnSpc>
                        <a:spcAft>
                          <a:spcPts val="0"/>
                        </a:spcAft>
                      </a:pPr>
                      <a:r>
                        <a:rPr lang="tr-TR" sz="1200" kern="1200" dirty="0" smtClean="0">
                          <a:solidFill>
                            <a:schemeClr val="tx1"/>
                          </a:solidFill>
                          <a:effectLst/>
                          <a:latin typeface="Times New Roman" panose="02020603050405020304" pitchFamily="18" charset="0"/>
                          <a:cs typeface="Times New Roman" panose="02020603050405020304" pitchFamily="18" charset="0"/>
                        </a:rPr>
                        <a:t>   Öğrenci</a:t>
                      </a:r>
                      <a:r>
                        <a:rPr lang="tr-TR" sz="1200" kern="1200" baseline="0" dirty="0" smtClean="0">
                          <a:solidFill>
                            <a:schemeClr val="tx1"/>
                          </a:solidFill>
                          <a:effectLst/>
                          <a:latin typeface="Times New Roman" panose="02020603050405020304" pitchFamily="18" charset="0"/>
                          <a:cs typeface="Times New Roman" panose="02020603050405020304" pitchFamily="18" charset="0"/>
                        </a:rPr>
                        <a:t> otomasyonu.</a:t>
                      </a:r>
                      <a:r>
                        <a:rPr lang="en-US"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Öğrenci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Otomasyonu</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için</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ilgili</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personele</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yardımcı</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a:solidFill>
                            <a:schemeClr val="tx1"/>
                          </a:solidFill>
                          <a:effectLst/>
                          <a:latin typeface="Times New Roman" panose="02020603050405020304" pitchFamily="18" charset="0"/>
                          <a:cs typeface="Times New Roman" panose="02020603050405020304" pitchFamily="18" charset="0"/>
                        </a:rPr>
                        <a:t>olmak</a:t>
                      </a:r>
                      <a:r>
                        <a:rPr lang="en-US" sz="1200" kern="1200" dirty="0">
                          <a:solidFill>
                            <a:schemeClr val="tx1"/>
                          </a:solidFill>
                          <a:effectLst/>
                          <a:latin typeface="Times New Roman" panose="02020603050405020304" pitchFamily="18" charset="0"/>
                          <a:cs typeface="Times New Roman" panose="02020603050405020304" pitchFamily="18" charset="0"/>
                        </a:rPr>
                        <a:t>  </a:t>
                      </a:r>
                      <a:r>
                        <a:rPr lang="en-US" sz="1200" kern="1200" dirty="0" err="1" smtClean="0">
                          <a:solidFill>
                            <a:schemeClr val="tx1"/>
                          </a:solidFill>
                          <a:effectLst/>
                          <a:latin typeface="Times New Roman" panose="02020603050405020304" pitchFamily="18" charset="0"/>
                          <a:cs typeface="Times New Roman" panose="02020603050405020304" pitchFamily="18" charset="0"/>
                        </a:rPr>
                        <a:t>ve</a:t>
                      </a:r>
                      <a:r>
                        <a:rPr lang="en-US"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smtClean="0">
                          <a:solidFill>
                            <a:schemeClr val="tx1"/>
                          </a:solidFill>
                          <a:effectLst/>
                          <a:latin typeface="Times New Roman" panose="02020603050405020304" pitchFamily="18" charset="0"/>
                          <a:cs typeface="Times New Roman" panose="02020603050405020304" pitchFamily="18" charset="0"/>
                        </a:rPr>
                        <a:t>verilen</a:t>
                      </a:r>
                      <a:r>
                        <a:rPr lang="en-US"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smtClean="0">
                          <a:solidFill>
                            <a:schemeClr val="tx1"/>
                          </a:solidFill>
                          <a:effectLst/>
                          <a:latin typeface="Times New Roman" panose="02020603050405020304" pitchFamily="18" charset="0"/>
                          <a:cs typeface="Times New Roman" panose="02020603050405020304" pitchFamily="18" charset="0"/>
                        </a:rPr>
                        <a:t>diğer</a:t>
                      </a:r>
                      <a:r>
                        <a:rPr lang="en-US"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smtClean="0">
                          <a:solidFill>
                            <a:schemeClr val="tx1"/>
                          </a:solidFill>
                          <a:effectLst/>
                          <a:latin typeface="Times New Roman" panose="02020603050405020304" pitchFamily="18" charset="0"/>
                          <a:cs typeface="Times New Roman" panose="02020603050405020304" pitchFamily="18" charset="0"/>
                        </a:rPr>
                        <a:t>görevleri</a:t>
                      </a:r>
                      <a:r>
                        <a:rPr lang="en-US" sz="1200" kern="1200" dirty="0" smtClean="0">
                          <a:solidFill>
                            <a:schemeClr val="tx1"/>
                          </a:solidFill>
                          <a:effectLst/>
                          <a:latin typeface="Times New Roman" panose="02020603050405020304" pitchFamily="18" charset="0"/>
                          <a:cs typeface="Times New Roman" panose="02020603050405020304" pitchFamily="18" charset="0"/>
                        </a:rPr>
                        <a:t> </a:t>
                      </a:r>
                      <a:r>
                        <a:rPr lang="en-US" sz="1200" kern="1200" dirty="0" err="1" smtClean="0">
                          <a:solidFill>
                            <a:schemeClr val="tx1"/>
                          </a:solidFill>
                          <a:effectLst/>
                          <a:latin typeface="Times New Roman" panose="02020603050405020304" pitchFamily="18" charset="0"/>
                          <a:cs typeface="Times New Roman" panose="02020603050405020304" pitchFamily="18" charset="0"/>
                        </a:rPr>
                        <a:t>yapmak</a:t>
                      </a:r>
                      <a:r>
                        <a:rPr lang="en-US" sz="1200" kern="1200" dirty="0" smtClean="0">
                          <a:solidFill>
                            <a:schemeClr val="tx1"/>
                          </a:solidFill>
                          <a:effectLst/>
                          <a:latin typeface="Times New Roman" panose="02020603050405020304" pitchFamily="18" charset="0"/>
                          <a:cs typeface="Times New Roman" panose="02020603050405020304" pitchFamily="18" charset="0"/>
                        </a:rPr>
                        <a:t>.</a:t>
                      </a:r>
                      <a:endParaRPr lang="tr-TR"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mpd="sng">
                      <a:solidFill>
                        <a:sysClr val="window" lastClr="FFFFFF"/>
                      </a:solidFill>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1446404314"/>
                  </a:ext>
                </a:extLst>
              </a:tr>
              <a:tr h="74655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fontAlgn="b">
                        <a:lnSpc>
                          <a:spcPct val="115000"/>
                        </a:lnSpc>
                        <a:spcAft>
                          <a:spcPts val="0"/>
                        </a:spcAft>
                      </a:pPr>
                      <a:r>
                        <a:rPr lang="en-US" sz="1200" b="0" kern="1200" dirty="0" err="1">
                          <a:solidFill>
                            <a:schemeClr val="tx1"/>
                          </a:solidFill>
                          <a:effectLst/>
                          <a:latin typeface="Times New Roman" panose="02020603050405020304" pitchFamily="18" charset="0"/>
                          <a:cs typeface="Times New Roman" panose="02020603050405020304" pitchFamily="18" charset="0"/>
                        </a:rPr>
                        <a:t>Şafih</a:t>
                      </a:r>
                      <a:r>
                        <a:rPr lang="en-US" sz="1200" b="0" kern="1200" dirty="0">
                          <a:solidFill>
                            <a:schemeClr val="tx1"/>
                          </a:solidFill>
                          <a:effectLst/>
                          <a:latin typeface="Times New Roman" panose="02020603050405020304" pitchFamily="18" charset="0"/>
                          <a:cs typeface="Times New Roman" panose="02020603050405020304" pitchFamily="18" charset="0"/>
                        </a:rPr>
                        <a:t> ECER</a:t>
                      </a:r>
                      <a:endParaRPr lang="tr-TR" sz="12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fontAlgn="b">
                        <a:lnSpc>
                          <a:spcPct val="115000"/>
                        </a:lnSpc>
                        <a:spcAft>
                          <a:spcPts val="0"/>
                        </a:spcAft>
                      </a:pPr>
                      <a:r>
                        <a:rPr lang="en-US" sz="1200" b="0" kern="1200" dirty="0" err="1">
                          <a:solidFill>
                            <a:schemeClr val="tx1"/>
                          </a:solidFill>
                          <a:effectLst/>
                          <a:latin typeface="Times New Roman" panose="02020603050405020304" pitchFamily="18" charset="0"/>
                          <a:cs typeface="Times New Roman" panose="02020603050405020304" pitchFamily="18" charset="0"/>
                        </a:rPr>
                        <a:t>Hizmetli</a:t>
                      </a:r>
                      <a:endParaRPr lang="tr-TR" sz="12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fontAlgn="b">
                        <a:lnSpc>
                          <a:spcPct val="115000"/>
                        </a:lnSpc>
                        <a:spcAft>
                          <a:spcPts val="0"/>
                        </a:spcAft>
                      </a:pPr>
                      <a:r>
                        <a:rPr lang="tr-TR" sz="1200" kern="1200" dirty="0" smtClean="0">
                          <a:solidFill>
                            <a:schemeClr val="tx1"/>
                          </a:solidFill>
                          <a:effectLst/>
                          <a:latin typeface="Times New Roman" panose="02020603050405020304" pitchFamily="18" charset="0"/>
                          <a:cs typeface="Times New Roman" panose="02020603050405020304" pitchFamily="18" charset="0"/>
                        </a:rPr>
                        <a:t>   Sekreter ve verilen diğer</a:t>
                      </a:r>
                      <a:r>
                        <a:rPr lang="tr-TR" sz="1200" kern="1200" baseline="0" dirty="0" smtClean="0">
                          <a:solidFill>
                            <a:schemeClr val="tx1"/>
                          </a:solidFill>
                          <a:effectLst/>
                          <a:latin typeface="Times New Roman" panose="02020603050405020304" pitchFamily="18" charset="0"/>
                          <a:cs typeface="Times New Roman" panose="02020603050405020304" pitchFamily="18" charset="0"/>
                        </a:rPr>
                        <a:t> görevleri </a:t>
                      </a:r>
                      <a:r>
                        <a:rPr lang="tr-TR" sz="1200" kern="1200" baseline="0" dirty="0" smtClean="0">
                          <a:solidFill>
                            <a:schemeClr val="tx1"/>
                          </a:solidFill>
                          <a:effectLst/>
                          <a:latin typeface="Times New Roman" panose="02020603050405020304" pitchFamily="18" charset="0"/>
                          <a:cs typeface="Times New Roman" panose="02020603050405020304" pitchFamily="18" charset="0"/>
                        </a:rPr>
                        <a:t>yapmak</a:t>
                      </a:r>
                      <a:endParaRPr lang="tr-TR"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2362679511"/>
                  </a:ext>
                </a:extLst>
              </a:tr>
            </a:tbl>
          </a:graphicData>
        </a:graphic>
      </p:graphicFrame>
    </p:spTree>
    <p:extLst>
      <p:ext uri="{BB962C8B-B14F-4D97-AF65-F5344CB8AC3E}">
        <p14:creationId xmlns:p14="http://schemas.microsoft.com/office/powerpoint/2010/main" val="2598266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yagram 24"/>
          <p:cNvGraphicFramePr/>
          <p:nvPr>
            <p:extLst>
              <p:ext uri="{D42A27DB-BD31-4B8C-83A1-F6EECF244321}">
                <p14:modId xmlns:p14="http://schemas.microsoft.com/office/powerpoint/2010/main" val="2786971143"/>
              </p:ext>
            </p:extLst>
          </p:nvPr>
        </p:nvGraphicFramePr>
        <p:xfrm>
          <a:off x="1347044" y="959656"/>
          <a:ext cx="9221494" cy="49310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744407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401506" y="386484"/>
            <a:ext cx="5678783"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tr-TR" sz="2800" b="1" i="0" u="none" strike="noStrike" kern="0" cap="none" spc="-50" normalizeH="0" baseline="0" noProof="0" dirty="0" smtClean="0">
                <a:ln>
                  <a:noFill/>
                </a:ln>
                <a:effectLst/>
                <a:uLnTx/>
                <a:uFillTx/>
                <a:latin typeface="Times New Roman" panose="02020603050405020304" pitchFamily="18" charset="0"/>
                <a:ea typeface="+mj-ea"/>
                <a:cs typeface="Times New Roman" panose="02020603050405020304" pitchFamily="18" charset="0"/>
              </a:rPr>
              <a:t>ÖSYM İŞLEMLERİ</a:t>
            </a:r>
            <a:endParaRPr kumimoji="0" lang="tr-TR" sz="1800" b="1" i="0" u="none" strike="noStrike" kern="0" cap="none" spc="0" normalizeH="0" baseline="0" noProof="0" dirty="0" smtClean="0">
              <a:ln>
                <a:noFill/>
              </a:ln>
              <a:effectLst/>
              <a:uLnTx/>
              <a:uFillTx/>
              <a:latin typeface="Times New Roman" panose="02020603050405020304" pitchFamily="18" charset="0"/>
              <a:cs typeface="Times New Roman" panose="02020603050405020304" pitchFamily="18" charset="0"/>
            </a:endParaRPr>
          </a:p>
        </p:txBody>
      </p:sp>
      <p:sp>
        <p:nvSpPr>
          <p:cNvPr id="3" name="Dikdörtgen 2"/>
          <p:cNvSpPr/>
          <p:nvPr/>
        </p:nvSpPr>
        <p:spPr>
          <a:xfrm>
            <a:off x="729005" y="1513776"/>
            <a:ext cx="8188751" cy="3523016"/>
          </a:xfrm>
          <a:prstGeom prst="rect">
            <a:avLst/>
          </a:prstGeom>
        </p:spPr>
        <p:txBody>
          <a:bodyPr wrap="square">
            <a:spAutoFit/>
          </a:bodyPr>
          <a:lstStyle/>
          <a:p>
            <a:pPr marL="91440" marR="0" lvl="0" indent="-91440" defTabSz="914400" eaLnBrk="1" fontAlgn="auto" latinLnBrk="0" hangingPunct="1">
              <a:lnSpc>
                <a:spcPct val="90000"/>
              </a:lnSpc>
              <a:spcBef>
                <a:spcPts val="1200"/>
              </a:spcBef>
              <a:spcAft>
                <a:spcPts val="200"/>
              </a:spcAft>
              <a:buClr>
                <a:srgbClr val="1CADE4"/>
              </a:buClr>
              <a:buSzPct val="100000"/>
              <a:buFont typeface="Calibri" panose="020F0502020204030204" pitchFamily="34" charset="0"/>
              <a:buChar char=" "/>
              <a:tabLst/>
              <a:defRPr/>
            </a:pP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ÖSYM kontenjanlarının belirlenmesi ve ÖSYM ‘ye gönderilmesi,</a:t>
            </a:r>
          </a:p>
          <a:p>
            <a:pPr marL="91440" marR="0" lvl="0" indent="-91440" defTabSz="914400" eaLnBrk="1" fontAlgn="auto" latinLnBrk="0" hangingPunct="1">
              <a:lnSpc>
                <a:spcPct val="90000"/>
              </a:lnSpc>
              <a:spcBef>
                <a:spcPts val="1200"/>
              </a:spcBef>
              <a:spcAft>
                <a:spcPts val="200"/>
              </a:spcAft>
              <a:buClr>
                <a:srgbClr val="1CADE4"/>
              </a:buClr>
              <a:buSzPct val="100000"/>
              <a:buFont typeface="Calibri" panose="020F0502020204030204" pitchFamily="34" charset="0"/>
              <a:buChar char=" "/>
              <a:tabLst/>
              <a:defRPr/>
            </a:pPr>
            <a:endPar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marR="0" lvl="0" indent="-91440" defTabSz="914400" eaLnBrk="1" fontAlgn="auto" latinLnBrk="0" hangingPunct="1">
              <a:lnSpc>
                <a:spcPct val="90000"/>
              </a:lnSpc>
              <a:spcBef>
                <a:spcPts val="1200"/>
              </a:spcBef>
              <a:spcAft>
                <a:spcPts val="200"/>
              </a:spcAft>
              <a:buClr>
                <a:srgbClr val="1CADE4"/>
              </a:buClr>
              <a:buSzPct val="100000"/>
              <a:buFont typeface="Calibri" panose="020F0502020204030204" pitchFamily="34" charset="0"/>
              <a:buChar char=" "/>
              <a:tabLst/>
              <a:defRPr/>
            </a:pP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Kayıt yapılacak yerlerin ÖSYM ‘ye bildirilmesi,</a:t>
            </a:r>
          </a:p>
          <a:p>
            <a:pPr marL="91440" marR="0" lvl="0" indent="-91440" defTabSz="914400" eaLnBrk="1" fontAlgn="auto" latinLnBrk="0" hangingPunct="1">
              <a:lnSpc>
                <a:spcPct val="90000"/>
              </a:lnSpc>
              <a:spcBef>
                <a:spcPts val="1200"/>
              </a:spcBef>
              <a:spcAft>
                <a:spcPts val="200"/>
              </a:spcAft>
              <a:buClr>
                <a:srgbClr val="1CADE4"/>
              </a:buClr>
              <a:buSzPct val="100000"/>
              <a:buFont typeface="Calibri" panose="020F0502020204030204" pitchFamily="34" charset="0"/>
              <a:buChar char=" "/>
              <a:tabLst/>
              <a:defRPr/>
            </a:pPr>
            <a:endPar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marR="0" lvl="0" indent="-91440" defTabSz="914400" eaLnBrk="1" fontAlgn="auto" latinLnBrk="0" hangingPunct="1">
              <a:lnSpc>
                <a:spcPct val="90000"/>
              </a:lnSpc>
              <a:spcBef>
                <a:spcPts val="1200"/>
              </a:spcBef>
              <a:spcAft>
                <a:spcPts val="200"/>
              </a:spcAft>
              <a:buClr>
                <a:srgbClr val="1CADE4"/>
              </a:buClr>
              <a:buSzPct val="100000"/>
              <a:buFont typeface="Calibri" panose="020F0502020204030204" pitchFamily="34" charset="0"/>
              <a:buChar char=" "/>
              <a:tabLst/>
              <a:defRPr/>
            </a:pP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DGS kontenjanlarının belirlenmesi ve ÖSYM ‘ye bildirilmesi,</a:t>
            </a:r>
          </a:p>
          <a:p>
            <a:pPr marL="91440" marR="0" lvl="0" indent="-91440" defTabSz="914400" eaLnBrk="1" fontAlgn="auto" latinLnBrk="0" hangingPunct="1">
              <a:lnSpc>
                <a:spcPct val="90000"/>
              </a:lnSpc>
              <a:spcBef>
                <a:spcPts val="1200"/>
              </a:spcBef>
              <a:spcAft>
                <a:spcPts val="200"/>
              </a:spcAft>
              <a:buClr>
                <a:srgbClr val="1CADE4"/>
              </a:buClr>
              <a:buSzPct val="100000"/>
              <a:buFont typeface="Calibri" panose="020F0502020204030204" pitchFamily="34" charset="0"/>
              <a:buChar char=" "/>
              <a:tabLst/>
              <a:defRPr/>
            </a:pPr>
            <a:endPar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marR="0" lvl="0" indent="-91440" defTabSz="914400" eaLnBrk="1" fontAlgn="auto" latinLnBrk="0" hangingPunct="1">
              <a:lnSpc>
                <a:spcPct val="90000"/>
              </a:lnSpc>
              <a:spcBef>
                <a:spcPts val="1200"/>
              </a:spcBef>
              <a:spcAft>
                <a:spcPts val="200"/>
              </a:spcAft>
              <a:buClr>
                <a:srgbClr val="1CADE4"/>
              </a:buClr>
              <a:buSzPct val="100000"/>
              <a:buFont typeface="Calibri" panose="020F0502020204030204" pitchFamily="34" charset="0"/>
              <a:buChar char=" "/>
              <a:tabLst/>
              <a:defRPr/>
            </a:pP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Kayıt yaptıran öğrencileri tespit ederek ÖSYM Başkanlığına açık kalan kontenjanları bildirmek,</a:t>
            </a:r>
          </a:p>
          <a:p>
            <a:pPr marL="91440" marR="0" lvl="0" indent="-91440" defTabSz="914400" eaLnBrk="1" fontAlgn="auto" latinLnBrk="0" hangingPunct="1">
              <a:lnSpc>
                <a:spcPct val="90000"/>
              </a:lnSpc>
              <a:spcBef>
                <a:spcPts val="1200"/>
              </a:spcBef>
              <a:spcAft>
                <a:spcPts val="200"/>
              </a:spcAft>
              <a:buClr>
                <a:srgbClr val="1CADE4"/>
              </a:buClr>
              <a:buSzPct val="100000"/>
              <a:buFont typeface="Calibri" panose="020F0502020204030204" pitchFamily="34" charset="0"/>
              <a:buChar char=" "/>
              <a:tabLst/>
              <a:defRPr/>
            </a:pPr>
            <a:endPar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marR="0" lvl="0" indent="-91440" defTabSz="914400" eaLnBrk="1" fontAlgn="auto" latinLnBrk="0" hangingPunct="1">
              <a:lnSpc>
                <a:spcPct val="90000"/>
              </a:lnSpc>
              <a:spcBef>
                <a:spcPts val="1200"/>
              </a:spcBef>
              <a:spcAft>
                <a:spcPts val="200"/>
              </a:spcAft>
              <a:buClr>
                <a:srgbClr val="1CADE4"/>
              </a:buClr>
              <a:buSzPct val="100000"/>
              <a:buFont typeface="Calibri" panose="020F0502020204030204" pitchFamily="34" charset="0"/>
              <a:buChar char=" "/>
              <a:tabLst/>
              <a:defRPr/>
            </a:pP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ÖSYM ‘den gelen yazılara ivedilikle cevap vermek,</a:t>
            </a:r>
            <a:endPar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74983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450292" y="452470"/>
            <a:ext cx="3041217" cy="523220"/>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tr-TR" sz="2800" b="1" i="0" u="none" strike="noStrike" kern="0" cap="none" spc="-50" normalizeH="0" baseline="0" noProof="0" dirty="0" smtClean="0">
                <a:ln>
                  <a:noFill/>
                </a:ln>
                <a:solidFill>
                  <a:prstClr val="black">
                    <a:lumMod val="75000"/>
                    <a:lumOff val="25000"/>
                  </a:prstClr>
                </a:solidFill>
                <a:effectLst/>
                <a:uLnTx/>
                <a:uFillTx/>
                <a:latin typeface="Times New Roman" panose="02020603050405020304" pitchFamily="18" charset="0"/>
                <a:ea typeface="+mj-ea"/>
                <a:cs typeface="Times New Roman" panose="02020603050405020304" pitchFamily="18" charset="0"/>
              </a:rPr>
              <a:t>YÖK İŞLEMLERİ</a:t>
            </a:r>
            <a:endParaRPr kumimoji="0" lang="tr-TR" sz="1800" b="1" i="0" u="none" strike="noStrike" kern="0" cap="none" spc="0" normalizeH="0" baseline="0" noProof="0" dirty="0" smtClean="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
        <p:nvSpPr>
          <p:cNvPr id="3" name="Dikdörtgen 2"/>
          <p:cNvSpPr/>
          <p:nvPr/>
        </p:nvSpPr>
        <p:spPr>
          <a:xfrm>
            <a:off x="450292" y="1631969"/>
            <a:ext cx="10428240" cy="3523016"/>
          </a:xfrm>
          <a:prstGeom prst="rect">
            <a:avLst/>
          </a:prstGeom>
        </p:spPr>
        <p:txBody>
          <a:bodyPr wrap="square">
            <a:spAutoFit/>
          </a:bodyPr>
          <a:lstStyle/>
          <a:p>
            <a:pPr marR="0" lvl="0" algn="just" defTabSz="914400" eaLnBrk="1" fontAlgn="auto" latinLnBrk="0" hangingPunct="1">
              <a:lnSpc>
                <a:spcPct val="90000"/>
              </a:lnSpc>
              <a:spcBef>
                <a:spcPts val="1200"/>
              </a:spcBef>
              <a:spcAft>
                <a:spcPts val="200"/>
              </a:spcAft>
              <a:buClr>
                <a:srgbClr val="1CADE4"/>
              </a:buClr>
              <a:buSzPct val="100000"/>
              <a:tabLst/>
              <a:defRPr/>
            </a:pPr>
            <a:r>
              <a:rPr lang="tr-TR" sz="1600" kern="0" dirty="0">
                <a:solidFill>
                  <a:prstClr val="black">
                    <a:lumMod val="75000"/>
                    <a:lumOff val="25000"/>
                  </a:prstClr>
                </a:solidFill>
              </a:rPr>
              <a:t> </a:t>
            </a:r>
            <a:r>
              <a:rPr lang="tr-TR" sz="1600" kern="0" dirty="0" smtClean="0">
                <a:solidFill>
                  <a:prstClr val="black">
                    <a:lumMod val="75000"/>
                    <a:lumOff val="25000"/>
                  </a:prstClr>
                </a:solidFill>
              </a:rPr>
              <a:t> </a:t>
            </a: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Enstitü/Fakülte/Yüksekokul/Meslek Yüksekokulu kurulması için gerekli yazışmaları  yapmak, belgeleri YÖK’e sunmak.</a:t>
            </a:r>
          </a:p>
          <a:p>
            <a:pPr marR="0" lvl="0" algn="just" defTabSz="914400" eaLnBrk="1" fontAlgn="auto" latinLnBrk="0" hangingPunct="1">
              <a:lnSpc>
                <a:spcPct val="90000"/>
              </a:lnSpc>
              <a:spcBef>
                <a:spcPts val="1200"/>
              </a:spcBef>
              <a:spcAft>
                <a:spcPts val="200"/>
              </a:spcAft>
              <a:buClr>
                <a:srgbClr val="1CADE4"/>
              </a:buClr>
              <a:buSzPct val="100000"/>
              <a:tabLst/>
              <a:defRPr/>
            </a:pPr>
            <a:endPar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marR="0" lvl="0" indent="-91440" algn="just" defTabSz="914400" eaLnBrk="1" fontAlgn="auto" latinLnBrk="0" hangingPunct="1">
              <a:lnSpc>
                <a:spcPct val="90000"/>
              </a:lnSpc>
              <a:spcBef>
                <a:spcPts val="1200"/>
              </a:spcBef>
              <a:spcAft>
                <a:spcPts val="200"/>
              </a:spcAft>
              <a:buClr>
                <a:srgbClr val="1CADE4"/>
              </a:buClr>
              <a:buSzPct val="100000"/>
              <a:buFont typeface="Calibri" panose="020F0502020204030204" pitchFamily="34" charset="0"/>
              <a:buChar char=" "/>
              <a:tabLst/>
              <a:defRPr/>
            </a:pP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Bölüm/Program açılması için gerekli yazışmaları yapmak, belgeleri YÖK’e sunmak.</a:t>
            </a:r>
          </a:p>
          <a:p>
            <a:pPr marL="91440" marR="0" lvl="0" indent="-91440" algn="just" defTabSz="914400" eaLnBrk="1" fontAlgn="auto" latinLnBrk="0" hangingPunct="1">
              <a:lnSpc>
                <a:spcPct val="90000"/>
              </a:lnSpc>
              <a:spcBef>
                <a:spcPts val="1200"/>
              </a:spcBef>
              <a:spcAft>
                <a:spcPts val="200"/>
              </a:spcAft>
              <a:buClr>
                <a:srgbClr val="1CADE4"/>
              </a:buClr>
              <a:buSzPct val="100000"/>
              <a:buFont typeface="Calibri" panose="020F0502020204030204" pitchFamily="34" charset="0"/>
              <a:buChar char=" "/>
              <a:tabLst/>
              <a:defRPr/>
            </a:pPr>
            <a:endPar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marR="0" lvl="0" indent="-91440" algn="just" defTabSz="914400" eaLnBrk="1" fontAlgn="auto" latinLnBrk="0" hangingPunct="1">
              <a:lnSpc>
                <a:spcPct val="90000"/>
              </a:lnSpc>
              <a:spcBef>
                <a:spcPts val="1200"/>
              </a:spcBef>
              <a:spcAft>
                <a:spcPts val="200"/>
              </a:spcAft>
              <a:buClr>
                <a:srgbClr val="1CADE4"/>
              </a:buClr>
              <a:buSzPct val="100000"/>
              <a:buFont typeface="Calibri" panose="020F0502020204030204" pitchFamily="34" charset="0"/>
              <a:buChar char=" "/>
              <a:tabLst/>
              <a:defRPr/>
            </a:pP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Açık olan Bölüm/Programlara öğrenci almak için gerekli yazışmaları yapmak.</a:t>
            </a:r>
          </a:p>
          <a:p>
            <a:pPr marL="91440" marR="0" lvl="0" indent="-91440" algn="just" defTabSz="914400" eaLnBrk="1" fontAlgn="auto" latinLnBrk="0" hangingPunct="1">
              <a:lnSpc>
                <a:spcPct val="90000"/>
              </a:lnSpc>
              <a:spcBef>
                <a:spcPts val="1200"/>
              </a:spcBef>
              <a:spcAft>
                <a:spcPts val="200"/>
              </a:spcAft>
              <a:buClr>
                <a:srgbClr val="1CADE4"/>
              </a:buClr>
              <a:buSzPct val="100000"/>
              <a:buFont typeface="Calibri" panose="020F0502020204030204" pitchFamily="34" charset="0"/>
              <a:buChar char=" "/>
              <a:tabLst/>
              <a:defRPr/>
            </a:pPr>
            <a:endPar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marR="0" lvl="0" indent="-91440" algn="just" defTabSz="914400" eaLnBrk="1" fontAlgn="auto" latinLnBrk="0" hangingPunct="1">
              <a:lnSpc>
                <a:spcPct val="90000"/>
              </a:lnSpc>
              <a:spcBef>
                <a:spcPts val="1200"/>
              </a:spcBef>
              <a:spcAft>
                <a:spcPts val="200"/>
              </a:spcAft>
              <a:buClr>
                <a:srgbClr val="1CADE4"/>
              </a:buClr>
              <a:buSzPct val="100000"/>
              <a:buFont typeface="Calibri" panose="020F0502020204030204" pitchFamily="34" charset="0"/>
              <a:buChar char=" "/>
              <a:tabLst/>
              <a:defRPr/>
            </a:pP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YÖK tarafından istenen bilgilerin ivedi bir şekilde hazırlanarak cevap olarak sunmak.</a:t>
            </a:r>
          </a:p>
          <a:p>
            <a:pPr marL="91440" marR="0" lvl="0" indent="-91440" algn="just" defTabSz="914400" eaLnBrk="1" fontAlgn="auto" latinLnBrk="0" hangingPunct="1">
              <a:lnSpc>
                <a:spcPct val="90000"/>
              </a:lnSpc>
              <a:spcBef>
                <a:spcPts val="1200"/>
              </a:spcBef>
              <a:spcAft>
                <a:spcPts val="200"/>
              </a:spcAft>
              <a:buClr>
                <a:srgbClr val="1CADE4"/>
              </a:buClr>
              <a:buSzPct val="100000"/>
              <a:buFont typeface="Calibri" panose="020F0502020204030204" pitchFamily="34" charset="0"/>
              <a:buChar char=" "/>
              <a:tabLst/>
              <a:defRPr/>
            </a:pPr>
            <a:endPar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lvl="0" indent="-91440" algn="just">
              <a:lnSpc>
                <a:spcPct val="90000"/>
              </a:lnSpc>
              <a:spcBef>
                <a:spcPts val="1200"/>
              </a:spcBef>
              <a:spcAft>
                <a:spcPts val="200"/>
              </a:spcAft>
              <a:buClr>
                <a:srgbClr val="1CADE4"/>
              </a:buClr>
              <a:buSzPct val="100000"/>
              <a:buFont typeface="Calibri" panose="020F0502020204030204" pitchFamily="34" charset="0"/>
              <a:buChar char=" "/>
            </a:pP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Yatay Geçiş kontenjanlarının belirlenmesi ve </a:t>
            </a:r>
            <a:r>
              <a:rPr lang="tr-TR" sz="1600" dirty="0" smtClean="0">
                <a:solidFill>
                  <a:prstClr val="black">
                    <a:lumMod val="75000"/>
                    <a:lumOff val="25000"/>
                  </a:prstClr>
                </a:solidFill>
                <a:latin typeface="Times New Roman" panose="02020603050405020304" pitchFamily="18" charset="0"/>
                <a:cs typeface="Times New Roman" panose="02020603050405020304" pitchFamily="18" charset="0"/>
              </a:rPr>
              <a:t>bildirilmesi</a:t>
            </a:r>
            <a:endParaRPr kumimoji="0" lang="tr-TR" sz="1600" b="0" i="0" u="none" strike="noStrike" kern="0" cap="none" spc="0" normalizeH="0" baseline="0" noProof="0" dirty="0" smtClean="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775275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684173" y="518459"/>
            <a:ext cx="8327852"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tr-TR" sz="2800" b="1" kern="0" spc="-50" dirty="0" smtClean="0">
                <a:solidFill>
                  <a:prstClr val="black">
                    <a:lumMod val="75000"/>
                    <a:lumOff val="25000"/>
                  </a:prstClr>
                </a:solidFill>
                <a:latin typeface="Times New Roman" panose="02020603050405020304" pitchFamily="18" charset="0"/>
                <a:ea typeface="+mj-ea"/>
                <a:cs typeface="Times New Roman" panose="02020603050405020304" pitchFamily="18" charset="0"/>
              </a:rPr>
              <a:t>ÖĞRENCİ HARÇLARI İŞLEMLERİ</a:t>
            </a:r>
            <a:endParaRPr kumimoji="0" lang="tr-TR" sz="1800" b="1" i="0" u="none" strike="noStrike" kern="0" cap="none" spc="0" normalizeH="0" baseline="0" noProof="0" dirty="0" smtClean="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
        <p:nvSpPr>
          <p:cNvPr id="3" name="Dikdörtgen 2"/>
          <p:cNvSpPr/>
          <p:nvPr/>
        </p:nvSpPr>
        <p:spPr>
          <a:xfrm>
            <a:off x="312159" y="1334196"/>
            <a:ext cx="9496774" cy="3620478"/>
          </a:xfrm>
          <a:prstGeom prst="rect">
            <a:avLst/>
          </a:prstGeom>
        </p:spPr>
        <p:txBody>
          <a:bodyPr wrap="square">
            <a:spAutoFit/>
          </a:bodyPr>
          <a:lstStyle/>
          <a:p>
            <a:pPr marL="91440" lvl="0" indent="-91440">
              <a:lnSpc>
                <a:spcPct val="90000"/>
              </a:lnSpc>
              <a:spcBef>
                <a:spcPts val="1200"/>
              </a:spcBef>
              <a:spcAft>
                <a:spcPts val="200"/>
              </a:spcAft>
              <a:buClr>
                <a:srgbClr val="1CADE4"/>
              </a:buClr>
              <a:buSzPct val="100000"/>
              <a:buFont typeface="Calibri" panose="020F0502020204030204" pitchFamily="34" charset="0"/>
              <a:buChar char=" "/>
              <a:defRPr/>
            </a:pPr>
            <a:r>
              <a:rPr lang="tr-TR" sz="1600" dirty="0" smtClean="0">
                <a:solidFill>
                  <a:prstClr val="black">
                    <a:lumMod val="75000"/>
                    <a:lumOff val="25000"/>
                  </a:prstClr>
                </a:solidFill>
                <a:latin typeface="Times New Roman" panose="02020603050405020304" pitchFamily="18" charset="0"/>
                <a:cs typeface="Times New Roman" panose="02020603050405020304" pitchFamily="18" charset="0"/>
              </a:rPr>
              <a:t>İkinci öğretim öğrencisi olup,    %10'a giren öğrencilerin  başarı </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durumlarının belirlenmesi, başarılı öğrencilere harç indiriminin </a:t>
            </a:r>
            <a:r>
              <a:rPr lang="tr-TR" sz="1600" dirty="0" smtClean="0">
                <a:solidFill>
                  <a:prstClr val="black">
                    <a:lumMod val="75000"/>
                    <a:lumOff val="25000"/>
                  </a:prstClr>
                </a:solidFill>
                <a:latin typeface="Times New Roman" panose="02020603050405020304" pitchFamily="18" charset="0"/>
                <a:cs typeface="Times New Roman" panose="02020603050405020304" pitchFamily="18" charset="0"/>
              </a:rPr>
              <a:t>yapılması ve bankaya bildirilmesi.</a:t>
            </a:r>
            <a:endParaRPr lang="tr-TR" sz="1600" dirty="0">
              <a:solidFill>
                <a:prstClr val="black">
                  <a:lumMod val="75000"/>
                  <a:lumOff val="25000"/>
                </a:prstClr>
              </a:solidFill>
              <a:latin typeface="Times New Roman" panose="02020603050405020304" pitchFamily="18" charset="0"/>
              <a:cs typeface="Times New Roman" panose="02020603050405020304" pitchFamily="18" charset="0"/>
            </a:endParaRPr>
          </a:p>
          <a:p>
            <a:pPr marL="91440" lvl="0" indent="-91440">
              <a:lnSpc>
                <a:spcPct val="90000"/>
              </a:lnSpc>
              <a:spcBef>
                <a:spcPts val="1200"/>
              </a:spcBef>
              <a:spcAft>
                <a:spcPts val="200"/>
              </a:spcAft>
              <a:buClr>
                <a:srgbClr val="1CADE4"/>
              </a:buClr>
              <a:buSzPct val="100000"/>
              <a:buFont typeface="Calibri" panose="020F0502020204030204" pitchFamily="34" charset="0"/>
              <a:buChar char=" "/>
              <a:defRPr/>
            </a:pPr>
            <a:endParaRPr lang="tr-TR" sz="1600" dirty="0">
              <a:solidFill>
                <a:prstClr val="black">
                  <a:lumMod val="75000"/>
                  <a:lumOff val="25000"/>
                </a:prstClr>
              </a:solidFill>
              <a:latin typeface="Times New Roman" panose="02020603050405020304" pitchFamily="18" charset="0"/>
              <a:cs typeface="Times New Roman" panose="02020603050405020304" pitchFamily="18" charset="0"/>
            </a:endParaRPr>
          </a:p>
          <a:p>
            <a:pPr marL="91440" lvl="0" indent="-91440">
              <a:lnSpc>
                <a:spcPct val="90000"/>
              </a:lnSpc>
              <a:spcBef>
                <a:spcPts val="1200"/>
              </a:spcBef>
              <a:spcAft>
                <a:spcPts val="200"/>
              </a:spcAft>
              <a:buClr>
                <a:srgbClr val="1CADE4"/>
              </a:buClr>
              <a:buSzPct val="100000"/>
              <a:buFont typeface="Calibri" panose="020F0502020204030204" pitchFamily="34" charset="0"/>
              <a:buChar char=" "/>
              <a:defRPr/>
            </a:pP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Harç ödemesi gereken öğrencilerin harçlarının hesaplanması, ilgili bankaya verilerin gönderilmesi, bankadan gelen verilerinde otomasyon sistemine aktarılması. </a:t>
            </a:r>
          </a:p>
          <a:p>
            <a:pPr marL="91440" lvl="0" indent="-91440">
              <a:lnSpc>
                <a:spcPct val="90000"/>
              </a:lnSpc>
              <a:spcBef>
                <a:spcPts val="1200"/>
              </a:spcBef>
              <a:spcAft>
                <a:spcPts val="200"/>
              </a:spcAft>
              <a:buClr>
                <a:srgbClr val="1CADE4"/>
              </a:buClr>
              <a:buSzPct val="100000"/>
              <a:buFont typeface="Calibri" panose="020F0502020204030204" pitchFamily="34" charset="0"/>
              <a:buChar char=" "/>
              <a:defRPr/>
            </a:pPr>
            <a:endParaRPr lang="tr-TR" sz="1600" dirty="0">
              <a:solidFill>
                <a:prstClr val="black">
                  <a:lumMod val="75000"/>
                  <a:lumOff val="25000"/>
                </a:prstClr>
              </a:solidFill>
              <a:latin typeface="Times New Roman" panose="02020603050405020304" pitchFamily="18" charset="0"/>
              <a:cs typeface="Times New Roman" panose="02020603050405020304" pitchFamily="18" charset="0"/>
            </a:endParaRPr>
          </a:p>
          <a:p>
            <a:pPr marL="91440" lvl="0" indent="-91440">
              <a:lnSpc>
                <a:spcPct val="90000"/>
              </a:lnSpc>
              <a:spcBef>
                <a:spcPts val="1200"/>
              </a:spcBef>
              <a:spcAft>
                <a:spcPts val="200"/>
              </a:spcAft>
              <a:buClr>
                <a:srgbClr val="1CADE4"/>
              </a:buClr>
              <a:buSzPct val="100000"/>
              <a:buFont typeface="Calibri" panose="020F0502020204030204" pitchFamily="34" charset="0"/>
              <a:buChar char=" "/>
              <a:defRPr/>
            </a:pP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Özürlü öğrencilerin </a:t>
            </a:r>
            <a:r>
              <a:rPr lang="tr-TR" sz="1600" dirty="0" err="1">
                <a:solidFill>
                  <a:prstClr val="black">
                    <a:lumMod val="75000"/>
                    <a:lumOff val="25000"/>
                  </a:prstClr>
                </a:solidFill>
                <a:latin typeface="Times New Roman" panose="02020603050405020304" pitchFamily="18" charset="0"/>
                <a:cs typeface="Times New Roman" panose="02020603050405020304" pitchFamily="18" charset="0"/>
              </a:rPr>
              <a:t>özürü</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 oranında harç indiriminin yapılması ve öğrencinin borcundan düşülmesi,</a:t>
            </a:r>
          </a:p>
          <a:p>
            <a:pPr marL="91440" lvl="0" indent="-91440">
              <a:lnSpc>
                <a:spcPct val="90000"/>
              </a:lnSpc>
              <a:spcBef>
                <a:spcPts val="1200"/>
              </a:spcBef>
              <a:spcAft>
                <a:spcPts val="200"/>
              </a:spcAft>
              <a:buClr>
                <a:srgbClr val="1CADE4"/>
              </a:buClr>
              <a:buSzPct val="100000"/>
              <a:buFont typeface="Calibri" panose="020F0502020204030204" pitchFamily="34" charset="0"/>
              <a:buChar char=" "/>
              <a:defRPr/>
            </a:pPr>
            <a:endParaRPr lang="tr-TR" sz="1600" dirty="0">
              <a:solidFill>
                <a:prstClr val="black">
                  <a:lumMod val="75000"/>
                  <a:lumOff val="25000"/>
                </a:prstClr>
              </a:solidFill>
              <a:latin typeface="Times New Roman" panose="02020603050405020304" pitchFamily="18" charset="0"/>
              <a:cs typeface="Times New Roman" panose="02020603050405020304" pitchFamily="18" charset="0"/>
            </a:endParaRPr>
          </a:p>
          <a:p>
            <a:pPr marL="91440" lvl="0" indent="-91440">
              <a:lnSpc>
                <a:spcPct val="90000"/>
              </a:lnSpc>
              <a:spcBef>
                <a:spcPts val="1200"/>
              </a:spcBef>
              <a:spcAft>
                <a:spcPts val="200"/>
              </a:spcAft>
              <a:buClr>
                <a:srgbClr val="1CADE4"/>
              </a:buClr>
              <a:buSzPct val="100000"/>
              <a:buFont typeface="Calibri" panose="020F0502020204030204" pitchFamily="34" charset="0"/>
              <a:buChar char=" "/>
              <a:defRPr/>
            </a:pP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Şehit ve Gazi yakınlarının harçlarının muaf olması için gereken işlemlerin </a:t>
            </a:r>
            <a:r>
              <a:rPr lang="tr-TR" sz="1600" dirty="0" smtClean="0">
                <a:solidFill>
                  <a:prstClr val="black">
                    <a:lumMod val="75000"/>
                    <a:lumOff val="25000"/>
                  </a:prstClr>
                </a:solidFill>
                <a:latin typeface="Times New Roman" panose="02020603050405020304" pitchFamily="18" charset="0"/>
                <a:cs typeface="Times New Roman" panose="02020603050405020304" pitchFamily="18" charset="0"/>
              </a:rPr>
              <a:t>yapılması</a:t>
            </a:r>
            <a:endParaRPr lang="tr-TR" sz="2000" dirty="0">
              <a:solidFill>
                <a:prstClr val="black">
                  <a:lumMod val="75000"/>
                  <a:lumOff val="25000"/>
                </a:prstClr>
              </a:solidFill>
              <a:latin typeface="Calibri Light" panose="020F0302020204030204"/>
            </a:endParaRPr>
          </a:p>
          <a:p>
            <a:pPr marL="91440" lvl="0" indent="-91440">
              <a:lnSpc>
                <a:spcPct val="90000"/>
              </a:lnSpc>
              <a:spcBef>
                <a:spcPts val="1200"/>
              </a:spcBef>
              <a:spcAft>
                <a:spcPts val="200"/>
              </a:spcAft>
              <a:buClr>
                <a:srgbClr val="1CADE4"/>
              </a:buClr>
              <a:buSzPct val="100000"/>
              <a:buFont typeface="Calibri" panose="020F0502020204030204" pitchFamily="34" charset="0"/>
              <a:buChar char=" "/>
              <a:defRPr/>
            </a:pPr>
            <a:endParaRPr lang="tr-TR" sz="2000" dirty="0">
              <a:solidFill>
                <a:prstClr val="black">
                  <a:lumMod val="75000"/>
                  <a:lumOff val="25000"/>
                </a:prstClr>
              </a:solidFill>
              <a:latin typeface="Calibri Light" panose="020F0302020204030204"/>
            </a:endParaRPr>
          </a:p>
        </p:txBody>
      </p:sp>
    </p:spTree>
    <p:extLst>
      <p:ext uri="{BB962C8B-B14F-4D97-AF65-F5344CB8AC3E}">
        <p14:creationId xmlns:p14="http://schemas.microsoft.com/office/powerpoint/2010/main" val="24258404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612647" y="605797"/>
            <a:ext cx="5676554" cy="523220"/>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tr-TR" sz="2800" b="1" i="0" u="none" strike="noStrike" kern="0" cap="none" spc="-50" normalizeH="0" baseline="0" noProof="0" dirty="0" smtClean="0">
                <a:ln>
                  <a:noFill/>
                </a:ln>
                <a:solidFill>
                  <a:prstClr val="black">
                    <a:lumMod val="75000"/>
                    <a:lumOff val="25000"/>
                  </a:prstClr>
                </a:solidFill>
                <a:effectLst/>
                <a:uLnTx/>
                <a:uFillTx/>
                <a:latin typeface="Times New Roman" panose="02020603050405020304" pitchFamily="18" charset="0"/>
                <a:ea typeface="+mj-ea"/>
                <a:cs typeface="Times New Roman" panose="02020603050405020304" pitchFamily="18" charset="0"/>
              </a:rPr>
              <a:t>1.EĞİTİM-ÖĞRETİM İŞLEMLERİ</a:t>
            </a:r>
            <a:endParaRPr kumimoji="0" lang="tr-TR" sz="2800" b="0" i="0" u="none" strike="noStrike" kern="0" cap="none" spc="0" normalizeH="0" baseline="0" noProof="0" dirty="0" smtClean="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
        <p:nvSpPr>
          <p:cNvPr id="3" name="Dikdörtgen 2"/>
          <p:cNvSpPr/>
          <p:nvPr/>
        </p:nvSpPr>
        <p:spPr>
          <a:xfrm>
            <a:off x="1" y="1418621"/>
            <a:ext cx="11001080" cy="2375009"/>
          </a:xfrm>
          <a:prstGeom prst="rect">
            <a:avLst/>
          </a:prstGeom>
        </p:spPr>
        <p:txBody>
          <a:bodyPr wrap="square">
            <a:spAutoFit/>
          </a:bodyPr>
          <a:lstStyle/>
          <a:p>
            <a:pPr marL="91440" marR="0" lvl="0" indent="-91440" defTabSz="914400" eaLnBrk="1" fontAlgn="auto" latinLnBrk="0" hangingPunct="1">
              <a:lnSpc>
                <a:spcPct val="90000"/>
              </a:lnSpc>
              <a:spcBef>
                <a:spcPts val="1200"/>
              </a:spcBef>
              <a:spcAft>
                <a:spcPts val="200"/>
              </a:spcAft>
              <a:buClr>
                <a:srgbClr val="1CADE4"/>
              </a:buClr>
              <a:buSzPct val="100000"/>
              <a:buFontTx/>
              <a:buNone/>
              <a:tabLst/>
              <a:defRPr/>
            </a:pPr>
            <a:r>
              <a:rPr kumimoji="0" lang="tr-TR" sz="1600" b="1"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1.1 Akademik Takvimin </a:t>
            </a:r>
            <a:r>
              <a:rPr kumimoji="0" lang="tr-TR" sz="1600" b="1"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Hazırlanması</a:t>
            </a:r>
          </a:p>
          <a:p>
            <a:pPr marL="91440" marR="0" lvl="0" indent="-91440" defTabSz="914400" eaLnBrk="1" fontAlgn="auto" latinLnBrk="0" hangingPunct="1">
              <a:lnSpc>
                <a:spcPct val="90000"/>
              </a:lnSpc>
              <a:spcBef>
                <a:spcPts val="1200"/>
              </a:spcBef>
              <a:spcAft>
                <a:spcPts val="200"/>
              </a:spcAft>
              <a:buClr>
                <a:srgbClr val="1CADE4"/>
              </a:buClr>
              <a:buSzPct val="100000"/>
              <a:buFontTx/>
              <a:buNone/>
              <a:tabLst/>
              <a:defRPr/>
            </a:pP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Üniversitemiz </a:t>
            </a: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2025-2026 </a:t>
            </a: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Eğitim-Öğretim yılında eğitimin başlama, bitiş ve sınav tarihleri ile</a:t>
            </a:r>
            <a:endPar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marR="0" lvl="0" indent="-91440" algn="just" defTabSz="914400" eaLnBrk="1" fontAlgn="auto" latinLnBrk="0" hangingPunct="1">
              <a:lnSpc>
                <a:spcPct val="90000"/>
              </a:lnSpc>
              <a:spcBef>
                <a:spcPts val="1200"/>
              </a:spcBef>
              <a:spcAft>
                <a:spcPts val="200"/>
              </a:spcAft>
              <a:buClr>
                <a:srgbClr val="1CADE4"/>
              </a:buClr>
              <a:buSzPct val="100000"/>
              <a:buFontTx/>
              <a:buNone/>
              <a:tabLst/>
              <a:defRPr/>
            </a:pP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ilgili Fakülte</a:t>
            </a: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Yüksekokul</a:t>
            </a: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Meslek Yüksekokulu ve Enstitülerimizin de görüşleri alınarak</a:t>
            </a:r>
            <a:endPar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marR="0" lvl="0" indent="-91440" algn="just" defTabSz="914400" eaLnBrk="1" fontAlgn="auto" latinLnBrk="0" hangingPunct="1">
              <a:lnSpc>
                <a:spcPct val="90000"/>
              </a:lnSpc>
              <a:spcBef>
                <a:spcPts val="1200"/>
              </a:spcBef>
              <a:spcAft>
                <a:spcPts val="200"/>
              </a:spcAft>
              <a:buClr>
                <a:srgbClr val="1CADE4"/>
              </a:buClr>
              <a:buSzPct val="100000"/>
              <a:buFontTx/>
              <a:buNone/>
              <a:tabLst/>
              <a:defRPr/>
            </a:pP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belirlenen Akademik Takvimi, Üniversitemiz Senatosunca onaylanarak ilgili yerlere</a:t>
            </a:r>
            <a:endPar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marR="0" lvl="0" indent="-91440" algn="just" defTabSz="914400" eaLnBrk="1" fontAlgn="auto" latinLnBrk="0" hangingPunct="1">
              <a:lnSpc>
                <a:spcPct val="90000"/>
              </a:lnSpc>
              <a:spcBef>
                <a:spcPts val="1200"/>
              </a:spcBef>
              <a:spcAft>
                <a:spcPts val="200"/>
              </a:spcAft>
              <a:buClr>
                <a:srgbClr val="1CADE4"/>
              </a:buClr>
              <a:buSzPct val="100000"/>
              <a:buFontTx/>
              <a:buNone/>
              <a:tabLst/>
              <a:defRPr/>
            </a:pP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bildirilmiştir. (YÖK,  Tüm Üniversite Rektörlükleri, Üniversitemiz Fakülte, Yüksekokul </a:t>
            </a: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ve Enstitü</a:t>
            </a:r>
            <a:r>
              <a:rPr kumimoji="0" lang="tr-TR" sz="1600" b="0" i="0" u="none" strike="noStrike" kern="0" cap="none" spc="0" normalizeH="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Müdürlükleri)</a:t>
            </a:r>
            <a:endPar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514350" marR="0" lvl="0" indent="-514350" defTabSz="914400" eaLnBrk="1" fontAlgn="auto" latinLnBrk="0" hangingPunct="1">
              <a:lnSpc>
                <a:spcPct val="90000"/>
              </a:lnSpc>
              <a:spcBef>
                <a:spcPts val="1200"/>
              </a:spcBef>
              <a:spcAft>
                <a:spcPts val="200"/>
              </a:spcAft>
              <a:buClrTx/>
              <a:buSzPct val="100000"/>
              <a:buFontTx/>
              <a:buNone/>
              <a:tabLst/>
              <a:defRPr/>
            </a:pPr>
            <a:endParaRPr kumimoji="0" lang="tr-TR" sz="20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91251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502762" y="449401"/>
            <a:ext cx="11073353" cy="3288080"/>
          </a:xfrm>
          <a:prstGeom prst="rect">
            <a:avLst/>
          </a:prstGeom>
        </p:spPr>
        <p:txBody>
          <a:bodyPr wrap="square">
            <a:spAutoFit/>
          </a:bodyPr>
          <a:lstStyle/>
          <a:p>
            <a:pPr marL="91440" lvl="0" indent="-91440" algn="just">
              <a:lnSpc>
                <a:spcPct val="90000"/>
              </a:lnSpc>
              <a:spcBef>
                <a:spcPts val="1200"/>
              </a:spcBef>
              <a:spcAft>
                <a:spcPts val="200"/>
              </a:spcAft>
              <a:buClr>
                <a:srgbClr val="1CADE4"/>
              </a:buClr>
              <a:buSzPct val="100000"/>
              <a:defRPr/>
            </a:pPr>
            <a:r>
              <a:rPr lang="tr-TR" sz="2800" b="1" dirty="0">
                <a:solidFill>
                  <a:prstClr val="black">
                    <a:lumMod val="75000"/>
                    <a:lumOff val="25000"/>
                  </a:prstClr>
                </a:solidFill>
                <a:latin typeface="Times New Roman" panose="02020603050405020304" pitchFamily="18" charset="0"/>
                <a:cs typeface="Times New Roman" panose="02020603050405020304" pitchFamily="18" charset="0"/>
              </a:rPr>
              <a:t>1.2 Yönetmelik/Yönerge Değişiklik </a:t>
            </a:r>
            <a:r>
              <a:rPr lang="tr-TR" sz="2800" b="1" dirty="0" smtClean="0">
                <a:solidFill>
                  <a:prstClr val="black">
                    <a:lumMod val="75000"/>
                    <a:lumOff val="25000"/>
                  </a:prstClr>
                </a:solidFill>
                <a:latin typeface="Times New Roman" panose="02020603050405020304" pitchFamily="18" charset="0"/>
                <a:cs typeface="Times New Roman" panose="02020603050405020304" pitchFamily="18" charset="0"/>
              </a:rPr>
              <a:t>Teklifleri</a:t>
            </a:r>
          </a:p>
          <a:p>
            <a:pPr marL="91440" lvl="0" indent="-91440" algn="just">
              <a:lnSpc>
                <a:spcPct val="90000"/>
              </a:lnSpc>
              <a:spcBef>
                <a:spcPts val="1200"/>
              </a:spcBef>
              <a:spcAft>
                <a:spcPts val="200"/>
              </a:spcAft>
              <a:buClr>
                <a:srgbClr val="1CADE4"/>
              </a:buClr>
              <a:buSzPct val="100000"/>
              <a:defRPr/>
            </a:pPr>
            <a:endParaRPr lang="tr-TR" sz="1600" dirty="0">
              <a:solidFill>
                <a:prstClr val="black">
                  <a:lumMod val="75000"/>
                  <a:lumOff val="25000"/>
                </a:prstClr>
              </a:solidFill>
              <a:latin typeface="Calibri Light" panose="020F0302020204030204"/>
            </a:endParaRPr>
          </a:p>
          <a:p>
            <a:pPr marL="91440" lvl="0" indent="-91440" algn="just">
              <a:lnSpc>
                <a:spcPct val="90000"/>
              </a:lnSpc>
              <a:spcBef>
                <a:spcPts val="1200"/>
              </a:spcBef>
              <a:spcAft>
                <a:spcPts val="200"/>
              </a:spcAft>
              <a:buClr>
                <a:srgbClr val="1CADE4"/>
              </a:buClr>
              <a:buSzPct val="100000"/>
              <a:defRPr/>
            </a:pPr>
            <a:r>
              <a:rPr lang="tr-TR" sz="1600" dirty="0" smtClean="0">
                <a:solidFill>
                  <a:prstClr val="black">
                    <a:lumMod val="75000"/>
                    <a:lumOff val="25000"/>
                  </a:prstClr>
                </a:solidFill>
                <a:latin typeface="Times New Roman" panose="02020603050405020304" pitchFamily="18" charset="0"/>
                <a:cs typeface="Times New Roman" panose="02020603050405020304" pitchFamily="18" charset="0"/>
              </a:rPr>
              <a:t>Üniversitemizde </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Eğitim-Öğretimle ilgili olan Yönetmelik</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ve Yönergelerde ihtiyaç duyulan</a:t>
            </a:r>
            <a:endParaRPr lang="en-US" sz="1600" dirty="0">
              <a:solidFill>
                <a:prstClr val="black">
                  <a:lumMod val="75000"/>
                  <a:lumOff val="25000"/>
                </a:prstClr>
              </a:solidFill>
              <a:latin typeface="Times New Roman" panose="02020603050405020304" pitchFamily="18" charset="0"/>
              <a:cs typeface="Times New Roman" panose="02020603050405020304" pitchFamily="18" charset="0"/>
            </a:endParaRPr>
          </a:p>
          <a:p>
            <a:pPr marL="91440" lvl="0" indent="-91440" algn="just">
              <a:lnSpc>
                <a:spcPct val="90000"/>
              </a:lnSpc>
              <a:spcBef>
                <a:spcPts val="1200"/>
              </a:spcBef>
              <a:spcAft>
                <a:spcPts val="200"/>
              </a:spcAft>
              <a:buClr>
                <a:srgbClr val="1CADE4"/>
              </a:buClr>
              <a:buSzPct val="100000"/>
              <a:defRPr/>
            </a:pP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değişiklik teklifleri</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Mevzuat</a:t>
            </a:r>
            <a:r>
              <a:rPr lang="tr-TR" sz="1600" dirty="0" smtClean="0">
                <a:solidFill>
                  <a:prstClr val="black">
                    <a:lumMod val="75000"/>
                    <a:lumOff val="25000"/>
                  </a:prstClr>
                </a:solidFill>
                <a:latin typeface="Times New Roman" panose="02020603050405020304" pitchFamily="18" charset="0"/>
                <a:cs typeface="Times New Roman" panose="02020603050405020304" pitchFamily="18" charset="0"/>
              </a:rPr>
              <a:t>, Eğitim </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Komisyonu ve Üniversitemiz</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Senatosuna sunulmuştur.</a:t>
            </a:r>
            <a:endParaRPr lang="en-US" sz="1600" dirty="0">
              <a:solidFill>
                <a:prstClr val="black">
                  <a:lumMod val="75000"/>
                  <a:lumOff val="25000"/>
                </a:prstClr>
              </a:solidFill>
              <a:latin typeface="Times New Roman" panose="02020603050405020304" pitchFamily="18" charset="0"/>
              <a:cs typeface="Times New Roman" panose="02020603050405020304" pitchFamily="18" charset="0"/>
            </a:endParaRPr>
          </a:p>
          <a:p>
            <a:pPr marL="91440" lvl="0" indent="-91440" algn="just">
              <a:lnSpc>
                <a:spcPct val="90000"/>
              </a:lnSpc>
              <a:spcBef>
                <a:spcPts val="1200"/>
              </a:spcBef>
              <a:spcAft>
                <a:spcPts val="200"/>
              </a:spcAft>
              <a:buClr>
                <a:srgbClr val="1CADE4"/>
              </a:buClr>
              <a:buSzPct val="100000"/>
              <a:defRPr/>
            </a:pP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Senatomuzda kabul</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edilen</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Yönetmelik değişikliklerinin Resmi </a:t>
            </a:r>
            <a:r>
              <a:rPr lang="tr-TR" sz="1600" dirty="0" smtClean="0">
                <a:solidFill>
                  <a:prstClr val="black">
                    <a:lumMod val="75000"/>
                    <a:lumOff val="25000"/>
                  </a:prstClr>
                </a:solidFill>
                <a:latin typeface="Times New Roman" panose="02020603050405020304" pitchFamily="18" charset="0"/>
                <a:cs typeface="Times New Roman" panose="02020603050405020304" pitchFamily="18" charset="0"/>
              </a:rPr>
              <a:t>Gazetede</a:t>
            </a:r>
            <a:r>
              <a:rPr lang="en-US" sz="1600" dirty="0" smtClean="0">
                <a:solidFill>
                  <a:prstClr val="black">
                    <a:lumMod val="75000"/>
                    <a:lumOff val="25000"/>
                  </a:prstClr>
                </a:solidFill>
                <a:latin typeface="Times New Roman" panose="02020603050405020304" pitchFamily="18" charset="0"/>
                <a:cs typeface="Times New Roman" panose="02020603050405020304" pitchFamily="18" charset="0"/>
              </a:rPr>
              <a:t> </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yayınlanması</a:t>
            </a:r>
            <a:endParaRPr lang="en-US" sz="1600" dirty="0">
              <a:solidFill>
                <a:prstClr val="black">
                  <a:lumMod val="75000"/>
                  <a:lumOff val="25000"/>
                </a:prstClr>
              </a:solidFill>
              <a:latin typeface="Times New Roman" panose="02020603050405020304" pitchFamily="18" charset="0"/>
              <a:cs typeface="Times New Roman" panose="02020603050405020304" pitchFamily="18" charset="0"/>
            </a:endParaRPr>
          </a:p>
          <a:p>
            <a:pPr marL="91440" lvl="0" indent="-91440" algn="just">
              <a:lnSpc>
                <a:spcPct val="90000"/>
              </a:lnSpc>
              <a:spcBef>
                <a:spcPts val="1200"/>
              </a:spcBef>
              <a:spcAft>
                <a:spcPts val="200"/>
              </a:spcAft>
              <a:buClr>
                <a:srgbClr val="1CADE4"/>
              </a:buClr>
              <a:buSzPct val="100000"/>
              <a:defRPr/>
            </a:pP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sağlanmıştır</a:t>
            </a:r>
            <a:r>
              <a:rPr lang="tr-TR" sz="1600" dirty="0" smtClean="0">
                <a:solidFill>
                  <a:prstClr val="black">
                    <a:lumMod val="75000"/>
                    <a:lumOff val="25000"/>
                  </a:prstClr>
                </a:solidFill>
                <a:latin typeface="Times New Roman" panose="02020603050405020304" pitchFamily="18" charset="0"/>
                <a:cs typeface="Times New Roman" panose="02020603050405020304" pitchFamily="18" charset="0"/>
              </a:rPr>
              <a:t>. Resmi </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Gazetede</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yayınlandıktan sonra yapılan değişiklik ile ilgili bilgiler,</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tüm</a:t>
            </a:r>
            <a:endParaRPr lang="en-US" sz="1600" dirty="0">
              <a:solidFill>
                <a:prstClr val="black">
                  <a:lumMod val="75000"/>
                  <a:lumOff val="25000"/>
                </a:prstClr>
              </a:solidFill>
              <a:latin typeface="Times New Roman" panose="02020603050405020304" pitchFamily="18" charset="0"/>
              <a:cs typeface="Times New Roman" panose="02020603050405020304" pitchFamily="18" charset="0"/>
            </a:endParaRPr>
          </a:p>
          <a:p>
            <a:pPr marL="91440" lvl="0" indent="-91440" algn="just">
              <a:lnSpc>
                <a:spcPct val="90000"/>
              </a:lnSpc>
              <a:spcBef>
                <a:spcPts val="1200"/>
              </a:spcBef>
              <a:spcAft>
                <a:spcPts val="200"/>
              </a:spcAft>
              <a:buClr>
                <a:srgbClr val="1CADE4"/>
              </a:buClr>
              <a:buSzPct val="100000"/>
              <a:defRPr/>
            </a:pP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Fakülte/Yüksekokul /Enstitülerimize</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gönderilmiştir.</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Bu konu aynı zamanda Siirt</a:t>
            </a:r>
            <a:endParaRPr lang="en-US" sz="1600" dirty="0">
              <a:solidFill>
                <a:prstClr val="black">
                  <a:lumMod val="75000"/>
                  <a:lumOff val="25000"/>
                </a:prstClr>
              </a:solidFill>
              <a:latin typeface="Times New Roman" panose="02020603050405020304" pitchFamily="18" charset="0"/>
              <a:cs typeface="Times New Roman" panose="02020603050405020304" pitchFamily="18" charset="0"/>
            </a:endParaRPr>
          </a:p>
          <a:p>
            <a:pPr marL="91440" lvl="0" indent="-91440" algn="just">
              <a:lnSpc>
                <a:spcPct val="90000"/>
              </a:lnSpc>
              <a:spcBef>
                <a:spcPts val="1200"/>
              </a:spcBef>
              <a:spcAft>
                <a:spcPts val="200"/>
              </a:spcAft>
              <a:buClr>
                <a:srgbClr val="1CADE4"/>
              </a:buClr>
              <a:buSzPct val="100000"/>
              <a:defRPr/>
            </a:pP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Üniversitesi</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Web sayfamızda da ilan edilmiştir</a:t>
            </a:r>
            <a:r>
              <a:rPr lang="tr-TR" sz="1600" dirty="0">
                <a:solidFill>
                  <a:prstClr val="black">
                    <a:lumMod val="75000"/>
                    <a:lumOff val="25000"/>
                  </a:prstClr>
                </a:solidFill>
                <a:latin typeface="Calibri Light" panose="020F0302020204030204"/>
              </a:rPr>
              <a:t>.</a:t>
            </a:r>
          </a:p>
        </p:txBody>
      </p:sp>
    </p:spTree>
    <p:extLst>
      <p:ext uri="{BB962C8B-B14F-4D97-AF65-F5344CB8AC3E}">
        <p14:creationId xmlns:p14="http://schemas.microsoft.com/office/powerpoint/2010/main" val="17989137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521617" y="647931"/>
            <a:ext cx="9687612" cy="2485809"/>
          </a:xfrm>
          <a:prstGeom prst="rect">
            <a:avLst/>
          </a:prstGeom>
        </p:spPr>
        <p:txBody>
          <a:bodyPr wrap="square">
            <a:spAutoFit/>
          </a:bodyPr>
          <a:lstStyle/>
          <a:p>
            <a:pPr marL="91440" marR="0" lvl="0" indent="-91440" defTabSz="914400" eaLnBrk="1" fontAlgn="auto" latinLnBrk="0" hangingPunct="1">
              <a:lnSpc>
                <a:spcPct val="90000"/>
              </a:lnSpc>
              <a:spcBef>
                <a:spcPts val="1200"/>
              </a:spcBef>
              <a:spcAft>
                <a:spcPts val="200"/>
              </a:spcAft>
              <a:buClr>
                <a:srgbClr val="1CADE4"/>
              </a:buClr>
              <a:buSzPct val="100000"/>
              <a:buFontTx/>
              <a:buNone/>
              <a:tabLst/>
              <a:defRPr/>
            </a:pPr>
            <a:r>
              <a:rPr kumimoji="0" lang="tr-TR" sz="2800" b="1"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1.3 </a:t>
            </a:r>
            <a:r>
              <a:rPr kumimoji="0" lang="tr-TR" sz="2800" b="1"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Staj Kontenjanlarının </a:t>
            </a:r>
            <a:r>
              <a:rPr kumimoji="0" lang="tr-TR" sz="2800" b="1"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Belirlenmesi</a:t>
            </a:r>
          </a:p>
          <a:p>
            <a:pPr marL="91440" marR="0" lvl="0" indent="-91440" defTabSz="914400" eaLnBrk="1" fontAlgn="auto" latinLnBrk="0" hangingPunct="1">
              <a:lnSpc>
                <a:spcPct val="90000"/>
              </a:lnSpc>
              <a:spcBef>
                <a:spcPts val="1200"/>
              </a:spcBef>
              <a:spcAft>
                <a:spcPts val="200"/>
              </a:spcAft>
              <a:buClr>
                <a:srgbClr val="1CADE4"/>
              </a:buClr>
              <a:buSzPct val="100000"/>
              <a:buFontTx/>
              <a:buNone/>
              <a:tabLst/>
              <a:defRPr/>
            </a:pPr>
            <a:endParaRPr kumimoji="0" lang="tr-TR" sz="1600" b="0" i="0" u="none" strike="noStrike" kern="0" cap="none" spc="0" normalizeH="0" baseline="0" noProof="0" dirty="0" smtClean="0">
              <a:ln>
                <a:noFill/>
              </a:ln>
              <a:solidFill>
                <a:prstClr val="black">
                  <a:lumMod val="75000"/>
                  <a:lumOff val="25000"/>
                </a:prstClr>
              </a:solidFill>
              <a:effectLst/>
              <a:uLnTx/>
              <a:uFillTx/>
              <a:latin typeface="Calibri Light" panose="020F0302020204030204"/>
            </a:endParaRPr>
          </a:p>
          <a:p>
            <a:pPr marL="91440" marR="0" lvl="0" indent="-91440" defTabSz="914400" eaLnBrk="1" fontAlgn="auto" latinLnBrk="0" hangingPunct="1">
              <a:lnSpc>
                <a:spcPct val="90000"/>
              </a:lnSpc>
              <a:spcBef>
                <a:spcPts val="1200"/>
              </a:spcBef>
              <a:spcAft>
                <a:spcPts val="200"/>
              </a:spcAft>
              <a:buClr>
                <a:srgbClr val="1CADE4"/>
              </a:buClr>
              <a:buSzPct val="100000"/>
              <a:buFontTx/>
              <a:buNone/>
              <a:tabLst/>
              <a:defRPr/>
            </a:pPr>
            <a:r>
              <a:rPr kumimoji="0" lang="en-US" sz="1600" b="0" i="0" u="none" strike="noStrike" kern="0" cap="none" spc="0" normalizeH="0" baseline="0" noProof="0" dirty="0">
                <a:ln>
                  <a:noFill/>
                </a:ln>
                <a:solidFill>
                  <a:prstClr val="black">
                    <a:lumMod val="75000"/>
                    <a:lumOff val="25000"/>
                  </a:prstClr>
                </a:solidFill>
                <a:effectLst/>
                <a:uLnTx/>
                <a:uFillTx/>
                <a:latin typeface="Calibri Light" panose="020F0302020204030204"/>
              </a:rPr>
              <a:t>	</a:t>
            </a: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Yükseköğretim Kurulu Başkanlığı tarafından Üniversitemiz Fakülte ve </a:t>
            </a: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Yüksekokullarında</a:t>
            </a:r>
            <a:endPar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marR="0" lvl="0" indent="-91440" defTabSz="914400" eaLnBrk="1" fontAlgn="auto" latinLnBrk="0" hangingPunct="1">
              <a:lnSpc>
                <a:spcPct val="90000"/>
              </a:lnSpc>
              <a:spcBef>
                <a:spcPts val="1200"/>
              </a:spcBef>
              <a:spcAft>
                <a:spcPts val="200"/>
              </a:spcAft>
              <a:buClr>
                <a:srgbClr val="1CADE4"/>
              </a:buClr>
              <a:buSzPct val="100000"/>
              <a:buFontTx/>
              <a:buNone/>
              <a:tabLst/>
              <a:defRPr/>
            </a:pP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öğrenim</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görmekte olan öğrenciler için </a:t>
            </a: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2025-2026 </a:t>
            </a: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Eğitim-Öğretim yılında çeşitli kurumlarda</a:t>
            </a:r>
            <a:endPar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marR="0" lvl="0" indent="-91440" defTabSz="914400" eaLnBrk="1" fontAlgn="auto" latinLnBrk="0" hangingPunct="1">
              <a:lnSpc>
                <a:spcPct val="90000"/>
              </a:lnSpc>
              <a:spcBef>
                <a:spcPts val="1200"/>
              </a:spcBef>
              <a:spcAft>
                <a:spcPts val="200"/>
              </a:spcAft>
              <a:buClr>
                <a:srgbClr val="1CADE4"/>
              </a:buClr>
              <a:buSzPct val="100000"/>
              <a:buFontTx/>
              <a:buNone/>
              <a:tabLst/>
              <a:defRPr/>
            </a:pP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yapılacak olan</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staj çalışmalarına ilişkin yazı, Fakülte/Yüksekokullara gönderilerek, ihtiyaç dahilinde</a:t>
            </a:r>
            <a:endPar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marR="0" lvl="0" indent="-91440" defTabSz="914400" eaLnBrk="1" fontAlgn="auto" latinLnBrk="0" hangingPunct="1">
              <a:lnSpc>
                <a:spcPct val="90000"/>
              </a:lnSpc>
              <a:spcBef>
                <a:spcPts val="1200"/>
              </a:spcBef>
              <a:spcAft>
                <a:spcPts val="200"/>
              </a:spcAft>
              <a:buClr>
                <a:srgbClr val="1CADE4"/>
              </a:buClr>
              <a:buSzPct val="100000"/>
              <a:buFontTx/>
              <a:buNone/>
              <a:tabLst/>
              <a:defRPr/>
            </a:pP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belirlenen </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staj dalları ve kontenjanlar istenilmiştir</a:t>
            </a:r>
            <a:endParaRPr kumimoji="0" lang="tr-TR" sz="1800" b="0" i="0" u="none" strike="noStrike" kern="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97544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298837" y="486704"/>
            <a:ext cx="3713517" cy="480131"/>
          </a:xfrm>
          <a:prstGeom prst="rect">
            <a:avLst/>
          </a:prstGeom>
        </p:spPr>
        <p:txBody>
          <a:bodyPr wrap="none">
            <a:spAutoFit/>
          </a:bodyPr>
          <a:lstStyle/>
          <a:p>
            <a:pPr marL="91440" lvl="0" indent="-91440" algn="just">
              <a:lnSpc>
                <a:spcPct val="90000"/>
              </a:lnSpc>
              <a:spcBef>
                <a:spcPts val="1200"/>
              </a:spcBef>
              <a:spcAft>
                <a:spcPts val="200"/>
              </a:spcAft>
              <a:buClr>
                <a:srgbClr val="1CADE4"/>
              </a:buClr>
              <a:buSzPct val="100000"/>
              <a:defRPr/>
            </a:pPr>
            <a:r>
              <a:rPr lang="tr-TR" sz="2800" b="1" dirty="0">
                <a:solidFill>
                  <a:prstClr val="black">
                    <a:lumMod val="75000"/>
                    <a:lumOff val="25000"/>
                  </a:prstClr>
                </a:solidFill>
                <a:latin typeface="Times New Roman" panose="02020603050405020304" pitchFamily="18" charset="0"/>
                <a:cs typeface="Times New Roman" panose="02020603050405020304" pitchFamily="18" charset="0"/>
              </a:rPr>
              <a:t>2.KAYIT İŞLEMLERİ</a:t>
            </a:r>
            <a:endParaRPr lang="tr-TR" sz="2800" dirty="0">
              <a:solidFill>
                <a:prstClr val="black">
                  <a:lumMod val="75000"/>
                  <a:lumOff val="25000"/>
                </a:prstClr>
              </a:solidFill>
              <a:latin typeface="Times New Roman" panose="02020603050405020304" pitchFamily="18" charset="0"/>
              <a:cs typeface="Times New Roman" panose="02020603050405020304" pitchFamily="18" charset="0"/>
            </a:endParaRPr>
          </a:p>
        </p:txBody>
      </p:sp>
      <p:sp>
        <p:nvSpPr>
          <p:cNvPr id="3" name="Dikdörtgen 2"/>
          <p:cNvSpPr/>
          <p:nvPr/>
        </p:nvSpPr>
        <p:spPr>
          <a:xfrm>
            <a:off x="125690" y="1321030"/>
            <a:ext cx="10894243" cy="4588949"/>
          </a:xfrm>
          <a:prstGeom prst="rect">
            <a:avLst/>
          </a:prstGeom>
        </p:spPr>
        <p:txBody>
          <a:bodyPr wrap="square">
            <a:spAutoFit/>
          </a:bodyPr>
          <a:lstStyle/>
          <a:p>
            <a:pPr marL="91440" marR="0" lvl="0" indent="-91440" algn="just" defTabSz="914400" eaLnBrk="1" fontAlgn="auto" latinLnBrk="0" hangingPunct="1">
              <a:lnSpc>
                <a:spcPct val="90000"/>
              </a:lnSpc>
              <a:spcBef>
                <a:spcPts val="1200"/>
              </a:spcBef>
              <a:spcAft>
                <a:spcPts val="200"/>
              </a:spcAft>
              <a:buClr>
                <a:srgbClr val="1CADE4"/>
              </a:buClr>
              <a:buSzPct val="100000"/>
              <a:buFontTx/>
              <a:buNone/>
              <a:tabLst/>
              <a:defRPr/>
            </a:pPr>
            <a:r>
              <a:rPr kumimoji="0" lang="tr-TR" sz="1600" b="1"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2.1 İlk Kayıt </a:t>
            </a:r>
            <a:r>
              <a:rPr kumimoji="0" lang="tr-TR" sz="1600" b="1"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İşlemleri</a:t>
            </a:r>
            <a:endPar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marR="0" lvl="0" indent="-91440" algn="just" defTabSz="914400" eaLnBrk="1" fontAlgn="auto" latinLnBrk="0" hangingPunct="1">
              <a:lnSpc>
                <a:spcPct val="90000"/>
              </a:lnSpc>
              <a:spcBef>
                <a:spcPts val="1200"/>
              </a:spcBef>
              <a:spcAft>
                <a:spcPts val="200"/>
              </a:spcAft>
              <a:buClr>
                <a:srgbClr val="1CADE4"/>
              </a:buClr>
              <a:buSzPct val="100000"/>
              <a:buFontTx/>
              <a:buNone/>
              <a:tabLst/>
              <a:defRPr/>
            </a:pP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2025-2026 </a:t>
            </a: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Eğitim-Öğretim Yılında Üniversitemizi kazanan öğrenci bilgileri ÖSYM den alınarak, Üniversitemiz otomasyon sistemine aktarıldıktan sonra ilk kayıtlar ile ilgili </a:t>
            </a: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hazırlıklar tamamlanmıştır.</a:t>
            </a:r>
          </a:p>
          <a:p>
            <a:pPr marL="91440" marR="0" lvl="0" indent="-91440" algn="just" defTabSz="914400" eaLnBrk="1" fontAlgn="auto" latinLnBrk="0" hangingPunct="1">
              <a:lnSpc>
                <a:spcPct val="90000"/>
              </a:lnSpc>
              <a:spcBef>
                <a:spcPts val="1200"/>
              </a:spcBef>
              <a:spcAft>
                <a:spcPts val="200"/>
              </a:spcAft>
              <a:buClr>
                <a:srgbClr val="1CADE4"/>
              </a:buClr>
              <a:buSzPct val="100000"/>
              <a:buFontTx/>
              <a:buNone/>
              <a:tabLst/>
              <a:defRPr/>
            </a:pPr>
            <a:endPar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marR="0" lvl="0" indent="-91440" algn="just" defTabSz="914400" eaLnBrk="1" fontAlgn="auto" latinLnBrk="0" hangingPunct="1">
              <a:lnSpc>
                <a:spcPct val="90000"/>
              </a:lnSpc>
              <a:spcBef>
                <a:spcPts val="1200"/>
              </a:spcBef>
              <a:spcAft>
                <a:spcPts val="200"/>
              </a:spcAft>
              <a:buClr>
                <a:srgbClr val="1CADE4"/>
              </a:buClr>
              <a:buSzPct val="100000"/>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2.2 </a:t>
            </a:r>
            <a:r>
              <a:rPr kumimoji="0" lang="en-US" sz="1600" b="1"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Ders</a:t>
            </a:r>
            <a:r>
              <a:rPr kumimoji="0" lang="en-US" sz="1600" b="1"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1"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Kayıt</a:t>
            </a:r>
            <a:r>
              <a:rPr kumimoji="0" lang="en-US" sz="1600" b="1"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1"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İşlemleri</a:t>
            </a:r>
            <a:r>
              <a:rPr kumimoji="0" lang="en-US" sz="1600" b="1"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p>
          <a:p>
            <a:pPr marL="91440" marR="0" lvl="0" indent="-91440" algn="just" defTabSz="914400" eaLnBrk="1" fontAlgn="auto" latinLnBrk="0" hangingPunct="1">
              <a:lnSpc>
                <a:spcPct val="90000"/>
              </a:lnSpc>
              <a:spcBef>
                <a:spcPts val="1200"/>
              </a:spcBef>
              <a:spcAft>
                <a:spcPts val="200"/>
              </a:spcAft>
              <a:buClr>
                <a:srgbClr val="1CADE4"/>
              </a:buClr>
              <a:buSzPct val="100000"/>
              <a:buFontTx/>
              <a:buNone/>
              <a:tabLst/>
              <a:defRPr/>
            </a:pP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Ders</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kayıt</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işlemleri</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Üniversitemizde</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yılda</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Güz</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ve</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Bahar</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dönemi</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olmak</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üzere</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iki</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kez</a:t>
            </a:r>
            <a:endPar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marR="0" lvl="0" indent="-91440" algn="just" defTabSz="914400" eaLnBrk="1" fontAlgn="auto" latinLnBrk="0" hangingPunct="1">
              <a:lnSpc>
                <a:spcPct val="90000"/>
              </a:lnSpc>
              <a:spcBef>
                <a:spcPts val="1200"/>
              </a:spcBef>
              <a:spcAft>
                <a:spcPts val="200"/>
              </a:spcAft>
              <a:buClr>
                <a:srgbClr val="1CADE4"/>
              </a:buClr>
              <a:buSzPct val="100000"/>
              <a:buFontTx/>
              <a:buNone/>
              <a:tabLst/>
              <a:defRPr/>
            </a:pP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yapılmaktadır</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Ders</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kayıt</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ile</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ilgili</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gerekli</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duyuru</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Üniversitemizin</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internet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ana</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ayfasında</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p>
          <a:p>
            <a:pPr marL="91440" marR="0" lvl="0" indent="-91440" algn="just" defTabSz="914400" eaLnBrk="1" fontAlgn="auto" latinLnBrk="0" hangingPunct="1">
              <a:lnSpc>
                <a:spcPct val="90000"/>
              </a:lnSpc>
              <a:spcBef>
                <a:spcPts val="1200"/>
              </a:spcBef>
              <a:spcAft>
                <a:spcPts val="200"/>
              </a:spcAft>
              <a:buClr>
                <a:srgbClr val="1CADE4"/>
              </a:buClr>
              <a:buSzPct val="100000"/>
              <a:buFontTx/>
              <a:buNone/>
              <a:tabLst/>
              <a:defRPr/>
            </a:pP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yapılmakta</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olup</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ayrıca</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akademik</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birimlere</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ders</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kaydı</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ile</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ilgili</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bilgilendirme</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yazıları</a:t>
            </a: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gönderilmiştir</a:t>
            </a:r>
            <a:r>
              <a:rPr kumimoji="0" lang="en-US"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a:t>
            </a:r>
            <a:endPar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marR="0" lvl="0" indent="-91440" algn="just" defTabSz="914400" eaLnBrk="1" fontAlgn="auto" latinLnBrk="0" hangingPunct="1">
              <a:lnSpc>
                <a:spcPct val="90000"/>
              </a:lnSpc>
              <a:spcBef>
                <a:spcPts val="1200"/>
              </a:spcBef>
              <a:spcAft>
                <a:spcPts val="200"/>
              </a:spcAft>
              <a:buClr>
                <a:srgbClr val="1CADE4"/>
              </a:buClr>
              <a:buSzPct val="100000"/>
              <a:buFontTx/>
              <a:buNone/>
              <a:tabLst/>
              <a:defRPr/>
            </a:pPr>
            <a:r>
              <a:rPr kumimoji="0" lang="en-US"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endPar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marR="0" lvl="0" indent="-91440" algn="just" defTabSz="914400" eaLnBrk="1" fontAlgn="auto" latinLnBrk="0" hangingPunct="1">
              <a:lnSpc>
                <a:spcPct val="90000"/>
              </a:lnSpc>
              <a:spcBef>
                <a:spcPts val="1200"/>
              </a:spcBef>
              <a:spcAft>
                <a:spcPts val="200"/>
              </a:spcAft>
              <a:buClr>
                <a:srgbClr val="1CADE4"/>
              </a:buClr>
              <a:buSzPct val="100000"/>
              <a:buFontTx/>
              <a:buNone/>
              <a:tabLst/>
              <a:defRPr/>
            </a:pPr>
            <a:r>
              <a:rPr kumimoji="0" lang="tr-TR" sz="1600" b="1"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2.</a:t>
            </a:r>
            <a:r>
              <a:rPr kumimoji="0" lang="en-US" sz="1600" b="1"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3</a:t>
            </a:r>
            <a:r>
              <a:rPr kumimoji="0" lang="tr-TR" sz="1600" b="1"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Yatay Geçiş Kayıt </a:t>
            </a:r>
            <a:r>
              <a:rPr kumimoji="0" lang="tr-TR" sz="1600" b="1"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İşlemleri</a:t>
            </a:r>
            <a:endParaRPr kumimoji="0" lang="en-US" sz="1600" b="1"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endParaRPr>
          </a:p>
          <a:p>
            <a:pPr marL="91440" marR="0" lvl="0" indent="-91440" algn="just" defTabSz="914400" eaLnBrk="1" fontAlgn="auto" latinLnBrk="0" hangingPunct="1">
              <a:lnSpc>
                <a:spcPct val="90000"/>
              </a:lnSpc>
              <a:spcBef>
                <a:spcPts val="1200"/>
              </a:spcBef>
              <a:spcAft>
                <a:spcPts val="200"/>
              </a:spcAft>
              <a:buClr>
                <a:srgbClr val="1CADE4"/>
              </a:buClr>
              <a:buSzPct val="100000"/>
              <a:buFontTx/>
              <a:buNone/>
              <a:tabLst/>
              <a:defRPr/>
            </a:pP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Üniversitemizde</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yatay</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geçiş</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başvuruları</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ön</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lisans</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öğrencileri</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için</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Güz</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ve</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Bahar</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dönemi</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olmak</a:t>
            </a:r>
            <a:r>
              <a:rPr lang="tr-TR" sz="1600" kern="0" dirty="0">
                <a:solidFill>
                  <a:prstClr val="black">
                    <a:lumMod val="75000"/>
                    <a:lumOff val="25000"/>
                  </a:prstClr>
                </a:solidFill>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üzere</a:t>
            </a:r>
            <a:r>
              <a:rPr kumimoji="0" lang="en-US"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yılda</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iki</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kez</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Lisans</a:t>
            </a:r>
            <a:r>
              <a:rPr kumimoji="0" lang="en-US"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öğrenciler</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için</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Temmuz</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ayında</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olmak</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üzere</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bir</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kez</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err="1">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yapılmaktadır</a:t>
            </a:r>
            <a:r>
              <a:rPr kumimoji="0" lang="en-US"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a:t>
            </a: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 Yatay geçiş işlemleri için online başvuru modül sistemi entegre edildi.</a:t>
            </a:r>
          </a:p>
        </p:txBody>
      </p:sp>
    </p:spTree>
    <p:extLst>
      <p:ext uri="{BB962C8B-B14F-4D97-AF65-F5344CB8AC3E}">
        <p14:creationId xmlns:p14="http://schemas.microsoft.com/office/powerpoint/2010/main" val="30653322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370788" y="569772"/>
            <a:ext cx="11186474" cy="3731278"/>
          </a:xfrm>
          <a:prstGeom prst="rect">
            <a:avLst/>
          </a:prstGeom>
        </p:spPr>
        <p:txBody>
          <a:bodyPr wrap="square">
            <a:spAutoFit/>
          </a:bodyPr>
          <a:lstStyle/>
          <a:p>
            <a:pPr marL="91440" lvl="0" indent="-91440">
              <a:lnSpc>
                <a:spcPct val="90000"/>
              </a:lnSpc>
              <a:spcBef>
                <a:spcPts val="1200"/>
              </a:spcBef>
              <a:spcAft>
                <a:spcPts val="200"/>
              </a:spcAft>
              <a:buClr>
                <a:srgbClr val="1CADE4"/>
              </a:buClr>
              <a:buSzPct val="100000"/>
              <a:defRPr/>
            </a:pPr>
            <a:r>
              <a:rPr lang="tr-TR" sz="2800" b="1" dirty="0" smtClean="0">
                <a:solidFill>
                  <a:prstClr val="black">
                    <a:lumMod val="75000"/>
                    <a:lumOff val="25000"/>
                  </a:prstClr>
                </a:solidFill>
                <a:latin typeface="Times New Roman" panose="02020603050405020304" pitchFamily="18" charset="0"/>
                <a:cs typeface="Times New Roman" panose="02020603050405020304" pitchFamily="18" charset="0"/>
              </a:rPr>
              <a:t>3</a:t>
            </a:r>
            <a:r>
              <a:rPr lang="tr-TR" sz="2800" b="1" dirty="0" smtClean="0">
                <a:solidFill>
                  <a:prstClr val="black">
                    <a:lumMod val="75000"/>
                    <a:lumOff val="25000"/>
                  </a:prstClr>
                </a:solidFill>
                <a:latin typeface="Calibri Light" panose="020F0302020204030204"/>
              </a:rPr>
              <a:t>. </a:t>
            </a:r>
            <a:r>
              <a:rPr lang="tr-TR" sz="2800" b="1" dirty="0" smtClean="0">
                <a:solidFill>
                  <a:prstClr val="black">
                    <a:lumMod val="75000"/>
                    <a:lumOff val="25000"/>
                  </a:prstClr>
                </a:solidFill>
                <a:latin typeface="Times New Roman" panose="02020603050405020304" pitchFamily="18" charset="0"/>
                <a:cs typeface="Times New Roman" panose="02020603050405020304" pitchFamily="18" charset="0"/>
              </a:rPr>
              <a:t>ÖĞRENCİLERE </a:t>
            </a:r>
            <a:r>
              <a:rPr lang="tr-TR" sz="2800" b="1" dirty="0">
                <a:solidFill>
                  <a:prstClr val="black">
                    <a:lumMod val="75000"/>
                    <a:lumOff val="25000"/>
                  </a:prstClr>
                </a:solidFill>
                <a:latin typeface="Times New Roman" panose="02020603050405020304" pitchFamily="18" charset="0"/>
                <a:cs typeface="Times New Roman" panose="02020603050405020304" pitchFamily="18" charset="0"/>
              </a:rPr>
              <a:t>VERİLEN B</a:t>
            </a:r>
            <a:r>
              <a:rPr lang="en-US" sz="2800" b="1" dirty="0">
                <a:solidFill>
                  <a:prstClr val="black">
                    <a:lumMod val="75000"/>
                    <a:lumOff val="25000"/>
                  </a:prstClr>
                </a:solidFill>
                <a:latin typeface="Times New Roman" panose="02020603050405020304" pitchFamily="18" charset="0"/>
                <a:cs typeface="Times New Roman" panose="02020603050405020304" pitchFamily="18" charset="0"/>
              </a:rPr>
              <a:t>ÜRO</a:t>
            </a:r>
            <a:r>
              <a:rPr lang="tr-TR" sz="2800" b="1" dirty="0">
                <a:solidFill>
                  <a:prstClr val="black">
                    <a:lumMod val="75000"/>
                    <a:lumOff val="25000"/>
                  </a:prstClr>
                </a:solidFill>
                <a:latin typeface="Times New Roman" panose="02020603050405020304" pitchFamily="18" charset="0"/>
                <a:cs typeface="Times New Roman" panose="02020603050405020304" pitchFamily="18" charset="0"/>
              </a:rPr>
              <a:t> </a:t>
            </a:r>
            <a:r>
              <a:rPr lang="tr-TR" sz="2800" b="1" dirty="0" smtClean="0">
                <a:solidFill>
                  <a:prstClr val="black">
                    <a:lumMod val="75000"/>
                    <a:lumOff val="25000"/>
                  </a:prstClr>
                </a:solidFill>
                <a:latin typeface="Times New Roman" panose="02020603050405020304" pitchFamily="18" charset="0"/>
                <a:cs typeface="Times New Roman" panose="02020603050405020304" pitchFamily="18" charset="0"/>
              </a:rPr>
              <a:t>HİZMETLERİ</a:t>
            </a:r>
          </a:p>
          <a:p>
            <a:pPr marL="91440" lvl="0" indent="-91440">
              <a:lnSpc>
                <a:spcPct val="90000"/>
              </a:lnSpc>
              <a:spcBef>
                <a:spcPts val="1200"/>
              </a:spcBef>
              <a:spcAft>
                <a:spcPts val="200"/>
              </a:spcAft>
              <a:buClr>
                <a:srgbClr val="1CADE4"/>
              </a:buClr>
              <a:buSzPct val="100000"/>
              <a:defRPr/>
            </a:pPr>
            <a:endParaRPr lang="tr-TR" sz="1600" dirty="0">
              <a:solidFill>
                <a:prstClr val="black">
                  <a:lumMod val="75000"/>
                  <a:lumOff val="25000"/>
                </a:prstClr>
              </a:solidFill>
              <a:latin typeface="Calibri Light" panose="020F0302020204030204"/>
            </a:endParaRPr>
          </a:p>
          <a:p>
            <a:pPr marL="91440" lvl="0" indent="-91440">
              <a:lnSpc>
                <a:spcPct val="90000"/>
              </a:lnSpc>
              <a:spcBef>
                <a:spcPts val="1200"/>
              </a:spcBef>
              <a:spcAft>
                <a:spcPts val="200"/>
              </a:spcAft>
              <a:buClr>
                <a:srgbClr val="1CADE4"/>
              </a:buClr>
              <a:buSzPct val="100000"/>
              <a:defRPr/>
            </a:pPr>
            <a:r>
              <a:rPr lang="tr-TR" sz="1600" b="1" dirty="0" smtClean="0">
                <a:solidFill>
                  <a:prstClr val="black">
                    <a:lumMod val="75000"/>
                    <a:lumOff val="25000"/>
                  </a:prstClr>
                </a:solidFill>
                <a:latin typeface="Times New Roman" panose="02020603050405020304" pitchFamily="18" charset="0"/>
                <a:cs typeface="Times New Roman" panose="02020603050405020304" pitchFamily="18" charset="0"/>
              </a:rPr>
              <a:t>3.1 </a:t>
            </a:r>
            <a:r>
              <a:rPr lang="tr-TR" sz="1600" b="1" dirty="0">
                <a:solidFill>
                  <a:prstClr val="black">
                    <a:lumMod val="75000"/>
                    <a:lumOff val="25000"/>
                  </a:prstClr>
                </a:solidFill>
                <a:latin typeface="Times New Roman" panose="02020603050405020304" pitchFamily="18" charset="0"/>
                <a:cs typeface="Times New Roman" panose="02020603050405020304" pitchFamily="18" charset="0"/>
              </a:rPr>
              <a:t>Öğrencilere Danışma Hizmeti Verilmesi </a:t>
            </a:r>
            <a:endParaRPr lang="tr-TR" sz="1600" dirty="0">
              <a:solidFill>
                <a:prstClr val="black">
                  <a:lumMod val="75000"/>
                  <a:lumOff val="25000"/>
                </a:prstClr>
              </a:solidFill>
              <a:latin typeface="Times New Roman" panose="02020603050405020304" pitchFamily="18" charset="0"/>
              <a:cs typeface="Times New Roman" panose="02020603050405020304" pitchFamily="18" charset="0"/>
            </a:endParaRPr>
          </a:p>
          <a:p>
            <a:pPr marL="91440" lvl="0" indent="-91440">
              <a:lnSpc>
                <a:spcPct val="90000"/>
              </a:lnSpc>
              <a:spcBef>
                <a:spcPts val="1200"/>
              </a:spcBef>
              <a:spcAft>
                <a:spcPts val="200"/>
              </a:spcAft>
              <a:buClr>
                <a:srgbClr val="1CADE4"/>
              </a:buClr>
              <a:buSzPct val="100000"/>
              <a:defRPr/>
            </a:pP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Öğrenci İşleri Daire Başkanlığımıza şahsen müracaat eden veya telefon/mail yolu ile ulaşan tüm öğrencilerimize, gerekli bilgiler verilerek e-postalarına 24 saat içinde cevap verilmiş ve ilgili birimlere yönlen</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diril</a:t>
            </a:r>
            <a:r>
              <a:rPr lang="tr-TR" sz="1600" dirty="0" err="1">
                <a:solidFill>
                  <a:prstClr val="black">
                    <a:lumMod val="75000"/>
                    <a:lumOff val="25000"/>
                  </a:prstClr>
                </a:solidFill>
                <a:latin typeface="Times New Roman" panose="02020603050405020304" pitchFamily="18" charset="0"/>
                <a:cs typeface="Times New Roman" panose="02020603050405020304" pitchFamily="18" charset="0"/>
              </a:rPr>
              <a:t>meleri</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 sağlanmıştır</a:t>
            </a:r>
            <a:r>
              <a:rPr lang="tr-TR" sz="1600" dirty="0" smtClean="0">
                <a:solidFill>
                  <a:prstClr val="black">
                    <a:lumMod val="75000"/>
                    <a:lumOff val="25000"/>
                  </a:prstClr>
                </a:solidFill>
                <a:latin typeface="Times New Roman" panose="02020603050405020304" pitchFamily="18" charset="0"/>
                <a:cs typeface="Times New Roman" panose="02020603050405020304" pitchFamily="18" charset="0"/>
              </a:rPr>
              <a:t>.</a:t>
            </a:r>
          </a:p>
          <a:p>
            <a:pPr marL="91440" lvl="0" indent="-91440">
              <a:lnSpc>
                <a:spcPct val="90000"/>
              </a:lnSpc>
              <a:spcBef>
                <a:spcPts val="1200"/>
              </a:spcBef>
              <a:spcAft>
                <a:spcPts val="200"/>
              </a:spcAft>
              <a:buClr>
                <a:srgbClr val="1CADE4"/>
              </a:buClr>
              <a:buSzPct val="100000"/>
              <a:defRPr/>
            </a:pPr>
            <a:endParaRPr lang="tr-TR" sz="1600" dirty="0">
              <a:solidFill>
                <a:prstClr val="black">
                  <a:lumMod val="75000"/>
                  <a:lumOff val="25000"/>
                </a:prstClr>
              </a:solidFill>
              <a:latin typeface="Times New Roman" panose="02020603050405020304" pitchFamily="18" charset="0"/>
              <a:cs typeface="Times New Roman" panose="02020603050405020304" pitchFamily="18" charset="0"/>
            </a:endParaRPr>
          </a:p>
          <a:p>
            <a:pPr marL="91440" lvl="0" indent="-91440">
              <a:lnSpc>
                <a:spcPct val="90000"/>
              </a:lnSpc>
              <a:spcBef>
                <a:spcPts val="1200"/>
              </a:spcBef>
              <a:spcAft>
                <a:spcPts val="200"/>
              </a:spcAft>
              <a:buClr>
                <a:srgbClr val="1CADE4"/>
              </a:buClr>
              <a:buSzPct val="100000"/>
              <a:defRPr/>
            </a:pPr>
            <a:r>
              <a:rPr lang="tr-TR" sz="1600" b="1" dirty="0" smtClean="0">
                <a:solidFill>
                  <a:prstClr val="black">
                    <a:lumMod val="75000"/>
                    <a:lumOff val="25000"/>
                  </a:prstClr>
                </a:solidFill>
                <a:latin typeface="Times New Roman" panose="02020603050405020304" pitchFamily="18" charset="0"/>
                <a:cs typeface="Times New Roman" panose="02020603050405020304" pitchFamily="18" charset="0"/>
              </a:rPr>
              <a:t>3.2 </a:t>
            </a:r>
            <a:r>
              <a:rPr lang="tr-TR" sz="1600" b="1" dirty="0">
                <a:solidFill>
                  <a:prstClr val="black">
                    <a:lumMod val="75000"/>
                    <a:lumOff val="25000"/>
                  </a:prstClr>
                </a:solidFill>
                <a:latin typeface="Times New Roman" panose="02020603050405020304" pitchFamily="18" charset="0"/>
                <a:cs typeface="Times New Roman" panose="02020603050405020304" pitchFamily="18" charset="0"/>
              </a:rPr>
              <a:t>Öğrencilerin İhtiyaç Duyduğu (transkript, kimlik, kimlik zayi vb.) Belgelerin Hazırlanması</a:t>
            </a:r>
            <a:endParaRPr lang="tr-TR" sz="1600" dirty="0">
              <a:solidFill>
                <a:prstClr val="black">
                  <a:lumMod val="75000"/>
                  <a:lumOff val="25000"/>
                </a:prstClr>
              </a:solidFill>
              <a:latin typeface="Times New Roman" panose="02020603050405020304" pitchFamily="18" charset="0"/>
              <a:cs typeface="Times New Roman" panose="02020603050405020304" pitchFamily="18" charset="0"/>
            </a:endParaRPr>
          </a:p>
          <a:p>
            <a:pPr marL="91440" lvl="0" indent="-91440">
              <a:lnSpc>
                <a:spcPct val="90000"/>
              </a:lnSpc>
              <a:spcBef>
                <a:spcPts val="1200"/>
              </a:spcBef>
              <a:spcAft>
                <a:spcPts val="200"/>
              </a:spcAft>
              <a:buClr>
                <a:srgbClr val="1CADE4"/>
              </a:buClr>
              <a:buSzPct val="100000"/>
              <a:defRPr/>
            </a:pP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Öğrencilerin ihtiyaç duyduğu transkript</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ve</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öğrenci</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belgesi</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akademik</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birimler</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tarafından</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öğrenci</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kimlik</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kartı</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ise</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Daire</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Başkanlığımız</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tarafından</a:t>
            </a:r>
            <a:r>
              <a:rPr lang="tr-TR" sz="1600" dirty="0">
                <a:solidFill>
                  <a:prstClr val="black">
                    <a:lumMod val="75000"/>
                    <a:lumOff val="25000"/>
                  </a:prstClr>
                </a:solidFill>
                <a:latin typeface="Times New Roman" panose="02020603050405020304" pitchFamily="18" charset="0"/>
                <a:cs typeface="Times New Roman" panose="02020603050405020304" pitchFamily="18" charset="0"/>
              </a:rPr>
              <a:t> en kısa sürede hazırlanarak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birimlere</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teslim</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edilmiştir</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a:t>
            </a:r>
          </a:p>
          <a:p>
            <a:pPr marL="91440" lvl="0" indent="-91440">
              <a:lnSpc>
                <a:spcPct val="90000"/>
              </a:lnSpc>
              <a:spcBef>
                <a:spcPts val="1200"/>
              </a:spcBef>
              <a:spcAft>
                <a:spcPts val="200"/>
              </a:spcAft>
              <a:buClr>
                <a:srgbClr val="1CADE4"/>
              </a:buClr>
              <a:buSzPct val="100000"/>
              <a:defRPr/>
            </a:pP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smtClean="0">
                <a:solidFill>
                  <a:prstClr val="black">
                    <a:lumMod val="75000"/>
                    <a:lumOff val="25000"/>
                  </a:prstClr>
                </a:solidFill>
                <a:latin typeface="Times New Roman" panose="02020603050405020304" pitchFamily="18" charset="0"/>
                <a:cs typeface="Times New Roman" panose="02020603050405020304" pitchFamily="18" charset="0"/>
              </a:rPr>
              <a:t>Üniversitimiz</a:t>
            </a:r>
            <a:r>
              <a:rPr lang="tr-TR" sz="1600" dirty="0" smtClean="0">
                <a:solidFill>
                  <a:prstClr val="black">
                    <a:lumMod val="75000"/>
                    <a:lumOff val="25000"/>
                  </a:prstClr>
                </a:solidFill>
                <a:latin typeface="Times New Roman" panose="02020603050405020304" pitchFamily="18" charset="0"/>
                <a:cs typeface="Times New Roman" panose="02020603050405020304" pitchFamily="18" charset="0"/>
              </a:rPr>
              <a:t>e</a:t>
            </a:r>
            <a:r>
              <a:rPr lang="en-US" sz="1600" dirty="0" smtClean="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yeni</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kayıt</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yapan</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ve</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ara</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sınıf</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öğrencilerin</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kimlik</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kartları</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Daire</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Başkanlığımızca</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sz="1600" dirty="0" err="1">
                <a:solidFill>
                  <a:prstClr val="black">
                    <a:lumMod val="75000"/>
                    <a:lumOff val="25000"/>
                  </a:prstClr>
                </a:solidFill>
                <a:latin typeface="Times New Roman" panose="02020603050405020304" pitchFamily="18" charset="0"/>
                <a:cs typeface="Times New Roman" panose="02020603050405020304" pitchFamily="18" charset="0"/>
              </a:rPr>
              <a:t>hazırlanmaktadır</a:t>
            </a:r>
            <a:r>
              <a:rPr lang="en-US" sz="1600" dirty="0">
                <a:solidFill>
                  <a:prstClr val="black">
                    <a:lumMod val="75000"/>
                    <a:lumOff val="25000"/>
                  </a:prstClr>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7719937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722262" y="646379"/>
            <a:ext cx="5545749" cy="480131"/>
          </a:xfrm>
          <a:prstGeom prst="rect">
            <a:avLst/>
          </a:prstGeom>
        </p:spPr>
        <p:txBody>
          <a:bodyPr wrap="none">
            <a:spAutoFit/>
          </a:bodyPr>
          <a:lstStyle/>
          <a:p>
            <a:pPr marL="91440" lvl="0" indent="-91440">
              <a:lnSpc>
                <a:spcPct val="90000"/>
              </a:lnSpc>
              <a:spcBef>
                <a:spcPts val="1200"/>
              </a:spcBef>
              <a:spcAft>
                <a:spcPts val="200"/>
              </a:spcAft>
              <a:buClr>
                <a:srgbClr val="1CADE4"/>
              </a:buClr>
              <a:buSzPct val="100000"/>
              <a:defRPr/>
            </a:pPr>
            <a:r>
              <a:rPr lang="tr-TR" sz="2800" b="1" dirty="0" smtClean="0">
                <a:solidFill>
                  <a:prstClr val="black">
                    <a:lumMod val="75000"/>
                    <a:lumOff val="25000"/>
                  </a:prstClr>
                </a:solidFill>
                <a:latin typeface="Times New Roman" panose="02020603050405020304" pitchFamily="18" charset="0"/>
                <a:cs typeface="Times New Roman" panose="02020603050405020304" pitchFamily="18" charset="0"/>
              </a:rPr>
              <a:t>4.NOT  DÜZELTME İŞLEMLERİ</a:t>
            </a:r>
            <a:endParaRPr lang="tr-TR" sz="2800" dirty="0">
              <a:solidFill>
                <a:prstClr val="black">
                  <a:lumMod val="75000"/>
                  <a:lumOff val="25000"/>
                </a:prstClr>
              </a:solidFill>
              <a:latin typeface="Times New Roman" panose="02020603050405020304" pitchFamily="18" charset="0"/>
              <a:cs typeface="Times New Roman" panose="02020603050405020304" pitchFamily="18" charset="0"/>
            </a:endParaRPr>
          </a:p>
        </p:txBody>
      </p:sp>
      <p:sp>
        <p:nvSpPr>
          <p:cNvPr id="4" name="Dikdörtgen 3"/>
          <p:cNvSpPr/>
          <p:nvPr/>
        </p:nvSpPr>
        <p:spPr>
          <a:xfrm>
            <a:off x="380214" y="1715670"/>
            <a:ext cx="7764544" cy="1569660"/>
          </a:xfrm>
          <a:prstGeom prst="rect">
            <a:avLst/>
          </a:prstGeom>
        </p:spPr>
        <p:txBody>
          <a:bodyPr wrap="square">
            <a:spAutoFit/>
          </a:bodyPr>
          <a:lstStyle/>
          <a:p>
            <a:pPr marL="91440" marR="0" lvl="0" indent="-91440" algn="just" defTabSz="914400" eaLnBrk="1" fontAlgn="auto" latinLnBrk="0" hangingPunct="1">
              <a:lnSpc>
                <a:spcPct val="200000"/>
              </a:lnSpc>
              <a:spcBef>
                <a:spcPts val="1200"/>
              </a:spcBef>
              <a:spcAft>
                <a:spcPts val="200"/>
              </a:spcAft>
              <a:buClr>
                <a:srgbClr val="1CADE4"/>
              </a:buClr>
              <a:buSzPct val="100000"/>
              <a:buFontTx/>
              <a:buNone/>
              <a:tabLst/>
              <a:defRPr/>
            </a:pPr>
            <a:r>
              <a:rPr kumimoji="0" lang="tr-TR" sz="1400" b="0" i="0" u="none" strike="noStrike" kern="0" cap="none" spc="0" normalizeH="0" baseline="0" noProof="0" dirty="0">
                <a:ln>
                  <a:noFill/>
                </a:ln>
                <a:solidFill>
                  <a:prstClr val="black">
                    <a:lumMod val="75000"/>
                    <a:lumOff val="25000"/>
                  </a:prstClr>
                </a:solidFill>
                <a:effectLst/>
                <a:uLnTx/>
                <a:uFillTx/>
              </a:rPr>
              <a:t> </a:t>
            </a: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2025-2026 </a:t>
            </a: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Eğitim</a:t>
            </a: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-Öğretim </a:t>
            </a: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yılında öğretim görevlilerince işlenen notlar ile ilgili Fakülte </a:t>
            </a: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ve </a:t>
            </a: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Yüksekokullardan not düzeltilmesi ile ilgili gelen yazılar doğrultusunda istenilen notlar </a:t>
            </a:r>
            <a:r>
              <a:rPr kumimoji="0" lang="tr-TR" sz="1600" b="0" i="0" u="none" strike="noStrike" kern="0" cap="none" spc="0" normalizeH="0" baseline="0" noProof="0" dirty="0" smtClean="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yeniden </a:t>
            </a:r>
            <a:r>
              <a:rPr kumimoji="0" lang="tr-TR" sz="1600" b="0" i="0" u="none" strike="noStrike" kern="0" cap="none" spc="0" normalizeH="0" baseline="0" noProof="0" dirty="0">
                <a:ln>
                  <a:noFill/>
                </a:ln>
                <a:solidFill>
                  <a:prstClr val="black">
                    <a:lumMod val="75000"/>
                    <a:lumOff val="25000"/>
                  </a:prstClr>
                </a:solidFill>
                <a:effectLst/>
                <a:uLnTx/>
                <a:uFillTx/>
                <a:latin typeface="Times New Roman" panose="02020603050405020304" pitchFamily="18" charset="0"/>
                <a:cs typeface="Times New Roman" panose="02020603050405020304" pitchFamily="18" charset="0"/>
              </a:rPr>
              <a:t>Daire Başkanlığımızda ilgili personel tarafından işlenmiştir. </a:t>
            </a:r>
            <a:endParaRPr kumimoji="0" lang="tr-TR" sz="1600" b="0" i="0" u="none" strike="noStrike" kern="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50693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437488" y="429563"/>
            <a:ext cx="4327980" cy="480131"/>
          </a:xfrm>
          <a:prstGeom prst="rect">
            <a:avLst/>
          </a:prstGeom>
        </p:spPr>
        <p:txBody>
          <a:bodyPr wrap="none">
            <a:spAutoFit/>
          </a:bodyPr>
          <a:lstStyle/>
          <a:p>
            <a:pPr marL="91440" lvl="0" indent="-91440">
              <a:lnSpc>
                <a:spcPct val="90000"/>
              </a:lnSpc>
              <a:spcBef>
                <a:spcPts val="1200"/>
              </a:spcBef>
              <a:spcAft>
                <a:spcPts val="200"/>
              </a:spcAft>
              <a:buClr>
                <a:srgbClr val="1CADE4"/>
              </a:buClr>
              <a:buSzPct val="100000"/>
              <a:defRPr/>
            </a:pPr>
            <a:r>
              <a:rPr lang="tr-TR" sz="2800" b="1" dirty="0" smtClean="0">
                <a:solidFill>
                  <a:prstClr val="black">
                    <a:lumMod val="75000"/>
                    <a:lumOff val="25000"/>
                  </a:prstClr>
                </a:solidFill>
                <a:latin typeface="Times New Roman" panose="02020603050405020304" pitchFamily="18" charset="0"/>
                <a:cs typeface="Times New Roman" panose="02020603050405020304" pitchFamily="18" charset="0"/>
              </a:rPr>
              <a:t>İSTATİSTİK </a:t>
            </a:r>
            <a:r>
              <a:rPr lang="tr-TR" sz="2800" b="1" dirty="0">
                <a:solidFill>
                  <a:prstClr val="black">
                    <a:lumMod val="75000"/>
                    <a:lumOff val="25000"/>
                  </a:prstClr>
                </a:solidFill>
                <a:latin typeface="Times New Roman" panose="02020603050405020304" pitchFamily="18" charset="0"/>
                <a:cs typeface="Times New Roman" panose="02020603050405020304" pitchFamily="18" charset="0"/>
              </a:rPr>
              <a:t>İŞLEMLERİ</a:t>
            </a:r>
            <a:endParaRPr lang="tr-TR" sz="2800" dirty="0">
              <a:solidFill>
                <a:prstClr val="black">
                  <a:lumMod val="75000"/>
                  <a:lumOff val="25000"/>
                </a:prstClr>
              </a:solidFill>
              <a:latin typeface="Times New Roman" panose="02020603050405020304" pitchFamily="18" charset="0"/>
              <a:cs typeface="Times New Roman" panose="02020603050405020304" pitchFamily="18" charset="0"/>
            </a:endParaRPr>
          </a:p>
        </p:txBody>
      </p:sp>
      <p:sp>
        <p:nvSpPr>
          <p:cNvPr id="4" name="Dikdörtgen 3"/>
          <p:cNvSpPr/>
          <p:nvPr/>
        </p:nvSpPr>
        <p:spPr>
          <a:xfrm>
            <a:off x="429174" y="890759"/>
            <a:ext cx="9724607" cy="1938992"/>
          </a:xfrm>
          <a:prstGeom prst="rect">
            <a:avLst/>
          </a:prstGeom>
        </p:spPr>
        <p:txBody>
          <a:bodyPr wrap="square">
            <a:spAutoFit/>
          </a:bodyPr>
          <a:lstStyle/>
          <a:p>
            <a:pPr marL="91440" marR="0" lvl="0" indent="-91440" defTabSz="914400" eaLnBrk="1" fontAlgn="auto" latinLnBrk="0" hangingPunct="1">
              <a:lnSpc>
                <a:spcPct val="150000"/>
              </a:lnSpc>
              <a:spcBef>
                <a:spcPts val="1200"/>
              </a:spcBef>
              <a:spcAft>
                <a:spcPts val="200"/>
              </a:spcAft>
              <a:buClr>
                <a:srgbClr val="1CADE4"/>
              </a:buClr>
              <a:buSzPct val="100000"/>
              <a:buFontTx/>
              <a:buNone/>
              <a:tabLst/>
              <a:defRPr/>
            </a:pPr>
            <a:r>
              <a:rPr kumimoji="0" lang="tr-TR" sz="1600" u="none" strike="noStrike" kern="0" cap="none" spc="0" normalizeH="0" baseline="0" noProof="0" dirty="0" smtClean="0">
                <a:ln>
                  <a:noFill/>
                </a:ln>
                <a:effectLst/>
                <a:uLnTx/>
                <a:uFillTx/>
                <a:latin typeface="Times New Roman" panose="02020603050405020304" pitchFamily="18" charset="0"/>
                <a:cs typeface="Times New Roman" panose="02020603050405020304" pitchFamily="18" charset="0"/>
              </a:rPr>
              <a:t> Üniversitemiz </a:t>
            </a:r>
            <a:r>
              <a:rPr kumimoji="0" lang="tr-TR" sz="160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Fakülte/Yüksekokul/Enstitü Bazında Tüm Öğrencilere Ait Bilgilerle İlgili İstatistik </a:t>
            </a:r>
            <a:r>
              <a:rPr kumimoji="0" lang="tr-TR" sz="1600" u="none" strike="noStrike" kern="0" cap="none" spc="0" normalizeH="0" baseline="0" noProof="0" dirty="0" smtClean="0">
                <a:ln>
                  <a:noFill/>
                </a:ln>
                <a:effectLst/>
                <a:uLnTx/>
                <a:uFillTx/>
                <a:latin typeface="Times New Roman" panose="02020603050405020304" pitchFamily="18" charset="0"/>
                <a:cs typeface="Times New Roman" panose="02020603050405020304" pitchFamily="18" charset="0"/>
              </a:rPr>
              <a:t>İşlemleri</a:t>
            </a:r>
            <a:r>
              <a:rPr lang="tr-TR" sz="1600" kern="0" dirty="0">
                <a:latin typeface="Times New Roman" panose="02020603050405020304" pitchFamily="18" charset="0"/>
                <a:cs typeface="Times New Roman" panose="02020603050405020304" pitchFamily="18" charset="0"/>
              </a:rPr>
              <a:t> </a:t>
            </a:r>
            <a:r>
              <a:rPr kumimoji="0" lang="tr-TR" sz="1600" u="none" strike="noStrike" kern="0" cap="none" spc="0" normalizeH="0" baseline="0" noProof="0" dirty="0" smtClean="0">
                <a:ln>
                  <a:noFill/>
                </a:ln>
                <a:effectLst/>
                <a:uLnTx/>
                <a:uFillTx/>
                <a:latin typeface="Times New Roman" panose="02020603050405020304" pitchFamily="18" charset="0"/>
                <a:cs typeface="Times New Roman" panose="02020603050405020304" pitchFamily="18" charset="0"/>
              </a:rPr>
              <a:t>ÖSYM tarafından </a:t>
            </a:r>
            <a:r>
              <a:rPr kumimoji="0" lang="tr-TR" sz="160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istenen bilgiler; Üniversitemize </a:t>
            </a:r>
            <a:r>
              <a:rPr kumimoji="0" lang="tr-TR" sz="1600" u="none" strike="noStrike" kern="0" cap="none" spc="0" normalizeH="0" baseline="0" noProof="0" dirty="0" smtClean="0">
                <a:ln>
                  <a:noFill/>
                </a:ln>
                <a:effectLst/>
                <a:uLnTx/>
                <a:uFillTx/>
                <a:latin typeface="Times New Roman" panose="02020603050405020304" pitchFamily="18" charset="0"/>
                <a:cs typeface="Times New Roman" panose="02020603050405020304" pitchFamily="18" charset="0"/>
              </a:rPr>
              <a:t>2025-2026 </a:t>
            </a:r>
            <a:r>
              <a:rPr kumimoji="0" lang="tr-TR" sz="1600" u="none" strike="noStrike" kern="0" cap="none" spc="0" normalizeH="0" baseline="0" noProof="0" dirty="0" smtClean="0">
                <a:ln>
                  <a:noFill/>
                </a:ln>
                <a:effectLst/>
                <a:uLnTx/>
                <a:uFillTx/>
                <a:latin typeface="Times New Roman" panose="02020603050405020304" pitchFamily="18" charset="0"/>
                <a:cs typeface="Times New Roman" panose="02020603050405020304" pitchFamily="18" charset="0"/>
              </a:rPr>
              <a:t>Eğitim-Öğretim </a:t>
            </a:r>
            <a:r>
              <a:rPr kumimoji="0" lang="tr-TR" sz="160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yılında yeni kayıtlanan öğrenciler ile ara sınıf öğrencilerinin sayıları,  cinsiyet, sınıf ve yaş gruplarına göre Türk </a:t>
            </a:r>
            <a:r>
              <a:rPr kumimoji="0" lang="tr-TR" sz="1600" u="none" strike="noStrike" kern="0" cap="none" spc="0" normalizeH="0" baseline="0" noProof="0" dirty="0" smtClean="0">
                <a:ln>
                  <a:noFill/>
                </a:ln>
                <a:effectLst/>
                <a:uLnTx/>
                <a:uFillTx/>
                <a:latin typeface="Times New Roman" panose="02020603050405020304" pitchFamily="18" charset="0"/>
                <a:cs typeface="Times New Roman" panose="02020603050405020304" pitchFamily="18" charset="0"/>
              </a:rPr>
              <a:t>ve </a:t>
            </a:r>
            <a:r>
              <a:rPr kumimoji="0" lang="tr-TR" sz="160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Yabancı Uyruklu olarak ayrı ayrı hazırlanmakta ve kaydı silinen, mezun olan öğrencilerin istatistik bilgileri de </a:t>
            </a:r>
            <a:r>
              <a:rPr kumimoji="0" lang="tr-TR" sz="1600" u="none" strike="noStrike" kern="0" cap="none" spc="0" normalizeH="0" baseline="0" noProof="0" dirty="0" smtClean="0">
                <a:ln>
                  <a:noFill/>
                </a:ln>
                <a:effectLst/>
                <a:uLnTx/>
                <a:uFillTx/>
                <a:latin typeface="Times New Roman" panose="02020603050405020304" pitchFamily="18" charset="0"/>
                <a:cs typeface="Times New Roman" panose="02020603050405020304" pitchFamily="18" charset="0"/>
              </a:rPr>
              <a:t>formlar </a:t>
            </a:r>
            <a:r>
              <a:rPr kumimoji="0" lang="tr-TR" sz="160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üzerinde oluşturularak </a:t>
            </a:r>
            <a:r>
              <a:rPr kumimoji="0" lang="tr-TR" sz="1600" u="none" strike="noStrike" kern="0" cap="none" spc="0" normalizeH="0" baseline="0" noProof="0" dirty="0" smtClean="0">
                <a:ln>
                  <a:noFill/>
                </a:ln>
                <a:effectLst/>
                <a:uLnTx/>
                <a:uFillTx/>
                <a:latin typeface="Times New Roman" panose="02020603050405020304" pitchFamily="18" charset="0"/>
                <a:cs typeface="Times New Roman" panose="02020603050405020304" pitchFamily="18" charset="0"/>
              </a:rPr>
              <a:t>ÖSYM'ye gönderilmiştir.</a:t>
            </a:r>
            <a:r>
              <a:rPr kumimoji="0" lang="tr-TR" sz="160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a:t>
            </a:r>
            <a:endParaRPr kumimoji="0" lang="en-US" sz="160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
        <p:nvSpPr>
          <p:cNvPr id="5" name="Dikdörtgen 4"/>
          <p:cNvSpPr/>
          <p:nvPr/>
        </p:nvSpPr>
        <p:spPr>
          <a:xfrm>
            <a:off x="469749" y="3038843"/>
            <a:ext cx="10245356" cy="1324465"/>
          </a:xfrm>
          <a:prstGeom prst="rect">
            <a:avLst/>
          </a:prstGeom>
        </p:spPr>
        <p:txBody>
          <a:bodyPr wrap="square">
            <a:spAutoFit/>
          </a:bodyPr>
          <a:lstStyle/>
          <a:p>
            <a:pPr marL="91440" lvl="0" indent="-91440">
              <a:lnSpc>
                <a:spcPct val="90000"/>
              </a:lnSpc>
              <a:spcBef>
                <a:spcPts val="1200"/>
              </a:spcBef>
              <a:spcAft>
                <a:spcPts val="200"/>
              </a:spcAft>
              <a:buClr>
                <a:srgbClr val="1CADE4"/>
              </a:buClr>
              <a:buSzPct val="100000"/>
              <a:defRPr/>
            </a:pPr>
            <a:r>
              <a:rPr lang="tr-TR" sz="2800" b="1" dirty="0" smtClean="0">
                <a:solidFill>
                  <a:prstClr val="black">
                    <a:lumMod val="75000"/>
                    <a:lumOff val="25000"/>
                  </a:prstClr>
                </a:solidFill>
                <a:latin typeface="Times New Roman" panose="02020603050405020304" pitchFamily="18" charset="0"/>
                <a:cs typeface="Times New Roman" panose="02020603050405020304" pitchFamily="18" charset="0"/>
              </a:rPr>
              <a:t>WEB SAYFASI İŞLEMLERİ</a:t>
            </a:r>
            <a:endParaRPr lang="tr-TR" sz="2800" dirty="0">
              <a:solidFill>
                <a:prstClr val="black">
                  <a:lumMod val="75000"/>
                  <a:lumOff val="25000"/>
                </a:prstClr>
              </a:solidFill>
              <a:latin typeface="Times New Roman" panose="02020603050405020304" pitchFamily="18" charset="0"/>
              <a:cs typeface="Times New Roman" panose="02020603050405020304" pitchFamily="18" charset="0"/>
            </a:endParaRPr>
          </a:p>
          <a:p>
            <a:pPr marL="91440" lvl="0" indent="-91440" algn="just">
              <a:lnSpc>
                <a:spcPct val="90000"/>
              </a:lnSpc>
              <a:spcBef>
                <a:spcPts val="1200"/>
              </a:spcBef>
              <a:spcAft>
                <a:spcPts val="200"/>
              </a:spcAft>
              <a:buClr>
                <a:srgbClr val="1CADE4"/>
              </a:buClr>
              <a:buSzPct val="100000"/>
              <a:defRPr/>
            </a:pPr>
            <a:r>
              <a:rPr lang="tr-TR" sz="1600" dirty="0" smtClean="0">
                <a:latin typeface="Times New Roman" panose="02020603050405020304" pitchFamily="18" charset="0"/>
                <a:cs typeface="Times New Roman" panose="02020603050405020304" pitchFamily="18" charset="0"/>
              </a:rPr>
              <a:t>  Daire </a:t>
            </a:r>
            <a:r>
              <a:rPr lang="tr-TR" sz="1600" dirty="0">
                <a:latin typeface="Times New Roman" panose="02020603050405020304" pitchFamily="18" charset="0"/>
                <a:cs typeface="Times New Roman" panose="02020603050405020304" pitchFamily="18" charset="0"/>
              </a:rPr>
              <a:t>Başkanlığımızın web sayfası, günümüz ihtiyaçlarına cevap verebilecek şekilde yeniden hazırlanarak hizmete verilmiştir. Web(http://oidb.siirt.edu.tr )</a:t>
            </a:r>
            <a:r>
              <a:rPr lang="en-US" sz="1600" dirty="0">
                <a:latin typeface="Times New Roman" panose="02020603050405020304" pitchFamily="18" charset="0"/>
                <a:cs typeface="Times New Roman" panose="02020603050405020304" pitchFamily="18" charset="0"/>
              </a:rPr>
              <a:t> </a:t>
            </a:r>
            <a:r>
              <a:rPr lang="tr-TR" sz="1600" dirty="0">
                <a:latin typeface="Times New Roman" panose="02020603050405020304" pitchFamily="18" charset="0"/>
                <a:cs typeface="Times New Roman" panose="02020603050405020304" pitchFamily="18" charset="0"/>
              </a:rPr>
              <a:t>Sayfasında yer alan tüm bilgiler yeniden güncellenerek daha yararlı hale getirilmiştir</a:t>
            </a:r>
            <a:r>
              <a:rPr lang="tr-TR" sz="1600" dirty="0" smtClean="0">
                <a:latin typeface="Times New Roman" panose="02020603050405020304" pitchFamily="18" charset="0"/>
                <a:cs typeface="Times New Roman" panose="02020603050405020304" pitchFamily="18" charset="0"/>
              </a:rPr>
              <a:t>.</a:t>
            </a:r>
            <a:endParaRPr lang="tr-TR" sz="1600" dirty="0">
              <a:latin typeface="Times New Roman" panose="02020603050405020304" pitchFamily="18" charset="0"/>
              <a:cs typeface="Times New Roman" panose="02020603050405020304" pitchFamily="18" charset="0"/>
            </a:endParaRPr>
          </a:p>
        </p:txBody>
      </p:sp>
      <p:sp>
        <p:nvSpPr>
          <p:cNvPr id="6" name="Metin kutusu 5"/>
          <p:cNvSpPr txBox="1"/>
          <p:nvPr/>
        </p:nvSpPr>
        <p:spPr>
          <a:xfrm>
            <a:off x="540327" y="4871259"/>
            <a:ext cx="9567949" cy="1446550"/>
          </a:xfrm>
          <a:prstGeom prst="rect">
            <a:avLst/>
          </a:prstGeom>
          <a:noFill/>
        </p:spPr>
        <p:txBody>
          <a:bodyPr wrap="square" rtlCol="0">
            <a:spAutoFit/>
          </a:bodyPr>
          <a:lstStyle/>
          <a:p>
            <a:r>
              <a:rPr lang="tr-TR" sz="2800" dirty="0" smtClean="0">
                <a:ln w="0"/>
                <a:effectLst>
                  <a:outerShdw blurRad="38100" dist="19050" dir="2700000" algn="tl" rotWithShape="0">
                    <a:schemeClr val="dk1">
                      <a:alpha val="40000"/>
                    </a:schemeClr>
                  </a:outerShdw>
                </a:effectLst>
              </a:rPr>
              <a:t>DİPLOMA İŞLEMLERİ</a:t>
            </a:r>
          </a:p>
          <a:p>
            <a:endParaRPr lang="tr-TR" sz="2800" dirty="0">
              <a:ln w="0"/>
              <a:effectLst>
                <a:outerShdw blurRad="38100" dist="19050" dir="2700000" algn="tl" rotWithShape="0">
                  <a:schemeClr val="dk1">
                    <a:alpha val="40000"/>
                  </a:schemeClr>
                </a:outerShdw>
              </a:effectLst>
            </a:endParaRPr>
          </a:p>
          <a:p>
            <a:r>
              <a:rPr lang="tr-TR" sz="1600" dirty="0" smtClean="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Üniversitemizin Akademik Birimlerin diploma ihtiyacı daire başkanlığımız tarafından akademik birimlere gönderilmiştir. </a:t>
            </a:r>
            <a:endParaRPr lang="tr-TR" sz="16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3603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572613" y="365538"/>
            <a:ext cx="1808507" cy="523220"/>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tr-TR" sz="2800" b="0" i="0" u="none" strike="noStrike" kern="0" cap="none" spc="0" normalizeH="0" baseline="0" noProof="0" dirty="0" smtClean="0">
                <a:ln w="0"/>
                <a:solidFill>
                  <a:prstClr val="black"/>
                </a:solidFill>
                <a:effectLst>
                  <a:outerShdw blurRad="38100" dist="19050" dir="2700000" algn="tl" rotWithShape="0">
                    <a:prstClr val="black">
                      <a:alpha val="40000"/>
                    </a:prstClr>
                  </a:outerShdw>
                </a:effectLst>
                <a:uLnTx/>
                <a:uFillTx/>
                <a:latin typeface="Times New Roman" panose="02020603050405020304" pitchFamily="18" charset="0"/>
                <a:cs typeface="Times New Roman" panose="02020603050405020304" pitchFamily="18" charset="0"/>
              </a:rPr>
              <a:t>Fiziki Yapı</a:t>
            </a:r>
            <a:endParaRPr kumimoji="0" lang="tr-TR" sz="2800" b="0" i="0" u="none" strike="noStrike" kern="0" cap="none" spc="0" normalizeH="0" baseline="0" noProof="0" dirty="0">
              <a:ln w="0"/>
              <a:solidFill>
                <a:prstClr val="black"/>
              </a:solidFill>
              <a:effectLst>
                <a:outerShdw blurRad="38100" dist="19050" dir="2700000" algn="tl" rotWithShape="0">
                  <a:prstClr val="black">
                    <a:alpha val="40000"/>
                  </a:prstClr>
                </a:outerShdw>
              </a:effectLst>
              <a:uLnTx/>
              <a:uFillTx/>
              <a:latin typeface="Times New Roman" panose="02020603050405020304" pitchFamily="18" charset="0"/>
              <a:cs typeface="Times New Roman" panose="02020603050405020304" pitchFamily="18" charset="0"/>
            </a:endParaRPr>
          </a:p>
        </p:txBody>
      </p:sp>
      <p:sp>
        <p:nvSpPr>
          <p:cNvPr id="4" name="Dikdörtgen 3"/>
          <p:cNvSpPr/>
          <p:nvPr/>
        </p:nvSpPr>
        <p:spPr>
          <a:xfrm>
            <a:off x="243270" y="1480900"/>
            <a:ext cx="11638960" cy="1569660"/>
          </a:xfrm>
          <a:prstGeom prst="rect">
            <a:avLst/>
          </a:prstGeom>
        </p:spPr>
        <p:txBody>
          <a:bodyPr wrap="square">
            <a:spAutoFit/>
          </a:bodyPr>
          <a:lstStyle/>
          <a:p>
            <a:pPr lvl="0">
              <a:lnSpc>
                <a:spcPct val="150000"/>
              </a:lnSpc>
            </a:pPr>
            <a:r>
              <a:rPr lang="tr-TR" sz="1600" dirty="0">
                <a:solidFill>
                  <a:prstClr val="black"/>
                </a:solidFill>
                <a:latin typeface="Times New Roman" panose="02020603050405020304" pitchFamily="18" charset="0"/>
                <a:cs typeface="Times New Roman" panose="02020603050405020304" pitchFamily="18" charset="0"/>
              </a:rPr>
              <a:t>Daire </a:t>
            </a:r>
            <a:r>
              <a:rPr lang="tr-TR" sz="1600" dirty="0" smtClean="0">
                <a:solidFill>
                  <a:prstClr val="black"/>
                </a:solidFill>
                <a:latin typeface="Times New Roman" panose="02020603050405020304" pitchFamily="18" charset="0"/>
                <a:cs typeface="Times New Roman" panose="02020603050405020304" pitchFamily="18" charset="0"/>
              </a:rPr>
              <a:t>Başkanlığımız,</a:t>
            </a:r>
          </a:p>
          <a:p>
            <a:pPr lvl="0">
              <a:lnSpc>
                <a:spcPct val="150000"/>
              </a:lnSpc>
            </a:pPr>
            <a:endParaRPr lang="tr-TR" sz="1600" dirty="0" smtClean="0">
              <a:solidFill>
                <a:prstClr val="black"/>
              </a:solidFill>
              <a:latin typeface="Times New Roman" panose="02020603050405020304" pitchFamily="18" charset="0"/>
              <a:cs typeface="Times New Roman" panose="02020603050405020304" pitchFamily="18" charset="0"/>
            </a:endParaRPr>
          </a:p>
          <a:p>
            <a:pPr lvl="0">
              <a:lnSpc>
                <a:spcPct val="150000"/>
              </a:lnSpc>
            </a:pPr>
            <a:r>
              <a:rPr lang="tr-TR" sz="1600" dirty="0" smtClean="0">
                <a:solidFill>
                  <a:prstClr val="black"/>
                </a:solidFill>
                <a:latin typeface="Times New Roman" panose="02020603050405020304" pitchFamily="18" charset="0"/>
                <a:cs typeface="Times New Roman" panose="02020603050405020304" pitchFamily="18" charset="0"/>
              </a:rPr>
              <a:t> </a:t>
            </a:r>
            <a:r>
              <a:rPr lang="tr-TR" sz="1600" dirty="0">
                <a:solidFill>
                  <a:prstClr val="black"/>
                </a:solidFill>
                <a:latin typeface="Times New Roman" panose="02020603050405020304" pitchFamily="18" charset="0"/>
                <a:cs typeface="Times New Roman" panose="02020603050405020304" pitchFamily="18" charset="0"/>
              </a:rPr>
              <a:t>Rektörlük B </a:t>
            </a:r>
            <a:r>
              <a:rPr lang="tr-TR" sz="1600" dirty="0" err="1" smtClean="0">
                <a:solidFill>
                  <a:prstClr val="black"/>
                </a:solidFill>
                <a:latin typeface="Times New Roman" panose="02020603050405020304" pitchFamily="18" charset="0"/>
                <a:cs typeface="Times New Roman" panose="02020603050405020304" pitchFamily="18" charset="0"/>
              </a:rPr>
              <a:t>Blok'da</a:t>
            </a:r>
            <a:r>
              <a:rPr lang="tr-TR" sz="1600" dirty="0" smtClean="0">
                <a:solidFill>
                  <a:prstClr val="black"/>
                </a:solidFill>
                <a:latin typeface="Times New Roman" panose="02020603050405020304" pitchFamily="18" charset="0"/>
                <a:cs typeface="Times New Roman" panose="02020603050405020304" pitchFamily="18" charset="0"/>
              </a:rPr>
              <a:t> 1 oda makam odası 1 adet şube müdürü odası 5 adet personel hizmet odası  </a:t>
            </a:r>
            <a:r>
              <a:rPr lang="tr-TR" sz="1600" dirty="0">
                <a:solidFill>
                  <a:prstClr val="black"/>
                </a:solidFill>
                <a:latin typeface="Times New Roman" panose="02020603050405020304" pitchFamily="18" charset="0"/>
                <a:cs typeface="Times New Roman" panose="02020603050405020304" pitchFamily="18" charset="0"/>
              </a:rPr>
              <a:t>hizmet odasıyla </a:t>
            </a:r>
            <a:r>
              <a:rPr lang="tr-TR" sz="1600" dirty="0" smtClean="0">
                <a:solidFill>
                  <a:prstClr val="black"/>
                </a:solidFill>
                <a:latin typeface="Times New Roman" panose="02020603050405020304" pitchFamily="18" charset="0"/>
                <a:cs typeface="Times New Roman" panose="02020603050405020304" pitchFamily="18" charset="0"/>
              </a:rPr>
              <a:t>Öğrencilerimize , </a:t>
            </a:r>
            <a:r>
              <a:rPr lang="tr-TR" sz="1600" dirty="0">
                <a:solidFill>
                  <a:prstClr val="black"/>
                </a:solidFill>
                <a:latin typeface="Times New Roman" panose="02020603050405020304" pitchFamily="18" charset="0"/>
                <a:cs typeface="Times New Roman" panose="02020603050405020304" pitchFamily="18" charset="0"/>
              </a:rPr>
              <a:t>Akademik ve İdari Personellerimize hizmet vermektedir.</a:t>
            </a:r>
          </a:p>
        </p:txBody>
      </p:sp>
    </p:spTree>
    <p:extLst>
      <p:ext uri="{BB962C8B-B14F-4D97-AF65-F5344CB8AC3E}">
        <p14:creationId xmlns:p14="http://schemas.microsoft.com/office/powerpoint/2010/main" val="36345062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1142912" y="337257"/>
            <a:ext cx="1968809" cy="523220"/>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tr-TR" sz="2800" b="0" i="0" u="none" strike="noStrike" kern="0" cap="none" spc="0" normalizeH="0" baseline="0" noProof="0" dirty="0" smtClean="0">
                <a:ln w="0"/>
                <a:solidFill>
                  <a:prstClr val="black"/>
                </a:solidFill>
                <a:effectLst>
                  <a:outerShdw blurRad="38100" dist="19050" dir="2700000" algn="tl" rotWithShape="0">
                    <a:prstClr val="black">
                      <a:alpha val="40000"/>
                    </a:prstClr>
                  </a:outerShdw>
                </a:effectLst>
                <a:uLnTx/>
                <a:uFillTx/>
                <a:latin typeface="Times New Roman" panose="02020603050405020304" pitchFamily="18" charset="0"/>
                <a:cs typeface="Times New Roman" panose="02020603050405020304" pitchFamily="18" charset="0"/>
              </a:rPr>
              <a:t>Mali Durum</a:t>
            </a:r>
            <a:endParaRPr kumimoji="0" lang="tr-TR" sz="2800" b="0" i="0" u="none" strike="noStrike" kern="0" cap="none" spc="0" normalizeH="0" baseline="0" noProof="0" dirty="0">
              <a:ln w="0"/>
              <a:solidFill>
                <a:prstClr val="black"/>
              </a:solidFill>
              <a:effectLst>
                <a:outerShdw blurRad="38100" dist="19050" dir="2700000" algn="tl" rotWithShape="0">
                  <a:prstClr val="black">
                    <a:alpha val="40000"/>
                  </a:prstClr>
                </a:outerShdw>
              </a:effectLst>
              <a:uLnTx/>
              <a:uFillTx/>
              <a:latin typeface="Times New Roman" panose="02020603050405020304" pitchFamily="18" charset="0"/>
              <a:cs typeface="Times New Roman" panose="02020603050405020304" pitchFamily="18" charset="0"/>
            </a:endParaRPr>
          </a:p>
        </p:txBody>
      </p:sp>
      <p:graphicFrame>
        <p:nvGraphicFramePr>
          <p:cNvPr id="3" name="Tablo 2"/>
          <p:cNvGraphicFramePr>
            <a:graphicFrameLocks noGrp="1"/>
          </p:cNvGraphicFramePr>
          <p:nvPr>
            <p:extLst>
              <p:ext uri="{D42A27DB-BD31-4B8C-83A1-F6EECF244321}">
                <p14:modId xmlns:p14="http://schemas.microsoft.com/office/powerpoint/2010/main" val="3143336451"/>
              </p:ext>
            </p:extLst>
          </p:nvPr>
        </p:nvGraphicFramePr>
        <p:xfrm>
          <a:off x="386496" y="1140642"/>
          <a:ext cx="11453569" cy="5307294"/>
        </p:xfrm>
        <a:graphic>
          <a:graphicData uri="http://schemas.openxmlformats.org/drawingml/2006/table">
            <a:tbl>
              <a:tblPr/>
              <a:tblGrid>
                <a:gridCol w="704188">
                  <a:extLst>
                    <a:ext uri="{9D8B030D-6E8A-4147-A177-3AD203B41FA5}">
                      <a16:colId xmlns:a16="http://schemas.microsoft.com/office/drawing/2014/main" val="20000"/>
                    </a:ext>
                  </a:extLst>
                </a:gridCol>
                <a:gridCol w="2343790">
                  <a:extLst>
                    <a:ext uri="{9D8B030D-6E8A-4147-A177-3AD203B41FA5}">
                      <a16:colId xmlns:a16="http://schemas.microsoft.com/office/drawing/2014/main" val="20001"/>
                    </a:ext>
                  </a:extLst>
                </a:gridCol>
                <a:gridCol w="2532975">
                  <a:extLst>
                    <a:ext uri="{9D8B030D-6E8A-4147-A177-3AD203B41FA5}">
                      <a16:colId xmlns:a16="http://schemas.microsoft.com/office/drawing/2014/main" val="20002"/>
                    </a:ext>
                  </a:extLst>
                </a:gridCol>
                <a:gridCol w="504494">
                  <a:extLst>
                    <a:ext uri="{9D8B030D-6E8A-4147-A177-3AD203B41FA5}">
                      <a16:colId xmlns:a16="http://schemas.microsoft.com/office/drawing/2014/main" val="20003"/>
                    </a:ext>
                  </a:extLst>
                </a:gridCol>
                <a:gridCol w="938043">
                  <a:extLst>
                    <a:ext uri="{9D8B030D-6E8A-4147-A177-3AD203B41FA5}">
                      <a16:colId xmlns:a16="http://schemas.microsoft.com/office/drawing/2014/main" val="20004"/>
                    </a:ext>
                  </a:extLst>
                </a:gridCol>
                <a:gridCol w="969573">
                  <a:extLst>
                    <a:ext uri="{9D8B030D-6E8A-4147-A177-3AD203B41FA5}">
                      <a16:colId xmlns:a16="http://schemas.microsoft.com/office/drawing/2014/main" val="20005"/>
                    </a:ext>
                  </a:extLst>
                </a:gridCol>
                <a:gridCol w="567555">
                  <a:extLst>
                    <a:ext uri="{9D8B030D-6E8A-4147-A177-3AD203B41FA5}">
                      <a16:colId xmlns:a16="http://schemas.microsoft.com/office/drawing/2014/main" val="20006"/>
                    </a:ext>
                  </a:extLst>
                </a:gridCol>
                <a:gridCol w="819801">
                  <a:extLst>
                    <a:ext uri="{9D8B030D-6E8A-4147-A177-3AD203B41FA5}">
                      <a16:colId xmlns:a16="http://schemas.microsoft.com/office/drawing/2014/main" val="20007"/>
                    </a:ext>
                  </a:extLst>
                </a:gridCol>
                <a:gridCol w="788270">
                  <a:extLst>
                    <a:ext uri="{9D8B030D-6E8A-4147-A177-3AD203B41FA5}">
                      <a16:colId xmlns:a16="http://schemas.microsoft.com/office/drawing/2014/main" val="20008"/>
                    </a:ext>
                  </a:extLst>
                </a:gridCol>
                <a:gridCol w="1284880">
                  <a:extLst>
                    <a:ext uri="{9D8B030D-6E8A-4147-A177-3AD203B41FA5}">
                      <a16:colId xmlns:a16="http://schemas.microsoft.com/office/drawing/2014/main" val="20009"/>
                    </a:ext>
                  </a:extLst>
                </a:gridCol>
              </a:tblGrid>
              <a:tr h="64861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a:solidFill>
                            <a:srgbClr val="002060"/>
                          </a:solidFill>
                          <a:effectLst/>
                          <a:latin typeface="Times New Roman" panose="02020603050405020304" pitchFamily="18" charset="0"/>
                          <a:cs typeface="Times New Roman" panose="02020603050405020304" pitchFamily="18" charset="0"/>
                        </a:rPr>
                        <a:t>Ödenek No</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59531"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tr-TR" sz="1000" u="none" strike="noStrike" dirty="0">
                          <a:solidFill>
                            <a:srgbClr val="002060"/>
                          </a:solidFill>
                          <a:effectLst/>
                          <a:latin typeface="Times New Roman" panose="02020603050405020304" pitchFamily="18" charset="0"/>
                          <a:cs typeface="Times New Roman" panose="02020603050405020304" pitchFamily="18" charset="0"/>
                        </a:rPr>
                        <a:t>Tertip</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Harcama Birimi</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595313"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Bütçe Yılı</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59531"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Alınan Tutar</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59531"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Harcanan Tutar</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119063"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Avans Tutar</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59531"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Kalan Tutar</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59531"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Kalan Tutar Durumu</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Devreden Avans Ödenek Toplamı</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119063"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extLst>
                  <a:ext uri="{0D108BD9-81ED-4DB2-BD59-A6C34878D82A}">
                    <a16:rowId xmlns:a16="http://schemas.microsoft.com/office/drawing/2014/main" val="10000"/>
                  </a:ext>
                </a:extLst>
              </a:tr>
              <a:tr h="665526">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tr-TR" sz="1000" u="none" strike="noStrike">
                          <a:solidFill>
                            <a:srgbClr val="002060"/>
                          </a:solidFill>
                          <a:effectLst/>
                          <a:latin typeface="Times New Roman" panose="02020603050405020304" pitchFamily="18" charset="0"/>
                          <a:cs typeface="Times New Roman" panose="02020603050405020304" pitchFamily="18" charset="0"/>
                        </a:rPr>
                        <a:t>13716381</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smtClean="0">
                          <a:solidFill>
                            <a:srgbClr val="002060"/>
                          </a:solidFill>
                          <a:effectLst/>
                          <a:latin typeface="Times New Roman" panose="02020603050405020304" pitchFamily="18" charset="0"/>
                          <a:cs typeface="Times New Roman" panose="02020603050405020304" pitchFamily="18" charset="0"/>
                        </a:rPr>
                        <a:t>98.900.9037.13411.473.9.02.02.01 </a:t>
                      </a:r>
                    </a:p>
                    <a:p>
                      <a:pPr algn="l" fontAlgn="t"/>
                      <a:endParaRPr lang="tr-TR" sz="1000" b="0" i="0" u="none" strike="noStrike" dirty="0" smtClean="0">
                        <a:solidFill>
                          <a:srgbClr val="002060"/>
                        </a:solidFill>
                        <a:effectLst/>
                        <a:latin typeface="Times New Roman" panose="02020603050405020304" pitchFamily="18" charset="0"/>
                        <a:cs typeface="Times New Roman" panose="02020603050405020304" pitchFamily="18" charset="0"/>
                      </a:endParaRPr>
                    </a:p>
                    <a:p>
                      <a:pPr algn="l" fontAlgn="t"/>
                      <a:r>
                        <a:rPr lang="tr-TR" sz="1000" b="0" i="0" u="none" strike="noStrike" dirty="0" smtClean="0">
                          <a:solidFill>
                            <a:srgbClr val="002060"/>
                          </a:solidFill>
                          <a:effectLst/>
                          <a:latin typeface="Times New Roman" panose="02020603050405020304" pitchFamily="18" charset="0"/>
                          <a:cs typeface="Times New Roman" panose="02020603050405020304" pitchFamily="18" charset="0"/>
                        </a:rPr>
                        <a:t>KESENEKLER</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SİİRT ÜNİVERSİTESİ ÖĞRENCİ İŞLERİ DAİRESİ BAŞKANLIĞI(7700383654)</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2025</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₺267.000,00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₺236.943,07</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₺30.056,93</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Ödenek Artıda</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₺267.000,00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extLst>
                  <a:ext uri="{0D108BD9-81ED-4DB2-BD59-A6C34878D82A}">
                    <a16:rowId xmlns:a16="http://schemas.microsoft.com/office/drawing/2014/main" val="10001"/>
                  </a:ext>
                </a:extLst>
              </a:tr>
              <a:tr h="665526">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tr-TR" sz="1000" u="none" strike="noStrike">
                          <a:solidFill>
                            <a:srgbClr val="002060"/>
                          </a:solidFill>
                          <a:effectLst/>
                          <a:latin typeface="Times New Roman" panose="02020603050405020304" pitchFamily="18" charset="0"/>
                          <a:cs typeface="Times New Roman" panose="02020603050405020304" pitchFamily="18" charset="0"/>
                        </a:rPr>
                        <a:t>13716380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smtClean="0">
                          <a:solidFill>
                            <a:srgbClr val="002060"/>
                          </a:solidFill>
                          <a:effectLst/>
                          <a:latin typeface="Times New Roman" panose="02020603050405020304" pitchFamily="18" charset="0"/>
                          <a:cs typeface="Times New Roman" panose="02020603050405020304" pitchFamily="18" charset="0"/>
                        </a:rPr>
                        <a:t>98.900.9037.13411.473.9.02.03.05</a:t>
                      </a:r>
                    </a:p>
                    <a:p>
                      <a:pPr algn="l" fontAlgn="t"/>
                      <a:endParaRPr lang="tr-TR" sz="1000" b="0" i="0" u="none" strike="noStrike" dirty="0" smtClean="0">
                        <a:solidFill>
                          <a:srgbClr val="002060"/>
                        </a:solidFill>
                        <a:effectLst/>
                        <a:latin typeface="Times New Roman" panose="02020603050405020304" pitchFamily="18" charset="0"/>
                        <a:cs typeface="Times New Roman" panose="02020603050405020304" pitchFamily="18" charset="0"/>
                      </a:endParaRPr>
                    </a:p>
                    <a:p>
                      <a:pPr algn="l" fontAlgn="t"/>
                      <a:r>
                        <a:rPr lang="tr-TR" sz="1000" b="0" i="0" u="none" strike="noStrike" dirty="0" smtClean="0">
                          <a:solidFill>
                            <a:srgbClr val="002060"/>
                          </a:solidFill>
                          <a:effectLst/>
                          <a:latin typeface="Times New Roman" panose="02020603050405020304" pitchFamily="18" charset="0"/>
                          <a:cs typeface="Times New Roman" panose="02020603050405020304" pitchFamily="18" charset="0"/>
                        </a:rPr>
                        <a:t>HİZMET</a:t>
                      </a:r>
                      <a:r>
                        <a:rPr lang="tr-TR" sz="1000" b="0" i="0" u="none" strike="noStrike" baseline="0" dirty="0" smtClean="0">
                          <a:solidFill>
                            <a:srgbClr val="002060"/>
                          </a:solidFill>
                          <a:effectLst/>
                          <a:latin typeface="Times New Roman" panose="02020603050405020304" pitchFamily="18" charset="0"/>
                          <a:cs typeface="Times New Roman" panose="02020603050405020304" pitchFamily="18" charset="0"/>
                        </a:rPr>
                        <a:t> ALIMI</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a:solidFill>
                            <a:srgbClr val="002060"/>
                          </a:solidFill>
                          <a:effectLst/>
                          <a:latin typeface="Times New Roman" panose="02020603050405020304" pitchFamily="18" charset="0"/>
                          <a:cs typeface="Times New Roman" panose="02020603050405020304" pitchFamily="18" charset="0"/>
                        </a:rPr>
                        <a:t>SİİRT ÜNİVERSİTESİ ÖĞRENCİ İŞLERİ DAİRESİ BAŞKANLIĞI(7700383654)</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2025</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₺23.000,00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₺23.000,00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Ödenek Artıda</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₺23.000,00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extLst>
                  <a:ext uri="{0D108BD9-81ED-4DB2-BD59-A6C34878D82A}">
                    <a16:rowId xmlns:a16="http://schemas.microsoft.com/office/drawing/2014/main" val="10002"/>
                  </a:ext>
                </a:extLst>
              </a:tr>
              <a:tr h="665526">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tr-TR" sz="1000" u="none" strike="noStrike">
                          <a:solidFill>
                            <a:srgbClr val="002060"/>
                          </a:solidFill>
                          <a:effectLst/>
                          <a:latin typeface="Times New Roman" panose="02020603050405020304" pitchFamily="18" charset="0"/>
                          <a:cs typeface="Times New Roman" panose="02020603050405020304" pitchFamily="18" charset="0"/>
                        </a:rPr>
                        <a:t>13716379</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smtClean="0">
                          <a:solidFill>
                            <a:srgbClr val="002060"/>
                          </a:solidFill>
                          <a:effectLst/>
                          <a:latin typeface="Times New Roman" panose="02020603050405020304" pitchFamily="18" charset="0"/>
                          <a:cs typeface="Times New Roman" panose="02020603050405020304" pitchFamily="18" charset="0"/>
                        </a:rPr>
                        <a:t>98.900.9037.13411.473.9.02.03.02</a:t>
                      </a:r>
                    </a:p>
                    <a:p>
                      <a:pPr algn="l" fontAlgn="t"/>
                      <a:endParaRPr lang="tr-TR" sz="1000" b="0" i="0" u="none" strike="noStrike" dirty="0" smtClean="0">
                        <a:solidFill>
                          <a:srgbClr val="002060"/>
                        </a:solidFill>
                        <a:effectLst/>
                        <a:latin typeface="Times New Roman" panose="02020603050405020304" pitchFamily="18" charset="0"/>
                        <a:cs typeface="Times New Roman" panose="02020603050405020304" pitchFamily="18" charset="0"/>
                      </a:endParaRPr>
                    </a:p>
                    <a:p>
                      <a:pPr algn="l" fontAlgn="t"/>
                      <a:r>
                        <a:rPr lang="tr-TR" sz="1000" b="0" i="0" u="none" strike="noStrike" dirty="0" smtClean="0">
                          <a:solidFill>
                            <a:srgbClr val="002060"/>
                          </a:solidFill>
                          <a:effectLst/>
                          <a:latin typeface="Times New Roman" panose="02020603050405020304" pitchFamily="18" charset="0"/>
                          <a:cs typeface="Times New Roman" panose="02020603050405020304" pitchFamily="18" charset="0"/>
                        </a:rPr>
                        <a:t>TÜKETİM ALIMI </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a:solidFill>
                            <a:srgbClr val="002060"/>
                          </a:solidFill>
                          <a:effectLst/>
                          <a:latin typeface="Times New Roman" panose="02020603050405020304" pitchFamily="18" charset="0"/>
                          <a:cs typeface="Times New Roman" panose="02020603050405020304" pitchFamily="18" charset="0"/>
                        </a:rPr>
                        <a:t>SİİRT ÜNİVERSİTESİ ÖĞRENCİ İŞLERİ DAİRESİ BAŞKANLIĞI(7700383654)</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2025</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₺16.000,00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₺16.000,00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Ödenek Artıda</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₺16.000,00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extLst>
                  <a:ext uri="{0D108BD9-81ED-4DB2-BD59-A6C34878D82A}">
                    <a16:rowId xmlns:a16="http://schemas.microsoft.com/office/drawing/2014/main" val="10003"/>
                  </a:ext>
                </a:extLst>
              </a:tr>
              <a:tr h="665526">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tr-TR" sz="1000" u="none" strike="noStrike">
                          <a:solidFill>
                            <a:srgbClr val="002060"/>
                          </a:solidFill>
                          <a:effectLst/>
                          <a:latin typeface="Times New Roman" panose="02020603050405020304" pitchFamily="18" charset="0"/>
                          <a:cs typeface="Times New Roman" panose="02020603050405020304" pitchFamily="18" charset="0"/>
                        </a:rPr>
                        <a:t>13716378</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smtClean="0">
                          <a:solidFill>
                            <a:srgbClr val="002060"/>
                          </a:solidFill>
                          <a:effectLst/>
                          <a:latin typeface="Times New Roman" panose="02020603050405020304" pitchFamily="18" charset="0"/>
                          <a:cs typeface="Times New Roman" panose="02020603050405020304" pitchFamily="18" charset="0"/>
                        </a:rPr>
                        <a:t>98.900.9037.13411.473.9.02.03.07</a:t>
                      </a:r>
                    </a:p>
                    <a:p>
                      <a:pPr algn="l" fontAlgn="t"/>
                      <a:endParaRPr lang="tr-TR" sz="1000" b="0" i="0" u="none" strike="noStrike" dirty="0" smtClean="0">
                        <a:solidFill>
                          <a:srgbClr val="002060"/>
                        </a:solidFill>
                        <a:effectLst/>
                        <a:latin typeface="Times New Roman" panose="02020603050405020304" pitchFamily="18" charset="0"/>
                        <a:cs typeface="Times New Roman" panose="02020603050405020304" pitchFamily="18" charset="0"/>
                      </a:endParaRPr>
                    </a:p>
                    <a:p>
                      <a:pPr algn="l" fontAlgn="t"/>
                      <a:r>
                        <a:rPr lang="tr-TR" sz="1000" b="0" i="0" u="none" strike="noStrike" dirty="0" smtClean="0">
                          <a:solidFill>
                            <a:srgbClr val="002060"/>
                          </a:solidFill>
                          <a:effectLst/>
                          <a:latin typeface="Times New Roman" panose="02020603050405020304" pitchFamily="18" charset="0"/>
                          <a:cs typeface="Times New Roman" panose="02020603050405020304" pitchFamily="18" charset="0"/>
                        </a:rPr>
                        <a:t>DEMİRBAŞ</a:t>
                      </a:r>
                      <a:r>
                        <a:rPr lang="tr-TR" sz="1000" b="0" i="0" u="none" strike="noStrike" baseline="0" dirty="0" smtClean="0">
                          <a:solidFill>
                            <a:srgbClr val="002060"/>
                          </a:solidFill>
                          <a:effectLst/>
                          <a:latin typeface="Times New Roman" panose="02020603050405020304" pitchFamily="18" charset="0"/>
                          <a:cs typeface="Times New Roman" panose="02020603050405020304" pitchFamily="18" charset="0"/>
                        </a:rPr>
                        <a:t> ALIMI</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a:solidFill>
                            <a:srgbClr val="002060"/>
                          </a:solidFill>
                          <a:effectLst/>
                          <a:latin typeface="Times New Roman" panose="02020603050405020304" pitchFamily="18" charset="0"/>
                          <a:cs typeface="Times New Roman" panose="02020603050405020304" pitchFamily="18" charset="0"/>
                        </a:rPr>
                        <a:t>SİİRT ÜNİVERSİTESİ ÖĞRENCİ İŞLERİ DAİRESİ BAŞKANLIĞI(7700383654)</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a:solidFill>
                            <a:srgbClr val="002060"/>
                          </a:solidFill>
                          <a:effectLst/>
                          <a:latin typeface="Times New Roman" panose="02020603050405020304" pitchFamily="18" charset="0"/>
                          <a:cs typeface="Times New Roman" panose="02020603050405020304" pitchFamily="18" charset="0"/>
                        </a:rPr>
                        <a:t>2025</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a:solidFill>
                            <a:srgbClr val="002060"/>
                          </a:solidFill>
                          <a:effectLst/>
                          <a:latin typeface="Times New Roman" panose="02020603050405020304" pitchFamily="18" charset="0"/>
                          <a:cs typeface="Times New Roman" panose="02020603050405020304" pitchFamily="18" charset="0"/>
                        </a:rPr>
                        <a:t>₺37.000,00</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₺37.000,00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Ödenek Artıda</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₺37.000,00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extLst>
                  <a:ext uri="{0D108BD9-81ED-4DB2-BD59-A6C34878D82A}">
                    <a16:rowId xmlns:a16="http://schemas.microsoft.com/office/drawing/2014/main" val="10004"/>
                  </a:ext>
                </a:extLst>
              </a:tr>
              <a:tr h="665526">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tr-TR" sz="1000" u="none" strike="noStrike">
                          <a:solidFill>
                            <a:srgbClr val="002060"/>
                          </a:solidFill>
                          <a:effectLst/>
                          <a:latin typeface="Times New Roman" panose="02020603050405020304" pitchFamily="18" charset="0"/>
                          <a:cs typeface="Times New Roman" panose="02020603050405020304" pitchFamily="18" charset="0"/>
                        </a:rPr>
                        <a:t>13716377</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smtClean="0">
                          <a:solidFill>
                            <a:srgbClr val="002060"/>
                          </a:solidFill>
                          <a:effectLst/>
                          <a:latin typeface="Times New Roman" panose="02020603050405020304" pitchFamily="18" charset="0"/>
                          <a:cs typeface="Times New Roman" panose="02020603050405020304" pitchFamily="18" charset="0"/>
                        </a:rPr>
                        <a:t>98.900.9037.13411.473.9.02.03.03.20</a:t>
                      </a:r>
                    </a:p>
                    <a:p>
                      <a:pPr algn="l" fontAlgn="t"/>
                      <a:endParaRPr lang="tr-TR" sz="1000" b="0" i="0" u="none" strike="noStrike" dirty="0" smtClean="0">
                        <a:solidFill>
                          <a:srgbClr val="002060"/>
                        </a:solidFill>
                        <a:effectLst/>
                        <a:latin typeface="Times New Roman" panose="02020603050405020304" pitchFamily="18" charset="0"/>
                        <a:cs typeface="Times New Roman" panose="02020603050405020304" pitchFamily="18" charset="0"/>
                      </a:endParaRPr>
                    </a:p>
                    <a:p>
                      <a:pPr algn="l" fontAlgn="t"/>
                      <a:r>
                        <a:rPr lang="tr-TR" sz="1000" b="0" i="0" u="none" strike="noStrike" dirty="0" smtClean="0">
                          <a:solidFill>
                            <a:srgbClr val="002060"/>
                          </a:solidFill>
                          <a:effectLst/>
                          <a:latin typeface="Times New Roman" panose="02020603050405020304" pitchFamily="18" charset="0"/>
                          <a:cs typeface="Times New Roman" panose="02020603050405020304" pitchFamily="18" charset="0"/>
                        </a:rPr>
                        <a:t>SÜREKLİ GÖREV YOLLUĞU</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a:solidFill>
                            <a:srgbClr val="002060"/>
                          </a:solidFill>
                          <a:effectLst/>
                          <a:latin typeface="Times New Roman" panose="02020603050405020304" pitchFamily="18" charset="0"/>
                          <a:cs typeface="Times New Roman" panose="02020603050405020304" pitchFamily="18" charset="0"/>
                        </a:rPr>
                        <a:t>SİİRT ÜNİVERSİTESİ ÖĞRENCİ İŞLERİ DAİRESİ BAŞKANLIĞI(7700383654)</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a:solidFill>
                            <a:srgbClr val="002060"/>
                          </a:solidFill>
                          <a:effectLst/>
                          <a:latin typeface="Times New Roman" panose="02020603050405020304" pitchFamily="18" charset="0"/>
                          <a:cs typeface="Times New Roman" panose="02020603050405020304" pitchFamily="18" charset="0"/>
                        </a:rPr>
                        <a:t>2025</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a:solidFill>
                            <a:srgbClr val="002060"/>
                          </a:solidFill>
                          <a:effectLst/>
                          <a:latin typeface="Times New Roman" panose="02020603050405020304" pitchFamily="18" charset="0"/>
                          <a:cs typeface="Times New Roman" panose="02020603050405020304" pitchFamily="18" charset="0"/>
                        </a:rPr>
                        <a:t>₺43.000,00</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a:solidFill>
                            <a:srgbClr val="002060"/>
                          </a:solidFill>
                          <a:effectLst/>
                          <a:latin typeface="Times New Roman" panose="02020603050405020304" pitchFamily="18" charset="0"/>
                          <a:cs typeface="Times New Roman" panose="02020603050405020304" pitchFamily="18" charset="0"/>
                        </a:rPr>
                        <a:t>₺0,00</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a:solidFill>
                            <a:srgbClr val="002060"/>
                          </a:solidFill>
                          <a:effectLst/>
                          <a:latin typeface="Times New Roman" panose="02020603050405020304" pitchFamily="18" charset="0"/>
                          <a:cs typeface="Times New Roman" panose="02020603050405020304" pitchFamily="18" charset="0"/>
                        </a:rPr>
                        <a:t>₺0,00</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a:solidFill>
                            <a:srgbClr val="002060"/>
                          </a:solidFill>
                          <a:effectLst/>
                          <a:latin typeface="Times New Roman" panose="02020603050405020304" pitchFamily="18" charset="0"/>
                          <a:cs typeface="Times New Roman" panose="02020603050405020304" pitchFamily="18" charset="0"/>
                        </a:rPr>
                        <a:t>₺43.000,00</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a:solidFill>
                            <a:srgbClr val="002060"/>
                          </a:solidFill>
                          <a:effectLst/>
                          <a:latin typeface="Times New Roman" panose="02020603050405020304" pitchFamily="18" charset="0"/>
                          <a:cs typeface="Times New Roman" panose="02020603050405020304" pitchFamily="18" charset="0"/>
                        </a:rPr>
                        <a:t>Ödenek Artıda</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₺43.000,00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extLst>
                  <a:ext uri="{0D108BD9-81ED-4DB2-BD59-A6C34878D82A}">
                    <a16:rowId xmlns:a16="http://schemas.microsoft.com/office/drawing/2014/main" val="10005"/>
                  </a:ext>
                </a:extLst>
              </a:tr>
              <a:tr h="665526">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tr-TR" sz="1000" u="none" strike="noStrike">
                          <a:solidFill>
                            <a:srgbClr val="002060"/>
                          </a:solidFill>
                          <a:effectLst/>
                          <a:latin typeface="Times New Roman" panose="02020603050405020304" pitchFamily="18" charset="0"/>
                          <a:cs typeface="Times New Roman" panose="02020603050405020304" pitchFamily="18" charset="0"/>
                        </a:rPr>
                        <a:t>13716376</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smtClean="0">
                          <a:solidFill>
                            <a:srgbClr val="002060"/>
                          </a:solidFill>
                          <a:effectLst/>
                          <a:latin typeface="Times New Roman" panose="02020603050405020304" pitchFamily="18" charset="0"/>
                          <a:cs typeface="Times New Roman" panose="02020603050405020304" pitchFamily="18" charset="0"/>
                        </a:rPr>
                        <a:t>98.900.9006.4624.473.9.02.03.03.10</a:t>
                      </a:r>
                    </a:p>
                    <a:p>
                      <a:pPr algn="l" fontAlgn="t"/>
                      <a:endParaRPr lang="tr-TR" sz="1000" b="0" i="0" u="none" strike="noStrike" dirty="0" smtClean="0">
                        <a:solidFill>
                          <a:srgbClr val="002060"/>
                        </a:solidFill>
                        <a:effectLst/>
                        <a:latin typeface="Times New Roman" panose="02020603050405020304" pitchFamily="18" charset="0"/>
                        <a:cs typeface="Times New Roman" panose="02020603050405020304" pitchFamily="18" charset="0"/>
                      </a:endParaRPr>
                    </a:p>
                    <a:p>
                      <a:pPr algn="l" fontAlgn="t"/>
                      <a:r>
                        <a:rPr lang="tr-TR" sz="1000" b="0" i="0" u="none" strike="noStrike" dirty="0" smtClean="0">
                          <a:solidFill>
                            <a:srgbClr val="002060"/>
                          </a:solidFill>
                          <a:effectLst/>
                          <a:latin typeface="Times New Roman" panose="02020603050405020304" pitchFamily="18" charset="0"/>
                          <a:cs typeface="Times New Roman" panose="02020603050405020304" pitchFamily="18" charset="0"/>
                        </a:rPr>
                        <a:t>GEÇİCİ</a:t>
                      </a:r>
                      <a:r>
                        <a:rPr lang="tr-TR" sz="1000" b="0" i="0" u="none" strike="noStrike" baseline="0" dirty="0" smtClean="0">
                          <a:solidFill>
                            <a:srgbClr val="002060"/>
                          </a:solidFill>
                          <a:effectLst/>
                          <a:latin typeface="Times New Roman" panose="02020603050405020304" pitchFamily="18" charset="0"/>
                          <a:cs typeface="Times New Roman" panose="02020603050405020304" pitchFamily="18" charset="0"/>
                        </a:rPr>
                        <a:t> GÖREV YOLLUĞU</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SİİRT ÜNİVERSİTESİ ÖĞRENCİ İŞLERİ DAİRESİ BAŞKANLIĞI(7700383654)</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2025</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₺14.000,00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a:solidFill>
                            <a:srgbClr val="002060"/>
                          </a:solidFill>
                          <a:effectLst/>
                          <a:latin typeface="Times New Roman" panose="02020603050405020304" pitchFamily="18" charset="0"/>
                          <a:cs typeface="Times New Roman" panose="02020603050405020304" pitchFamily="18" charset="0"/>
                        </a:rPr>
                        <a:t>₺14.000,00</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a:solidFill>
                            <a:srgbClr val="002060"/>
                          </a:solidFill>
                          <a:effectLst/>
                          <a:latin typeface="Times New Roman" panose="02020603050405020304" pitchFamily="18" charset="0"/>
                          <a:cs typeface="Times New Roman" panose="02020603050405020304" pitchFamily="18" charset="0"/>
                        </a:rPr>
                        <a:t>Ödenek Artıda</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a:solidFill>
                            <a:srgbClr val="002060"/>
                          </a:solidFill>
                          <a:effectLst/>
                          <a:latin typeface="Times New Roman" panose="02020603050405020304" pitchFamily="18" charset="0"/>
                          <a:cs typeface="Times New Roman" panose="02020603050405020304" pitchFamily="18" charset="0"/>
                        </a:rPr>
                        <a:t>₺14.000,00</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extLst>
                  <a:ext uri="{0D108BD9-81ED-4DB2-BD59-A6C34878D82A}">
                    <a16:rowId xmlns:a16="http://schemas.microsoft.com/office/drawing/2014/main" val="10006"/>
                  </a:ext>
                </a:extLst>
              </a:tr>
              <a:tr h="665526">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tr-TR" sz="1000" u="none" strike="noStrike">
                          <a:solidFill>
                            <a:srgbClr val="002060"/>
                          </a:solidFill>
                          <a:effectLst/>
                          <a:latin typeface="Times New Roman" panose="02020603050405020304" pitchFamily="18" charset="0"/>
                          <a:cs typeface="Times New Roman" panose="02020603050405020304" pitchFamily="18" charset="0"/>
                        </a:rPr>
                        <a:t>13716375</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smtClean="0">
                          <a:solidFill>
                            <a:srgbClr val="002060"/>
                          </a:solidFill>
                          <a:effectLst/>
                          <a:latin typeface="Times New Roman" panose="02020603050405020304" pitchFamily="18" charset="0"/>
                          <a:cs typeface="Times New Roman" panose="02020603050405020304" pitchFamily="18" charset="0"/>
                        </a:rPr>
                        <a:t>98.900.9037.13411.473.9.02.01.01</a:t>
                      </a:r>
                    </a:p>
                    <a:p>
                      <a:pPr algn="l" fontAlgn="t"/>
                      <a:endParaRPr lang="tr-TR" sz="1000" b="0" i="0" u="none" strike="noStrike" dirty="0" smtClean="0">
                        <a:solidFill>
                          <a:srgbClr val="002060"/>
                        </a:solidFill>
                        <a:effectLst/>
                        <a:latin typeface="Times New Roman" panose="02020603050405020304" pitchFamily="18" charset="0"/>
                        <a:cs typeface="Times New Roman" panose="02020603050405020304" pitchFamily="18" charset="0"/>
                      </a:endParaRPr>
                    </a:p>
                    <a:p>
                      <a:pPr algn="l" fontAlgn="t"/>
                      <a:r>
                        <a:rPr lang="tr-TR" sz="1000" b="0" i="0" u="none" strike="noStrike" dirty="0" smtClean="0">
                          <a:solidFill>
                            <a:srgbClr val="002060"/>
                          </a:solidFill>
                          <a:effectLst/>
                          <a:latin typeface="Times New Roman" panose="02020603050405020304" pitchFamily="18" charset="0"/>
                          <a:cs typeface="Times New Roman" panose="02020603050405020304" pitchFamily="18" charset="0"/>
                        </a:rPr>
                        <a:t>MAAŞ </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SİİRT ÜNİVERSİTESİ ÖĞRENCİ İŞLERİ DAİRESİ BAŞKANLIĞI(7700383654)</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2025</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₺2.551.000,00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₺1.996.912,98</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₺0,00</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₺554.087,02</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a:solidFill>
                            <a:srgbClr val="002060"/>
                          </a:solidFill>
                          <a:effectLst/>
                          <a:latin typeface="Times New Roman" panose="02020603050405020304" pitchFamily="18" charset="0"/>
                          <a:cs typeface="Times New Roman" panose="02020603050405020304" pitchFamily="18" charset="0"/>
                        </a:rPr>
                        <a:t>Ödenek Artıda</a:t>
                      </a:r>
                      <a:endParaRPr lang="tr-TR" sz="1000" b="0" i="0" u="none" strike="noStrike">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tr-TR" sz="1000" u="none" strike="noStrike" dirty="0">
                          <a:solidFill>
                            <a:srgbClr val="002060"/>
                          </a:solidFill>
                          <a:effectLst/>
                          <a:latin typeface="Times New Roman" panose="02020603050405020304" pitchFamily="18" charset="0"/>
                          <a:cs typeface="Times New Roman" panose="02020603050405020304" pitchFamily="18" charset="0"/>
                        </a:rPr>
                        <a:t>₺2.551.000,00</a:t>
                      </a:r>
                      <a:endParaRPr lang="tr-TR" sz="10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615" marR="6615" marT="6615"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7539253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822145" y="356111"/>
            <a:ext cx="1441420" cy="523220"/>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tr-TR" sz="2800" b="0" i="0" u="none" strike="noStrike" kern="0" cap="none" spc="0" normalizeH="0" baseline="0" noProof="0" dirty="0" smtClean="0">
                <a:ln w="0"/>
                <a:solidFill>
                  <a:prstClr val="black"/>
                </a:solidFill>
                <a:effectLst>
                  <a:outerShdw blurRad="38100" dist="19050" dir="2700000" algn="tl" rotWithShape="0">
                    <a:prstClr val="black">
                      <a:alpha val="40000"/>
                    </a:prstClr>
                  </a:outerShdw>
                </a:effectLst>
                <a:uLnTx/>
                <a:uFillTx/>
              </a:rPr>
              <a:t>Ekipman</a:t>
            </a:r>
            <a:endParaRPr kumimoji="0" lang="tr-TR" sz="2800" b="0" i="0" u="none" strike="noStrike" kern="0" cap="none" spc="0" normalizeH="0" baseline="0" noProof="0" dirty="0">
              <a:ln w="0"/>
              <a:solidFill>
                <a:prstClr val="black"/>
              </a:solidFill>
              <a:effectLst>
                <a:outerShdw blurRad="38100" dist="19050" dir="2700000" algn="tl" rotWithShape="0">
                  <a:prstClr val="black">
                    <a:alpha val="40000"/>
                  </a:prstClr>
                </a:outerShdw>
              </a:effectLst>
              <a:uLnTx/>
              <a:uFillTx/>
            </a:endParaRPr>
          </a:p>
        </p:txBody>
      </p:sp>
      <p:sp>
        <p:nvSpPr>
          <p:cNvPr id="3" name="Dikdörtgen 2"/>
          <p:cNvSpPr/>
          <p:nvPr/>
        </p:nvSpPr>
        <p:spPr>
          <a:xfrm>
            <a:off x="248239" y="1786893"/>
            <a:ext cx="10592585" cy="707886"/>
          </a:xfrm>
          <a:prstGeom prst="rect">
            <a:avLst/>
          </a:prstGeom>
        </p:spPr>
        <p:txBody>
          <a:bodyPr wrap="square">
            <a:spAutoFit/>
          </a:bodyPr>
          <a:lstStyle/>
          <a:p>
            <a:pPr lvl="0"/>
            <a:r>
              <a:rPr lang="tr-TR" sz="2000" dirty="0">
                <a:solidFill>
                  <a:prstClr val="black"/>
                </a:solidFill>
                <a:latin typeface="Times New Roman" panose="02020603050405020304" pitchFamily="18" charset="0"/>
                <a:cs typeface="Times New Roman" panose="02020603050405020304" pitchFamily="18" charset="0"/>
              </a:rPr>
              <a:t>Daire Başkanlığımıza ait 10 adet masa üstü bilgisayar, 10 adet çalışma masası, 1 Adet büyük boy renkli yazıcı, 2 adet tarayıcı, 9 adet masa üstü yazıcı ve 13 adet dosya dolabı vardır.</a:t>
            </a:r>
          </a:p>
        </p:txBody>
      </p:sp>
    </p:spTree>
    <p:extLst>
      <p:ext uri="{BB962C8B-B14F-4D97-AF65-F5344CB8AC3E}">
        <p14:creationId xmlns:p14="http://schemas.microsoft.com/office/powerpoint/2010/main" val="17983561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1"/>
          <p:cNvGraphicFramePr>
            <a:graphicFrameLocks noGrp="1"/>
          </p:cNvGraphicFramePr>
          <p:nvPr>
            <p:extLst>
              <p:ext uri="{D42A27DB-BD31-4B8C-83A1-F6EECF244321}">
                <p14:modId xmlns:p14="http://schemas.microsoft.com/office/powerpoint/2010/main" val="2185565539"/>
              </p:ext>
            </p:extLst>
          </p:nvPr>
        </p:nvGraphicFramePr>
        <p:xfrm>
          <a:off x="621383" y="669303"/>
          <a:ext cx="10247721" cy="5778631"/>
        </p:xfrm>
        <a:graphic>
          <a:graphicData uri="http://schemas.openxmlformats.org/drawingml/2006/table">
            <a:tbl>
              <a:tblPr firstRow="1" bandRow="1"/>
              <a:tblGrid>
                <a:gridCol w="10247721">
                  <a:extLst>
                    <a:ext uri="{9D8B030D-6E8A-4147-A177-3AD203B41FA5}">
                      <a16:colId xmlns:a16="http://schemas.microsoft.com/office/drawing/2014/main" val="20000"/>
                    </a:ext>
                  </a:extLst>
                </a:gridCol>
              </a:tblGrid>
              <a:tr h="605376">
                <a:tc>
                  <a:txBody>
                    <a:bodyPr/>
                    <a:lstStyle/>
                    <a:p>
                      <a:pPr algn="l" rtl="0" fontAlgn="ctr"/>
                      <a:r>
                        <a:rPr lang="tr-TR" sz="1200" b="1" i="0" u="none" strike="noStrike" dirty="0">
                          <a:solidFill>
                            <a:srgbClr val="FF0000"/>
                          </a:solidFill>
                          <a:effectLst/>
                          <a:latin typeface="Times New Roman" panose="02020603050405020304" pitchFamily="18" charset="0"/>
                        </a:rPr>
                        <a:t>FAKÜLTELER</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E389"/>
                    </a:solidFill>
                  </a:tcPr>
                </a:tc>
                <a:extLst>
                  <a:ext uri="{0D108BD9-81ED-4DB2-BD59-A6C34878D82A}">
                    <a16:rowId xmlns:a16="http://schemas.microsoft.com/office/drawing/2014/main" val="10000"/>
                  </a:ext>
                </a:extLst>
              </a:tr>
              <a:tr h="292954">
                <a:tc>
                  <a:txBody>
                    <a:bodyPr/>
                    <a:lstStyle/>
                    <a:p>
                      <a:pPr algn="l" rtl="0" fontAlgn="ctr"/>
                      <a:r>
                        <a:rPr lang="tr-TR" sz="1200" b="0" i="0" u="none" strike="noStrike" dirty="0">
                          <a:solidFill>
                            <a:srgbClr val="000000"/>
                          </a:solidFill>
                          <a:effectLst/>
                          <a:latin typeface="Times New Roman" pitchFamily="18" charset="0"/>
                          <a:cs typeface="Times New Roman" pitchFamily="18" charset="0"/>
                        </a:rPr>
                        <a:t>Fen-Edebiyat Fakültesi</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5EDFD"/>
                    </a:solidFill>
                  </a:tcPr>
                </a:tc>
                <a:extLst>
                  <a:ext uri="{0D108BD9-81ED-4DB2-BD59-A6C34878D82A}">
                    <a16:rowId xmlns:a16="http://schemas.microsoft.com/office/drawing/2014/main" val="10001"/>
                  </a:ext>
                </a:extLst>
              </a:tr>
              <a:tr h="246321">
                <a:tc>
                  <a:txBody>
                    <a:bodyPr/>
                    <a:lstStyle/>
                    <a:p>
                      <a:pPr algn="l" rtl="0" fontAlgn="ctr"/>
                      <a:r>
                        <a:rPr lang="tr-TR" sz="1200" b="0" i="0" u="none" strike="noStrike" dirty="0">
                          <a:solidFill>
                            <a:srgbClr val="000000"/>
                          </a:solidFill>
                          <a:effectLst/>
                          <a:latin typeface="Times New Roman" pitchFamily="18" charset="0"/>
                          <a:cs typeface="Times New Roman" pitchFamily="18" charset="0"/>
                        </a:rPr>
                        <a:t>Eğitim Fakültesi</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5EDFD"/>
                    </a:solidFill>
                  </a:tcPr>
                </a:tc>
                <a:extLst>
                  <a:ext uri="{0D108BD9-81ED-4DB2-BD59-A6C34878D82A}">
                    <a16:rowId xmlns:a16="http://schemas.microsoft.com/office/drawing/2014/main" val="10002"/>
                  </a:ext>
                </a:extLst>
              </a:tr>
              <a:tr h="406777">
                <a:tc>
                  <a:txBody>
                    <a:bodyPr/>
                    <a:lstStyle/>
                    <a:p>
                      <a:pPr algn="l" rtl="0" fontAlgn="ctr"/>
                      <a:r>
                        <a:rPr lang="tr-TR" sz="1200" b="0" i="0" u="none" strike="noStrike" dirty="0">
                          <a:solidFill>
                            <a:srgbClr val="000000"/>
                          </a:solidFill>
                          <a:effectLst/>
                          <a:latin typeface="Times New Roman" pitchFamily="18" charset="0"/>
                          <a:cs typeface="Times New Roman" pitchFamily="18" charset="0"/>
                        </a:rPr>
                        <a:t>Mühendislik Fakültesi</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5EDFD"/>
                    </a:solidFill>
                  </a:tcPr>
                </a:tc>
                <a:extLst>
                  <a:ext uri="{0D108BD9-81ED-4DB2-BD59-A6C34878D82A}">
                    <a16:rowId xmlns:a16="http://schemas.microsoft.com/office/drawing/2014/main" val="10003"/>
                  </a:ext>
                </a:extLst>
              </a:tr>
              <a:tr h="406777">
                <a:tc>
                  <a:txBody>
                    <a:bodyPr/>
                    <a:lstStyle/>
                    <a:p>
                      <a:pPr algn="l" rtl="0" fontAlgn="ctr"/>
                      <a:r>
                        <a:rPr lang="tr-TR" sz="1200" b="0" i="0" u="none" strike="noStrike" dirty="0">
                          <a:solidFill>
                            <a:srgbClr val="000000"/>
                          </a:solidFill>
                          <a:effectLst/>
                          <a:latin typeface="Times New Roman" pitchFamily="18" charset="0"/>
                          <a:cs typeface="Times New Roman" pitchFamily="18" charset="0"/>
                        </a:rPr>
                        <a:t>İktisadi ve İdari Bilimler Fakültesi</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5EDFD"/>
                    </a:solidFill>
                  </a:tcPr>
                </a:tc>
                <a:extLst>
                  <a:ext uri="{0D108BD9-81ED-4DB2-BD59-A6C34878D82A}">
                    <a16:rowId xmlns:a16="http://schemas.microsoft.com/office/drawing/2014/main" val="10004"/>
                  </a:ext>
                </a:extLst>
              </a:tr>
              <a:tr h="246321">
                <a:tc>
                  <a:txBody>
                    <a:bodyPr/>
                    <a:lstStyle/>
                    <a:p>
                      <a:pPr algn="l" rtl="0" fontAlgn="ctr"/>
                      <a:r>
                        <a:rPr lang="tr-TR" sz="1200" b="0" i="0" u="none" strike="noStrike" dirty="0">
                          <a:solidFill>
                            <a:srgbClr val="000000"/>
                          </a:solidFill>
                          <a:effectLst/>
                          <a:latin typeface="Times New Roman" pitchFamily="18" charset="0"/>
                          <a:cs typeface="Times New Roman" pitchFamily="18" charset="0"/>
                        </a:rPr>
                        <a:t>İlahiyat Fakültesi</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5EDFD"/>
                    </a:solidFill>
                  </a:tcPr>
                </a:tc>
                <a:extLst>
                  <a:ext uri="{0D108BD9-81ED-4DB2-BD59-A6C34878D82A}">
                    <a16:rowId xmlns:a16="http://schemas.microsoft.com/office/drawing/2014/main" val="10005"/>
                  </a:ext>
                </a:extLst>
              </a:tr>
              <a:tr h="246321">
                <a:tc>
                  <a:txBody>
                    <a:bodyPr/>
                    <a:lstStyle/>
                    <a:p>
                      <a:pPr algn="l" rtl="0" fontAlgn="ctr"/>
                      <a:r>
                        <a:rPr lang="tr-TR" sz="1200" b="0" i="0" u="none" strike="noStrike" dirty="0" smtClean="0">
                          <a:solidFill>
                            <a:srgbClr val="000000"/>
                          </a:solidFill>
                          <a:effectLst/>
                          <a:latin typeface="Times New Roman" pitchFamily="18" charset="0"/>
                          <a:cs typeface="Times New Roman" pitchFamily="18" charset="0"/>
                        </a:rPr>
                        <a:t>Sağlık Bilimleri</a:t>
                      </a:r>
                      <a:r>
                        <a:rPr lang="tr-TR" sz="1200" b="0" i="0" u="none" strike="noStrike" baseline="0" dirty="0" smtClean="0">
                          <a:solidFill>
                            <a:srgbClr val="000000"/>
                          </a:solidFill>
                          <a:effectLst/>
                          <a:latin typeface="Times New Roman" pitchFamily="18" charset="0"/>
                          <a:cs typeface="Times New Roman" pitchFamily="18" charset="0"/>
                        </a:rPr>
                        <a:t> Fakültesi</a:t>
                      </a:r>
                      <a:endParaRPr lang="tr-TR" sz="1200" b="0" i="0" u="none" strike="noStrike" dirty="0" smtClean="0">
                        <a:solidFill>
                          <a:srgbClr val="000000"/>
                        </a:solidFill>
                        <a:effectLst/>
                        <a:latin typeface="Times New Roman" pitchFamily="18" charset="0"/>
                        <a:cs typeface="Times New Roman" pitchFamily="18" charset="0"/>
                      </a:endParaRP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5EDFD"/>
                    </a:solidFill>
                  </a:tcPr>
                </a:tc>
                <a:extLst>
                  <a:ext uri="{0D108BD9-81ED-4DB2-BD59-A6C34878D82A}">
                    <a16:rowId xmlns:a16="http://schemas.microsoft.com/office/drawing/2014/main" val="10006"/>
                  </a:ext>
                </a:extLst>
              </a:tr>
              <a:tr h="246321">
                <a:tc>
                  <a:txBody>
                    <a:bodyPr/>
                    <a:lstStyle/>
                    <a:p>
                      <a:pPr algn="l" rtl="0" fontAlgn="ctr"/>
                      <a:r>
                        <a:rPr lang="tr-TR" sz="1200" b="0" i="0" u="none" strike="noStrike" dirty="0">
                          <a:solidFill>
                            <a:srgbClr val="000000"/>
                          </a:solidFill>
                          <a:effectLst/>
                          <a:latin typeface="Times New Roman" pitchFamily="18" charset="0"/>
                          <a:cs typeface="Times New Roman" pitchFamily="18" charset="0"/>
                        </a:rPr>
                        <a:t>Ziraat Fakültesi</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5EDFD"/>
                    </a:solidFill>
                  </a:tcPr>
                </a:tc>
                <a:extLst>
                  <a:ext uri="{0D108BD9-81ED-4DB2-BD59-A6C34878D82A}">
                    <a16:rowId xmlns:a16="http://schemas.microsoft.com/office/drawing/2014/main" val="10007"/>
                  </a:ext>
                </a:extLst>
              </a:tr>
              <a:tr h="246321">
                <a:tc>
                  <a:txBody>
                    <a:bodyPr/>
                    <a:lstStyle/>
                    <a:p>
                      <a:pPr algn="l" rtl="0" fontAlgn="ctr"/>
                      <a:r>
                        <a:rPr lang="tr-TR" sz="1200" b="0" i="0" u="none" strike="noStrike" dirty="0">
                          <a:solidFill>
                            <a:srgbClr val="000000"/>
                          </a:solidFill>
                          <a:effectLst/>
                          <a:latin typeface="Times New Roman" pitchFamily="18" charset="0"/>
                          <a:cs typeface="Times New Roman" pitchFamily="18" charset="0"/>
                        </a:rPr>
                        <a:t>Veteriner Fakültesi</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5EDFD"/>
                    </a:solidFill>
                  </a:tcPr>
                </a:tc>
                <a:extLst>
                  <a:ext uri="{0D108BD9-81ED-4DB2-BD59-A6C34878D82A}">
                    <a16:rowId xmlns:a16="http://schemas.microsoft.com/office/drawing/2014/main" val="10008"/>
                  </a:ext>
                </a:extLst>
              </a:tr>
              <a:tr h="246321">
                <a:tc>
                  <a:txBody>
                    <a:bodyPr/>
                    <a:lstStyle/>
                    <a:p>
                      <a:pPr algn="l" rtl="0" fontAlgn="ctr"/>
                      <a:r>
                        <a:rPr lang="tr-TR" sz="1200" b="0" i="0" u="none" strike="noStrike" dirty="0">
                          <a:solidFill>
                            <a:srgbClr val="000000"/>
                          </a:solidFill>
                          <a:effectLst/>
                          <a:latin typeface="Times New Roman" pitchFamily="18" charset="0"/>
                          <a:cs typeface="Times New Roman" pitchFamily="18" charset="0"/>
                        </a:rPr>
                        <a:t>Güzel Sanatlar ve Tasarım Fakültesi </a:t>
                      </a:r>
                      <a:endParaRPr lang="tr-TR" sz="1400" b="0" i="0" u="none" strike="noStrike" dirty="0">
                        <a:solidFill>
                          <a:srgbClr val="000000"/>
                        </a:solidFill>
                        <a:effectLst/>
                        <a:latin typeface="Times New Roman" pitchFamily="18" charset="0"/>
                        <a:cs typeface="Times New Roman" pitchFamily="18" charset="0"/>
                      </a:endParaRP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5EDFD"/>
                    </a:solidFill>
                  </a:tcPr>
                </a:tc>
                <a:extLst>
                  <a:ext uri="{0D108BD9-81ED-4DB2-BD59-A6C34878D82A}">
                    <a16:rowId xmlns:a16="http://schemas.microsoft.com/office/drawing/2014/main" val="10009"/>
                  </a:ext>
                </a:extLst>
              </a:tr>
              <a:tr h="276892">
                <a:tc>
                  <a:txBody>
                    <a:bodyPr/>
                    <a:lstStyle/>
                    <a:p>
                      <a:pPr algn="l" rtl="0" fontAlgn="ctr"/>
                      <a:r>
                        <a:rPr lang="tr-TR" sz="1200" b="0" i="0" u="none" strike="noStrike" dirty="0">
                          <a:solidFill>
                            <a:srgbClr val="000000"/>
                          </a:solidFill>
                          <a:effectLst/>
                          <a:latin typeface="Times New Roman" pitchFamily="18" charset="0"/>
                          <a:cs typeface="Times New Roman" pitchFamily="18" charset="0"/>
                        </a:rPr>
                        <a:t>Tıp  Fakültesi</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5EDFD"/>
                    </a:solidFill>
                  </a:tcPr>
                </a:tc>
                <a:extLst>
                  <a:ext uri="{0D108BD9-81ED-4DB2-BD59-A6C34878D82A}">
                    <a16:rowId xmlns:a16="http://schemas.microsoft.com/office/drawing/2014/main" val="10010"/>
                  </a:ext>
                </a:extLst>
              </a:tr>
              <a:tr h="246321">
                <a:tc>
                  <a:txBody>
                    <a:bodyPr/>
                    <a:lstStyle/>
                    <a:p>
                      <a:pPr algn="r" rtl="0" fontAlgn="ctr"/>
                      <a:r>
                        <a:rPr lang="tr-TR" sz="1200" b="0" i="0" u="none" strike="noStrike" dirty="0">
                          <a:solidFill>
                            <a:srgbClr val="000000"/>
                          </a:solidFill>
                          <a:effectLst/>
                          <a:latin typeface="Times New Roman" panose="02020603050405020304" pitchFamily="18" charset="0"/>
                        </a:rPr>
                        <a:t>Toplam = </a:t>
                      </a:r>
                      <a:r>
                        <a:rPr lang="tr-TR" sz="1200" b="0" i="0" u="none" strike="noStrike" dirty="0" smtClean="0">
                          <a:solidFill>
                            <a:srgbClr val="000000"/>
                          </a:solidFill>
                          <a:effectLst/>
                          <a:latin typeface="Times New Roman" panose="02020603050405020304" pitchFamily="18" charset="0"/>
                        </a:rPr>
                        <a:t>10</a:t>
                      </a:r>
                      <a:endParaRPr lang="tr-TR" sz="1200" b="0" i="0" u="none" strike="noStrike" dirty="0">
                        <a:solidFill>
                          <a:srgbClr val="000000"/>
                        </a:solidFill>
                        <a:effectLst/>
                        <a:latin typeface="Times New Roman" panose="02020603050405020304" pitchFamily="18" charset="0"/>
                      </a:endParaRPr>
                    </a:p>
                  </a:txBody>
                  <a:tcPr marL="1729" marR="15565"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5EDFD"/>
                    </a:solidFill>
                  </a:tcPr>
                </a:tc>
                <a:extLst>
                  <a:ext uri="{0D108BD9-81ED-4DB2-BD59-A6C34878D82A}">
                    <a16:rowId xmlns:a16="http://schemas.microsoft.com/office/drawing/2014/main" val="10011"/>
                  </a:ext>
                </a:extLst>
              </a:tr>
              <a:tr h="537395">
                <a:tc>
                  <a:txBody>
                    <a:bodyPr/>
                    <a:lstStyle/>
                    <a:p>
                      <a:pPr algn="l" rtl="0" fontAlgn="ctr"/>
                      <a:r>
                        <a:rPr lang="tr-TR" sz="1200" b="0" i="0" u="none" strike="noStrike" dirty="0">
                          <a:solidFill>
                            <a:srgbClr val="FF0000"/>
                          </a:solidFill>
                          <a:effectLst/>
                          <a:latin typeface="Times New Roman" panose="02020603050405020304" pitchFamily="18" charset="0"/>
                        </a:rPr>
                        <a:t>YÜKSEKOKULLAR</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389"/>
                    </a:solidFill>
                  </a:tcPr>
                </a:tc>
                <a:extLst>
                  <a:ext uri="{0D108BD9-81ED-4DB2-BD59-A6C34878D82A}">
                    <a16:rowId xmlns:a16="http://schemas.microsoft.com/office/drawing/2014/main" val="10012"/>
                  </a:ext>
                </a:extLst>
              </a:tr>
              <a:tr h="464621">
                <a:tc>
                  <a:txBody>
                    <a:bodyPr/>
                    <a:lstStyle/>
                    <a:p>
                      <a:pPr algn="l" rtl="0" fontAlgn="ctr"/>
                      <a:r>
                        <a:rPr lang="tr-TR" sz="1200" b="0" i="0" u="none" strike="noStrike" dirty="0">
                          <a:solidFill>
                            <a:srgbClr val="000000"/>
                          </a:solidFill>
                          <a:effectLst/>
                          <a:latin typeface="Times New Roman" panose="02020603050405020304" pitchFamily="18" charset="0"/>
                        </a:rPr>
                        <a:t>Beden Eğitimi ve Spor Yüksekokulu</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5EDFD"/>
                    </a:solidFill>
                  </a:tcPr>
                </a:tc>
                <a:extLst>
                  <a:ext uri="{0D108BD9-81ED-4DB2-BD59-A6C34878D82A}">
                    <a16:rowId xmlns:a16="http://schemas.microsoft.com/office/drawing/2014/main" val="10013"/>
                  </a:ext>
                </a:extLst>
              </a:tr>
              <a:tr h="406777">
                <a:tc>
                  <a:txBody>
                    <a:bodyPr/>
                    <a:lstStyle/>
                    <a:p>
                      <a:pPr algn="l" rtl="0" fontAlgn="ctr"/>
                      <a:r>
                        <a:rPr lang="tr-TR" sz="1200" b="0" i="0" u="none" strike="noStrike" dirty="0">
                          <a:solidFill>
                            <a:srgbClr val="000000"/>
                          </a:solidFill>
                          <a:effectLst/>
                          <a:latin typeface="Times New Roman" panose="02020603050405020304" pitchFamily="18" charset="0"/>
                        </a:rPr>
                        <a:t>Turizm İşletmeciliği</a:t>
                      </a:r>
                      <a:r>
                        <a:rPr lang="tr-TR" sz="1200" b="0" i="0" u="none" strike="noStrike" baseline="0" dirty="0">
                          <a:solidFill>
                            <a:srgbClr val="000000"/>
                          </a:solidFill>
                          <a:effectLst/>
                          <a:latin typeface="Times New Roman" panose="02020603050405020304" pitchFamily="18" charset="0"/>
                        </a:rPr>
                        <a:t> </a:t>
                      </a:r>
                      <a:r>
                        <a:rPr lang="tr-TR" sz="1200" b="0" i="0" u="none" strike="noStrike" dirty="0">
                          <a:solidFill>
                            <a:srgbClr val="000000"/>
                          </a:solidFill>
                          <a:effectLst/>
                          <a:latin typeface="Times New Roman" panose="02020603050405020304" pitchFamily="18" charset="0"/>
                        </a:rPr>
                        <a:t>ve Otelcilik Yüksekokulu</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5EDFD"/>
                    </a:solidFill>
                  </a:tcPr>
                </a:tc>
                <a:extLst>
                  <a:ext uri="{0D108BD9-81ED-4DB2-BD59-A6C34878D82A}">
                    <a16:rowId xmlns:a16="http://schemas.microsoft.com/office/drawing/2014/main" val="10014"/>
                  </a:ext>
                </a:extLst>
              </a:tr>
              <a:tr h="348932">
                <a:tc>
                  <a:txBody>
                    <a:bodyPr/>
                    <a:lstStyle/>
                    <a:p>
                      <a:pPr algn="l" rtl="0" fontAlgn="ctr"/>
                      <a:r>
                        <a:rPr lang="tr-TR" sz="1200" b="0" i="0" u="none" strike="noStrike" dirty="0">
                          <a:solidFill>
                            <a:srgbClr val="000000"/>
                          </a:solidFill>
                          <a:effectLst/>
                          <a:latin typeface="Times New Roman" panose="02020603050405020304" pitchFamily="18" charset="0"/>
                        </a:rPr>
                        <a:t>Yabancı Diller Yüksekokulu</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5EDFD"/>
                    </a:solidFill>
                  </a:tcPr>
                </a:tc>
                <a:extLst>
                  <a:ext uri="{0D108BD9-81ED-4DB2-BD59-A6C34878D82A}">
                    <a16:rowId xmlns:a16="http://schemas.microsoft.com/office/drawing/2014/main" val="10015"/>
                  </a:ext>
                </a:extLst>
              </a:tr>
              <a:tr h="307883">
                <a:tc>
                  <a:txBody>
                    <a:bodyPr/>
                    <a:lstStyle/>
                    <a:p>
                      <a:pPr algn="r" rtl="0" fontAlgn="ctr"/>
                      <a:r>
                        <a:rPr lang="tr-TR" sz="1200" b="0" i="0" u="none" strike="noStrike" dirty="0">
                          <a:solidFill>
                            <a:srgbClr val="000000"/>
                          </a:solidFill>
                          <a:effectLst/>
                          <a:latin typeface="Times New Roman" panose="02020603050405020304" pitchFamily="18" charset="0"/>
                        </a:rPr>
                        <a:t>Toplam = </a:t>
                      </a:r>
                      <a:r>
                        <a:rPr lang="tr-TR" sz="1200" b="0" i="0" u="none" strike="noStrike" dirty="0" smtClean="0">
                          <a:solidFill>
                            <a:srgbClr val="000000"/>
                          </a:solidFill>
                          <a:effectLst/>
                          <a:latin typeface="Times New Roman" panose="02020603050405020304" pitchFamily="18" charset="0"/>
                        </a:rPr>
                        <a:t>3</a:t>
                      </a:r>
                      <a:endParaRPr lang="tr-TR" sz="1200" b="0" i="0" u="none" strike="noStrike" dirty="0">
                        <a:solidFill>
                          <a:srgbClr val="000000"/>
                        </a:solidFill>
                        <a:effectLst/>
                        <a:latin typeface="Times New Roman" panose="02020603050405020304" pitchFamily="18" charset="0"/>
                      </a:endParaRPr>
                    </a:p>
                  </a:txBody>
                  <a:tcPr marL="1729" marR="15565"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extLst>
                  <a:ext uri="{0D108BD9-81ED-4DB2-BD59-A6C34878D82A}">
                    <a16:rowId xmlns:a16="http://schemas.microsoft.com/office/drawing/2014/main" val="10016"/>
                  </a:ext>
                </a:extLst>
              </a:tr>
            </a:tbl>
          </a:graphicData>
        </a:graphic>
      </p:graphicFrame>
    </p:spTree>
    <p:extLst>
      <p:ext uri="{BB962C8B-B14F-4D97-AF65-F5344CB8AC3E}">
        <p14:creationId xmlns:p14="http://schemas.microsoft.com/office/powerpoint/2010/main" val="11294100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1"/>
          <p:cNvGraphicFramePr>
            <a:graphicFrameLocks noGrp="1"/>
          </p:cNvGraphicFramePr>
          <p:nvPr>
            <p:extLst>
              <p:ext uri="{D42A27DB-BD31-4B8C-83A1-F6EECF244321}">
                <p14:modId xmlns:p14="http://schemas.microsoft.com/office/powerpoint/2010/main" val="4174653275"/>
              </p:ext>
            </p:extLst>
          </p:nvPr>
        </p:nvGraphicFramePr>
        <p:xfrm>
          <a:off x="819346" y="317336"/>
          <a:ext cx="10162881" cy="5960920"/>
        </p:xfrm>
        <a:graphic>
          <a:graphicData uri="http://schemas.openxmlformats.org/drawingml/2006/table">
            <a:tbl>
              <a:tblPr firstRow="1" bandRow="1"/>
              <a:tblGrid>
                <a:gridCol w="10162881">
                  <a:extLst>
                    <a:ext uri="{9D8B030D-6E8A-4147-A177-3AD203B41FA5}">
                      <a16:colId xmlns:a16="http://schemas.microsoft.com/office/drawing/2014/main" val="20000"/>
                    </a:ext>
                  </a:extLst>
                </a:gridCol>
              </a:tblGrid>
              <a:tr h="42323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rtl="0" fontAlgn="ctr"/>
                      <a:r>
                        <a:rPr lang="tr-TR" sz="1200" b="1" i="0" u="none" strike="noStrike" dirty="0">
                          <a:solidFill>
                            <a:srgbClr val="FF0000"/>
                          </a:solidFill>
                          <a:effectLst/>
                          <a:latin typeface="Times New Roman" panose="02020603050405020304" pitchFamily="18" charset="0"/>
                        </a:rPr>
                        <a:t>MESLEK YÜKSEKOKULLARI</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E389"/>
                    </a:solidFill>
                  </a:tcPr>
                </a:tc>
                <a:extLst>
                  <a:ext uri="{0D108BD9-81ED-4DB2-BD59-A6C34878D82A}">
                    <a16:rowId xmlns:a16="http://schemas.microsoft.com/office/drawing/2014/main" val="10000"/>
                  </a:ext>
                </a:extLst>
              </a:tr>
              <a:tr h="42323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rtl="0" fontAlgn="ctr"/>
                      <a:r>
                        <a:rPr lang="tr-TR" sz="1100" b="0" i="0" u="none" strike="noStrike" dirty="0">
                          <a:solidFill>
                            <a:srgbClr val="000000"/>
                          </a:solidFill>
                          <a:effectLst/>
                          <a:latin typeface="Times New Roman" panose="02020603050405020304" pitchFamily="18" charset="0"/>
                        </a:rPr>
                        <a:t>Teknik Bilimler Meslek Yüksekokulu</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5EDFD"/>
                    </a:solidFill>
                  </a:tcPr>
                </a:tc>
                <a:extLst>
                  <a:ext uri="{0D108BD9-81ED-4DB2-BD59-A6C34878D82A}">
                    <a16:rowId xmlns:a16="http://schemas.microsoft.com/office/drawing/2014/main" val="10001"/>
                  </a:ext>
                </a:extLst>
              </a:tr>
              <a:tr h="42323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rtl="0" fontAlgn="ctr"/>
                      <a:r>
                        <a:rPr lang="tr-TR" sz="1100" b="0" i="0" u="none" strike="noStrike" dirty="0">
                          <a:solidFill>
                            <a:srgbClr val="000000"/>
                          </a:solidFill>
                          <a:effectLst/>
                          <a:latin typeface="Times New Roman" panose="02020603050405020304" pitchFamily="18" charset="0"/>
                        </a:rPr>
                        <a:t>Sosyal Bilimler Meslek Yüksekokulu</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5EDFD"/>
                    </a:solidFill>
                  </a:tcPr>
                </a:tc>
                <a:extLst>
                  <a:ext uri="{0D108BD9-81ED-4DB2-BD59-A6C34878D82A}">
                    <a16:rowId xmlns:a16="http://schemas.microsoft.com/office/drawing/2014/main" val="10002"/>
                  </a:ext>
                </a:extLst>
              </a:tr>
              <a:tr h="42323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rtl="0" fontAlgn="ctr"/>
                      <a:r>
                        <a:rPr lang="tr-TR" sz="1100" b="0" i="0" u="none" strike="noStrike" dirty="0">
                          <a:solidFill>
                            <a:srgbClr val="000000"/>
                          </a:solidFill>
                          <a:effectLst/>
                          <a:latin typeface="Times New Roman" panose="02020603050405020304" pitchFamily="18" charset="0"/>
                        </a:rPr>
                        <a:t>Sağlık Hizmetleri Meslek Yüksekokulu</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5EDFD"/>
                    </a:solidFill>
                  </a:tcPr>
                </a:tc>
                <a:extLst>
                  <a:ext uri="{0D108BD9-81ED-4DB2-BD59-A6C34878D82A}">
                    <a16:rowId xmlns:a16="http://schemas.microsoft.com/office/drawing/2014/main" val="10003"/>
                  </a:ext>
                </a:extLst>
              </a:tr>
              <a:tr h="42323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rtl="0" fontAlgn="ctr"/>
                      <a:r>
                        <a:rPr lang="tr-TR" sz="1100" b="0" i="0" u="none" strike="noStrike" dirty="0">
                          <a:solidFill>
                            <a:srgbClr val="000000"/>
                          </a:solidFill>
                          <a:effectLst/>
                          <a:latin typeface="Times New Roman" panose="02020603050405020304" pitchFamily="18" charset="0"/>
                        </a:rPr>
                        <a:t>Eruh Meslek Yüksekokulu</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5EDFD"/>
                    </a:solidFill>
                  </a:tcPr>
                </a:tc>
                <a:extLst>
                  <a:ext uri="{0D108BD9-81ED-4DB2-BD59-A6C34878D82A}">
                    <a16:rowId xmlns:a16="http://schemas.microsoft.com/office/drawing/2014/main" val="10004"/>
                  </a:ext>
                </a:extLst>
              </a:tr>
              <a:tr h="42323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rtl="0" fontAlgn="ctr"/>
                      <a:r>
                        <a:rPr lang="tr-TR" sz="1100" b="0" i="0" u="none" strike="noStrike" dirty="0">
                          <a:solidFill>
                            <a:srgbClr val="000000"/>
                          </a:solidFill>
                          <a:effectLst/>
                          <a:latin typeface="Times New Roman" panose="02020603050405020304" pitchFamily="18" charset="0"/>
                        </a:rPr>
                        <a:t>Kurtalan Meslek Yüksekokulu</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5EDFD"/>
                    </a:solidFill>
                  </a:tcPr>
                </a:tc>
                <a:extLst>
                  <a:ext uri="{0D108BD9-81ED-4DB2-BD59-A6C34878D82A}">
                    <a16:rowId xmlns:a16="http://schemas.microsoft.com/office/drawing/2014/main" val="10005"/>
                  </a:ext>
                </a:extLst>
              </a:tr>
              <a:tr h="42323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rtl="0" fontAlgn="ctr"/>
                      <a:r>
                        <a:rPr lang="tr-TR" sz="1100" b="0" i="0" u="none" strike="noStrike" dirty="0">
                          <a:solidFill>
                            <a:srgbClr val="000000"/>
                          </a:solidFill>
                          <a:effectLst/>
                          <a:latin typeface="Times New Roman" panose="02020603050405020304" pitchFamily="18" charset="0"/>
                        </a:rPr>
                        <a:t>Tasarım Meslek Yüksekokulu</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5EDFD"/>
                    </a:solidFill>
                  </a:tcPr>
                </a:tc>
                <a:extLst>
                  <a:ext uri="{0D108BD9-81ED-4DB2-BD59-A6C34878D82A}">
                    <a16:rowId xmlns:a16="http://schemas.microsoft.com/office/drawing/2014/main" val="10006"/>
                  </a:ext>
                </a:extLst>
              </a:tr>
              <a:tr h="42323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r" rtl="0" fontAlgn="ctr"/>
                      <a:r>
                        <a:rPr lang="tr-TR" sz="1200" b="0" i="0" u="none" strike="noStrike" dirty="0">
                          <a:solidFill>
                            <a:srgbClr val="000000"/>
                          </a:solidFill>
                          <a:effectLst/>
                          <a:latin typeface="Times New Roman" panose="02020603050405020304" pitchFamily="18" charset="0"/>
                        </a:rPr>
                        <a:t>Toplam = 6</a:t>
                      </a:r>
                    </a:p>
                  </a:txBody>
                  <a:tcPr marL="6339" marR="57050"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5EDFD"/>
                    </a:solidFill>
                  </a:tcPr>
                </a:tc>
                <a:extLst>
                  <a:ext uri="{0D108BD9-81ED-4DB2-BD59-A6C34878D82A}">
                    <a16:rowId xmlns:a16="http://schemas.microsoft.com/office/drawing/2014/main" val="10007"/>
                  </a:ext>
                </a:extLst>
              </a:tr>
              <a:tr h="42323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rtl="0" fontAlgn="ctr"/>
                      <a:r>
                        <a:rPr lang="tr-TR" sz="1600" b="0" i="0" u="none" strike="noStrike" dirty="0">
                          <a:solidFill>
                            <a:srgbClr val="FF0000"/>
                          </a:solidFill>
                          <a:effectLst/>
                          <a:latin typeface="Times New Roman" panose="02020603050405020304" pitchFamily="18" charset="0"/>
                        </a:rPr>
                        <a:t>ENSTİTÜLER</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E389"/>
                    </a:solidFill>
                  </a:tcPr>
                </a:tc>
                <a:extLst>
                  <a:ext uri="{0D108BD9-81ED-4DB2-BD59-A6C34878D82A}">
                    <a16:rowId xmlns:a16="http://schemas.microsoft.com/office/drawing/2014/main" val="10008"/>
                  </a:ext>
                </a:extLst>
              </a:tr>
              <a:tr h="45881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rtl="0" fontAlgn="ctr"/>
                      <a:r>
                        <a:rPr lang="tr-TR" sz="1100" b="0" i="0" u="none" strike="noStrike" dirty="0">
                          <a:solidFill>
                            <a:srgbClr val="000000"/>
                          </a:solidFill>
                          <a:effectLst/>
                          <a:latin typeface="Times New Roman" panose="02020603050405020304" pitchFamily="18" charset="0"/>
                        </a:rPr>
                        <a:t>Fen Bilimleri Enstitüsü</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5EDFD"/>
                    </a:solidFill>
                  </a:tcPr>
                </a:tc>
                <a:extLst>
                  <a:ext uri="{0D108BD9-81ED-4DB2-BD59-A6C34878D82A}">
                    <a16:rowId xmlns:a16="http://schemas.microsoft.com/office/drawing/2014/main" val="10009"/>
                  </a:ext>
                </a:extLst>
              </a:tr>
              <a:tr h="42323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rtl="0" fontAlgn="ctr"/>
                      <a:r>
                        <a:rPr lang="tr-TR" sz="1100" b="0" i="0" u="none" strike="noStrike" dirty="0">
                          <a:solidFill>
                            <a:srgbClr val="000000"/>
                          </a:solidFill>
                          <a:effectLst/>
                          <a:latin typeface="Times New Roman" panose="02020603050405020304" pitchFamily="18" charset="0"/>
                        </a:rPr>
                        <a:t>Sosyal Bilimler Enstitüsü</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5EDFD"/>
                    </a:solidFill>
                  </a:tcPr>
                </a:tc>
                <a:extLst>
                  <a:ext uri="{0D108BD9-81ED-4DB2-BD59-A6C34878D82A}">
                    <a16:rowId xmlns:a16="http://schemas.microsoft.com/office/drawing/2014/main" val="10010"/>
                  </a:ext>
                </a:extLst>
              </a:tr>
              <a:tr h="42323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rtl="0" fontAlgn="ctr"/>
                      <a:r>
                        <a:rPr lang="tr-TR" sz="1100" b="0" i="0" u="none" strike="noStrike" dirty="0">
                          <a:solidFill>
                            <a:srgbClr val="000000"/>
                          </a:solidFill>
                          <a:effectLst/>
                          <a:latin typeface="Times New Roman" panose="02020603050405020304" pitchFamily="18" charset="0"/>
                        </a:rPr>
                        <a:t>Sağlık Bilimleri Enstitüsü</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5EDFD"/>
                    </a:solidFill>
                  </a:tcPr>
                </a:tc>
                <a:extLst>
                  <a:ext uri="{0D108BD9-81ED-4DB2-BD59-A6C34878D82A}">
                    <a16:rowId xmlns:a16="http://schemas.microsoft.com/office/drawing/2014/main" val="10011"/>
                  </a:ext>
                </a:extLst>
              </a:tr>
              <a:tr h="42323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rtl="0" fontAlgn="ctr"/>
                      <a:r>
                        <a:rPr lang="tr-TR" sz="1100" b="0" i="0" u="none" strike="noStrike" dirty="0">
                          <a:solidFill>
                            <a:srgbClr val="000000"/>
                          </a:solidFill>
                          <a:effectLst/>
                          <a:latin typeface="Times New Roman" panose="02020603050405020304" pitchFamily="18" charset="0"/>
                        </a:rPr>
                        <a:t>Yaşayan Diller Enstitüsü</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5EDFD"/>
                    </a:solidFill>
                  </a:tcPr>
                </a:tc>
                <a:extLst>
                  <a:ext uri="{0D108BD9-81ED-4DB2-BD59-A6C34878D82A}">
                    <a16:rowId xmlns:a16="http://schemas.microsoft.com/office/drawing/2014/main" val="10012"/>
                  </a:ext>
                </a:extLst>
              </a:tr>
              <a:tr h="42323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r" rtl="0" fontAlgn="ctr"/>
                      <a:r>
                        <a:rPr lang="tr-TR" sz="1600" b="0" i="0" u="none" strike="noStrike" dirty="0">
                          <a:solidFill>
                            <a:srgbClr val="000000"/>
                          </a:solidFill>
                          <a:effectLst/>
                          <a:latin typeface="Times New Roman" panose="02020603050405020304" pitchFamily="18" charset="0"/>
                        </a:rPr>
                        <a:t>Toplam = 4</a:t>
                      </a:r>
                    </a:p>
                  </a:txBody>
                  <a:tcPr marL="6339" marR="57050"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5EDFD"/>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40486004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1"/>
          <p:cNvGraphicFramePr>
            <a:graphicFrameLocks noGrp="1"/>
          </p:cNvGraphicFramePr>
          <p:nvPr>
            <p:extLst>
              <p:ext uri="{D42A27DB-BD31-4B8C-83A1-F6EECF244321}">
                <p14:modId xmlns:p14="http://schemas.microsoft.com/office/powerpoint/2010/main" val="3419661598"/>
              </p:ext>
            </p:extLst>
          </p:nvPr>
        </p:nvGraphicFramePr>
        <p:xfrm>
          <a:off x="378187" y="1080655"/>
          <a:ext cx="10249314" cy="5076858"/>
        </p:xfrm>
        <a:graphic>
          <a:graphicData uri="http://schemas.openxmlformats.org/drawingml/2006/table">
            <a:tbl>
              <a:tblPr>
                <a:tableStyleId>{2D5ABB26-0587-4C30-8999-92F81FD0307C}</a:tableStyleId>
              </a:tblPr>
              <a:tblGrid>
                <a:gridCol w="4967579">
                  <a:extLst>
                    <a:ext uri="{9D8B030D-6E8A-4147-A177-3AD203B41FA5}">
                      <a16:colId xmlns:a16="http://schemas.microsoft.com/office/drawing/2014/main" val="20000"/>
                    </a:ext>
                  </a:extLst>
                </a:gridCol>
                <a:gridCol w="5281735">
                  <a:extLst>
                    <a:ext uri="{9D8B030D-6E8A-4147-A177-3AD203B41FA5}">
                      <a16:colId xmlns:a16="http://schemas.microsoft.com/office/drawing/2014/main" val="20001"/>
                    </a:ext>
                  </a:extLst>
                </a:gridCol>
              </a:tblGrid>
              <a:tr h="109501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r>
                        <a:rPr lang="tr-TR" sz="2800" u="none" strike="noStrike" dirty="0">
                          <a:effectLst/>
                        </a:rPr>
                        <a:t> </a:t>
                      </a:r>
                      <a:endParaRPr lang="tr-TR" sz="2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r>
                        <a:rPr lang="tr-TR" sz="2800" u="none" strike="noStrike" dirty="0" smtClean="0">
                          <a:effectLst/>
                        </a:rPr>
                        <a:t>2025</a:t>
                      </a:r>
                      <a:endParaRPr lang="tr-TR" sz="2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00"/>
                  </a:ext>
                </a:extLst>
              </a:tr>
              <a:tr h="84815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b"/>
                      <a:r>
                        <a:rPr lang="tr-TR" sz="2800" u="none" strike="noStrike" dirty="0" smtClean="0">
                          <a:effectLst/>
                        </a:rPr>
                        <a:t>Ön </a:t>
                      </a:r>
                      <a:r>
                        <a:rPr lang="tr-TR" sz="2800" u="none" strike="noStrike" dirty="0">
                          <a:effectLst/>
                        </a:rPr>
                        <a:t>Lisans</a:t>
                      </a:r>
                      <a:endParaRPr lang="tr-TR" sz="2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r>
                        <a:rPr lang="tr-TR" sz="2800" u="none" strike="noStrike" dirty="0" smtClean="0">
                          <a:effectLst/>
                        </a:rPr>
                        <a:t>32</a:t>
                      </a:r>
                      <a:endParaRPr lang="tr-TR" sz="2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01"/>
                  </a:ext>
                </a:extLst>
              </a:tr>
              <a:tr h="66819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b"/>
                      <a:r>
                        <a:rPr lang="tr-TR" sz="2800" u="none" strike="noStrike" dirty="0">
                          <a:effectLst/>
                        </a:rPr>
                        <a:t>Lisans</a:t>
                      </a:r>
                      <a:endParaRPr lang="tr-TR" sz="2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r>
                        <a:rPr lang="tr-TR" sz="2800" u="none" strike="noStrike" dirty="0" smtClean="0">
                          <a:effectLst/>
                        </a:rPr>
                        <a:t>39</a:t>
                      </a:r>
                      <a:endParaRPr lang="tr-TR" sz="2800" b="0" i="0" u="none" strike="noStrike" dirty="0" smtClean="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02"/>
                  </a:ext>
                </a:extLst>
              </a:tr>
              <a:tr h="693946">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b"/>
                      <a:r>
                        <a:rPr lang="tr-TR" sz="2800" u="none" strike="noStrike" dirty="0">
                          <a:effectLst/>
                        </a:rPr>
                        <a:t>Yüksek Lisans</a:t>
                      </a:r>
                      <a:endParaRPr lang="tr-TR" sz="2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r>
                        <a:rPr lang="tr-TR" sz="2800" u="none" strike="noStrike" dirty="0" smtClean="0">
                          <a:effectLst/>
                        </a:rPr>
                        <a:t>66</a:t>
                      </a:r>
                      <a:endParaRPr lang="tr-TR" sz="2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03"/>
                  </a:ext>
                </a:extLst>
              </a:tr>
              <a:tr h="77105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b"/>
                      <a:r>
                        <a:rPr lang="tr-TR" sz="2800" u="none" strike="noStrike" dirty="0">
                          <a:effectLst/>
                        </a:rPr>
                        <a:t>Doktora</a:t>
                      </a:r>
                      <a:endParaRPr lang="tr-TR" sz="2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r>
                        <a:rPr lang="tr-TR" sz="2800" u="none" strike="noStrike" dirty="0" smtClean="0">
                          <a:effectLst/>
                        </a:rPr>
                        <a:t>14</a:t>
                      </a:r>
                      <a:endParaRPr lang="tr-TR" sz="2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04"/>
                  </a:ext>
                </a:extLst>
              </a:tr>
              <a:tr h="100048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b"/>
                      <a:r>
                        <a:rPr lang="tr-TR" sz="2800" u="none" strike="noStrike" dirty="0">
                          <a:effectLst/>
                        </a:rPr>
                        <a:t>TOPLAM</a:t>
                      </a:r>
                      <a:endParaRPr lang="tr-TR" sz="2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r>
                        <a:rPr lang="tr-TR" sz="2800" u="none" strike="noStrike" dirty="0" smtClean="0">
                          <a:effectLst/>
                        </a:rPr>
                        <a:t>148</a:t>
                      </a:r>
                      <a:endParaRPr lang="tr-TR" sz="2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05"/>
                  </a:ext>
                </a:extLst>
              </a:tr>
            </a:tbl>
          </a:graphicData>
        </a:graphic>
      </p:graphicFrame>
      <p:sp>
        <p:nvSpPr>
          <p:cNvPr id="4" name="Metin kutusu 3"/>
          <p:cNvSpPr txBox="1"/>
          <p:nvPr/>
        </p:nvSpPr>
        <p:spPr>
          <a:xfrm>
            <a:off x="1159497" y="367645"/>
            <a:ext cx="7692272" cy="523220"/>
          </a:xfrm>
          <a:prstGeom prst="rect">
            <a:avLst/>
          </a:prstGeom>
          <a:noFill/>
        </p:spPr>
        <p:txBody>
          <a:bodyPr wrap="square" rtlCol="0">
            <a:spAutoFit/>
          </a:bodyPr>
          <a:lstStyle/>
          <a:p>
            <a:r>
              <a:rPr lang="tr-TR" sz="2800" dirty="0" smtClean="0">
                <a:latin typeface="Times New Roman" panose="02020603050405020304" pitchFamily="18" charset="0"/>
                <a:cs typeface="Times New Roman" panose="02020603050405020304" pitchFamily="18" charset="0"/>
              </a:rPr>
              <a:t>PROGRAM SAYILARI</a:t>
            </a:r>
            <a:endParaRPr lang="tr-TR"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02884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2111432" y="648393"/>
            <a:ext cx="6239913" cy="523220"/>
          </a:xfrm>
          <a:prstGeom prst="rect">
            <a:avLst/>
          </a:prstGeom>
          <a:noFill/>
        </p:spPr>
        <p:txBody>
          <a:bodyPr wrap="none" rtlCol="0">
            <a:spAutoFit/>
          </a:bodyPr>
          <a:lstStyle/>
          <a:p>
            <a:r>
              <a:rPr lang="tr-TR" sz="2800" b="1" dirty="0" smtClean="0">
                <a:latin typeface="Times New Roman" panose="02020603050405020304" pitchFamily="18" charset="0"/>
                <a:cs typeface="Times New Roman" panose="02020603050405020304" pitchFamily="18" charset="0"/>
              </a:rPr>
              <a:t>LİSANSÜSTÜ PROGRAM SAYILARI</a:t>
            </a:r>
            <a:endParaRPr lang="tr-TR" sz="2800" b="1" dirty="0">
              <a:latin typeface="Times New Roman" panose="02020603050405020304" pitchFamily="18" charset="0"/>
              <a:cs typeface="Times New Roman" panose="02020603050405020304" pitchFamily="18" charset="0"/>
            </a:endParaRPr>
          </a:p>
        </p:txBody>
      </p:sp>
      <p:graphicFrame>
        <p:nvGraphicFramePr>
          <p:cNvPr id="3" name="Tablo 2"/>
          <p:cNvGraphicFramePr>
            <a:graphicFrameLocks noGrp="1"/>
          </p:cNvGraphicFramePr>
          <p:nvPr>
            <p:extLst>
              <p:ext uri="{D42A27DB-BD31-4B8C-83A1-F6EECF244321}">
                <p14:modId xmlns:p14="http://schemas.microsoft.com/office/powerpoint/2010/main" val="62706678"/>
              </p:ext>
            </p:extLst>
          </p:nvPr>
        </p:nvGraphicFramePr>
        <p:xfrm>
          <a:off x="610525" y="1542626"/>
          <a:ext cx="9838576" cy="2954560"/>
        </p:xfrm>
        <a:graphic>
          <a:graphicData uri="http://schemas.openxmlformats.org/drawingml/2006/table">
            <a:tbl>
              <a:tblPr firstRow="1" bandRow="1">
                <a:tableStyleId>{5C22544A-7EE6-4342-B048-85BDC9FD1C3A}</a:tableStyleId>
              </a:tblPr>
              <a:tblGrid>
                <a:gridCol w="2656377">
                  <a:extLst>
                    <a:ext uri="{9D8B030D-6E8A-4147-A177-3AD203B41FA5}">
                      <a16:colId xmlns:a16="http://schemas.microsoft.com/office/drawing/2014/main" val="3820867059"/>
                    </a:ext>
                  </a:extLst>
                </a:gridCol>
                <a:gridCol w="2419003">
                  <a:extLst>
                    <a:ext uri="{9D8B030D-6E8A-4147-A177-3AD203B41FA5}">
                      <a16:colId xmlns:a16="http://schemas.microsoft.com/office/drawing/2014/main" val="2869018489"/>
                    </a:ext>
                  </a:extLst>
                </a:gridCol>
                <a:gridCol w="2303552">
                  <a:extLst>
                    <a:ext uri="{9D8B030D-6E8A-4147-A177-3AD203B41FA5}">
                      <a16:colId xmlns:a16="http://schemas.microsoft.com/office/drawing/2014/main" val="3615581016"/>
                    </a:ext>
                  </a:extLst>
                </a:gridCol>
                <a:gridCol w="2459644">
                  <a:extLst>
                    <a:ext uri="{9D8B030D-6E8A-4147-A177-3AD203B41FA5}">
                      <a16:colId xmlns:a16="http://schemas.microsoft.com/office/drawing/2014/main" val="787699586"/>
                    </a:ext>
                  </a:extLst>
                </a:gridCol>
              </a:tblGrid>
              <a:tr h="590912">
                <a:tc>
                  <a:txBody>
                    <a:bodyPr/>
                    <a:lstStyle/>
                    <a:p>
                      <a:pPr algn="ctr"/>
                      <a:r>
                        <a:rPr lang="tr-TR" sz="1600" b="1" dirty="0" smtClean="0">
                          <a:latin typeface="Times New Roman" panose="02020603050405020304" pitchFamily="18" charset="0"/>
                          <a:cs typeface="Times New Roman" panose="02020603050405020304" pitchFamily="18" charset="0"/>
                        </a:rPr>
                        <a:t>Enstitü  Adı</a:t>
                      </a:r>
                      <a:endParaRPr lang="tr-TR" sz="1600" b="1" dirty="0">
                        <a:latin typeface="Times New Roman" panose="02020603050405020304" pitchFamily="18" charset="0"/>
                        <a:cs typeface="Times New Roman" panose="02020603050405020304" pitchFamily="18" charset="0"/>
                      </a:endParaRPr>
                    </a:p>
                  </a:txBody>
                  <a:tcPr anchor="ctr"/>
                </a:tc>
                <a:tc>
                  <a:txBody>
                    <a:bodyPr/>
                    <a:lstStyle/>
                    <a:p>
                      <a:pPr algn="ctr"/>
                      <a:r>
                        <a:rPr lang="tr-TR" sz="1600" b="1" dirty="0" smtClean="0">
                          <a:latin typeface="Times New Roman" panose="02020603050405020304" pitchFamily="18" charset="0"/>
                          <a:cs typeface="Times New Roman" panose="02020603050405020304" pitchFamily="18" charset="0"/>
                        </a:rPr>
                        <a:t>Yüksek Lisans</a:t>
                      </a:r>
                      <a:endParaRPr lang="tr-TR" sz="1600" b="1" dirty="0">
                        <a:latin typeface="Times New Roman" panose="02020603050405020304" pitchFamily="18" charset="0"/>
                        <a:cs typeface="Times New Roman" panose="02020603050405020304" pitchFamily="18" charset="0"/>
                      </a:endParaRPr>
                    </a:p>
                  </a:txBody>
                  <a:tcPr anchor="ctr"/>
                </a:tc>
                <a:tc>
                  <a:txBody>
                    <a:bodyPr/>
                    <a:lstStyle/>
                    <a:p>
                      <a:pPr algn="ctr"/>
                      <a:r>
                        <a:rPr lang="tr-TR" sz="1600" b="1" dirty="0" smtClean="0">
                          <a:latin typeface="Times New Roman" panose="02020603050405020304" pitchFamily="18" charset="0"/>
                          <a:cs typeface="Times New Roman" panose="02020603050405020304" pitchFamily="18" charset="0"/>
                        </a:rPr>
                        <a:t>Doktora</a:t>
                      </a:r>
                      <a:endParaRPr lang="tr-TR" sz="1600" b="1" dirty="0">
                        <a:latin typeface="Times New Roman" panose="02020603050405020304" pitchFamily="18" charset="0"/>
                        <a:cs typeface="Times New Roman" panose="02020603050405020304" pitchFamily="18" charset="0"/>
                      </a:endParaRPr>
                    </a:p>
                  </a:txBody>
                  <a:tcPr anchor="ctr"/>
                </a:tc>
                <a:tc>
                  <a:txBody>
                    <a:bodyPr/>
                    <a:lstStyle/>
                    <a:p>
                      <a:pPr algn="ctr"/>
                      <a:r>
                        <a:rPr lang="tr-TR" sz="1600" b="1" dirty="0" smtClean="0">
                          <a:latin typeface="Times New Roman" panose="02020603050405020304" pitchFamily="18" charset="0"/>
                          <a:cs typeface="Times New Roman" panose="02020603050405020304" pitchFamily="18" charset="0"/>
                        </a:rPr>
                        <a:t>Toplam</a:t>
                      </a:r>
                      <a:endParaRPr lang="tr-TR" sz="1600" b="1"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025944514"/>
                  </a:ext>
                </a:extLst>
              </a:tr>
              <a:tr h="59091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b="1" dirty="0" smtClean="0">
                          <a:latin typeface="Times New Roman" panose="02020603050405020304" pitchFamily="18" charset="0"/>
                          <a:cs typeface="Times New Roman" panose="02020603050405020304" pitchFamily="18" charset="0"/>
                        </a:rPr>
                        <a:t>Sosyal Bilimler Enstitüsü</a:t>
                      </a:r>
                    </a:p>
                  </a:txBody>
                  <a:tcPr anchor="ctr"/>
                </a:tc>
                <a:tc>
                  <a:txBody>
                    <a:bodyPr/>
                    <a:lstStyle/>
                    <a:p>
                      <a:pPr algn="ctr"/>
                      <a:r>
                        <a:rPr lang="tr-TR" sz="1600" dirty="0" smtClean="0">
                          <a:latin typeface="Times New Roman" panose="02020603050405020304" pitchFamily="18" charset="0"/>
                          <a:cs typeface="Times New Roman" panose="02020603050405020304" pitchFamily="18" charset="0"/>
                        </a:rPr>
                        <a:t>36</a:t>
                      </a:r>
                      <a:endParaRPr lang="tr-TR" sz="1600" dirty="0">
                        <a:latin typeface="Times New Roman" panose="02020603050405020304" pitchFamily="18" charset="0"/>
                        <a:cs typeface="Times New Roman" panose="02020603050405020304" pitchFamily="18" charset="0"/>
                      </a:endParaRPr>
                    </a:p>
                  </a:txBody>
                  <a:tcPr anchor="ctr"/>
                </a:tc>
                <a:tc>
                  <a:txBody>
                    <a:bodyPr/>
                    <a:lstStyle/>
                    <a:p>
                      <a:pPr algn="ctr"/>
                      <a:r>
                        <a:rPr lang="tr-TR" sz="1600" dirty="0" smtClean="0">
                          <a:latin typeface="Times New Roman" panose="02020603050405020304" pitchFamily="18" charset="0"/>
                          <a:cs typeface="Times New Roman" panose="02020603050405020304" pitchFamily="18" charset="0"/>
                        </a:rPr>
                        <a:t>4</a:t>
                      </a:r>
                      <a:endParaRPr lang="tr-TR" sz="1600" dirty="0">
                        <a:latin typeface="Times New Roman" panose="02020603050405020304" pitchFamily="18" charset="0"/>
                        <a:cs typeface="Times New Roman" panose="02020603050405020304" pitchFamily="18" charset="0"/>
                      </a:endParaRPr>
                    </a:p>
                  </a:txBody>
                  <a:tcPr anchor="ctr"/>
                </a:tc>
                <a:tc>
                  <a:txBody>
                    <a:bodyPr/>
                    <a:lstStyle/>
                    <a:p>
                      <a:pPr algn="ctr"/>
                      <a:r>
                        <a:rPr lang="tr-TR" sz="1600" dirty="0" smtClean="0">
                          <a:latin typeface="Times New Roman" panose="02020603050405020304" pitchFamily="18" charset="0"/>
                          <a:cs typeface="Times New Roman" panose="02020603050405020304" pitchFamily="18" charset="0"/>
                        </a:rPr>
                        <a:t>39</a:t>
                      </a:r>
                      <a:endParaRPr lang="tr-TR" sz="16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198950372"/>
                  </a:ext>
                </a:extLst>
              </a:tr>
              <a:tr h="59091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b="1" dirty="0" smtClean="0">
                          <a:latin typeface="Times New Roman" panose="02020603050405020304" pitchFamily="18" charset="0"/>
                          <a:cs typeface="Times New Roman" panose="02020603050405020304" pitchFamily="18" charset="0"/>
                        </a:rPr>
                        <a:t>Fen Bilimleri Enstitüsü</a:t>
                      </a:r>
                    </a:p>
                  </a:txBody>
                  <a:tcPr anchor="ctr"/>
                </a:tc>
                <a:tc>
                  <a:txBody>
                    <a:bodyPr/>
                    <a:lstStyle/>
                    <a:p>
                      <a:pPr algn="ctr"/>
                      <a:r>
                        <a:rPr lang="tr-TR" sz="1600" dirty="0" smtClean="0">
                          <a:latin typeface="Times New Roman" panose="02020603050405020304" pitchFamily="18" charset="0"/>
                          <a:cs typeface="Times New Roman" panose="02020603050405020304" pitchFamily="18" charset="0"/>
                        </a:rPr>
                        <a:t>22</a:t>
                      </a:r>
                      <a:endParaRPr lang="tr-TR" sz="1600" dirty="0">
                        <a:latin typeface="Times New Roman" panose="02020603050405020304" pitchFamily="18" charset="0"/>
                        <a:cs typeface="Times New Roman" panose="02020603050405020304" pitchFamily="18" charset="0"/>
                      </a:endParaRPr>
                    </a:p>
                  </a:txBody>
                  <a:tcPr anchor="ctr"/>
                </a:tc>
                <a:tc>
                  <a:txBody>
                    <a:bodyPr/>
                    <a:lstStyle/>
                    <a:p>
                      <a:pPr algn="ctr"/>
                      <a:r>
                        <a:rPr lang="tr-TR" sz="1600" dirty="0" smtClean="0">
                          <a:latin typeface="Times New Roman" panose="02020603050405020304" pitchFamily="18" charset="0"/>
                          <a:cs typeface="Times New Roman" panose="02020603050405020304" pitchFamily="18" charset="0"/>
                        </a:rPr>
                        <a:t>6</a:t>
                      </a:r>
                      <a:endParaRPr lang="tr-TR" sz="1600" dirty="0">
                        <a:latin typeface="Times New Roman" panose="02020603050405020304" pitchFamily="18" charset="0"/>
                        <a:cs typeface="Times New Roman" panose="02020603050405020304" pitchFamily="18" charset="0"/>
                      </a:endParaRPr>
                    </a:p>
                  </a:txBody>
                  <a:tcPr anchor="ctr"/>
                </a:tc>
                <a:tc>
                  <a:txBody>
                    <a:bodyPr/>
                    <a:lstStyle/>
                    <a:p>
                      <a:pPr algn="ctr"/>
                      <a:r>
                        <a:rPr lang="tr-TR" sz="1600" dirty="0" smtClean="0">
                          <a:latin typeface="Times New Roman" panose="02020603050405020304" pitchFamily="18" charset="0"/>
                          <a:cs typeface="Times New Roman" panose="02020603050405020304" pitchFamily="18" charset="0"/>
                        </a:rPr>
                        <a:t>27</a:t>
                      </a:r>
                      <a:endParaRPr lang="tr-TR" sz="16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994062789"/>
                  </a:ext>
                </a:extLst>
              </a:tr>
              <a:tr h="59091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b="1" dirty="0" smtClean="0">
                          <a:latin typeface="Times New Roman" panose="02020603050405020304" pitchFamily="18" charset="0"/>
                          <a:cs typeface="Times New Roman" panose="02020603050405020304" pitchFamily="18" charset="0"/>
                        </a:rPr>
                        <a:t>Sağlık Bilimleri Enstitüsü</a:t>
                      </a:r>
                    </a:p>
                  </a:txBody>
                  <a:tcPr anchor="ctr"/>
                </a:tc>
                <a:tc>
                  <a:txBody>
                    <a:bodyPr/>
                    <a:lstStyle/>
                    <a:p>
                      <a:pPr algn="ctr"/>
                      <a:r>
                        <a:rPr lang="tr-TR" sz="1600" dirty="0" smtClean="0">
                          <a:latin typeface="Times New Roman" panose="02020603050405020304" pitchFamily="18" charset="0"/>
                          <a:cs typeface="Times New Roman" panose="02020603050405020304" pitchFamily="18" charset="0"/>
                        </a:rPr>
                        <a:t>8</a:t>
                      </a:r>
                      <a:endParaRPr lang="tr-TR" sz="1600" dirty="0">
                        <a:latin typeface="Times New Roman" panose="02020603050405020304" pitchFamily="18" charset="0"/>
                        <a:cs typeface="Times New Roman" panose="02020603050405020304" pitchFamily="18" charset="0"/>
                      </a:endParaRPr>
                    </a:p>
                  </a:txBody>
                  <a:tcPr anchor="ctr"/>
                </a:tc>
                <a:tc>
                  <a:txBody>
                    <a:bodyPr/>
                    <a:lstStyle/>
                    <a:p>
                      <a:pPr algn="ctr"/>
                      <a:r>
                        <a:rPr lang="tr-TR" sz="1600" dirty="0" smtClean="0">
                          <a:latin typeface="Times New Roman" panose="02020603050405020304" pitchFamily="18" charset="0"/>
                          <a:cs typeface="Times New Roman" panose="02020603050405020304" pitchFamily="18" charset="0"/>
                        </a:rPr>
                        <a:t>4</a:t>
                      </a:r>
                      <a:endParaRPr lang="tr-TR" sz="1600" dirty="0">
                        <a:latin typeface="Times New Roman" panose="02020603050405020304" pitchFamily="18" charset="0"/>
                        <a:cs typeface="Times New Roman" panose="02020603050405020304" pitchFamily="18" charset="0"/>
                      </a:endParaRPr>
                    </a:p>
                  </a:txBody>
                  <a:tcPr anchor="ctr"/>
                </a:tc>
                <a:tc>
                  <a:txBody>
                    <a:bodyPr/>
                    <a:lstStyle/>
                    <a:p>
                      <a:pPr algn="ctr"/>
                      <a:r>
                        <a:rPr lang="tr-TR" sz="1600" dirty="0" smtClean="0">
                          <a:latin typeface="Times New Roman" panose="02020603050405020304" pitchFamily="18" charset="0"/>
                          <a:cs typeface="Times New Roman" panose="02020603050405020304" pitchFamily="18" charset="0"/>
                        </a:rPr>
                        <a:t>9</a:t>
                      </a:r>
                      <a:endParaRPr lang="tr-TR" sz="16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697183142"/>
                  </a:ext>
                </a:extLst>
              </a:tr>
              <a:tr h="590912">
                <a:tc>
                  <a:txBody>
                    <a:bodyPr/>
                    <a:lstStyle/>
                    <a:p>
                      <a:pPr algn="r"/>
                      <a:r>
                        <a:rPr lang="tr-TR" sz="1600" b="1" dirty="0" smtClean="0">
                          <a:latin typeface="Times New Roman" panose="02020603050405020304" pitchFamily="18" charset="0"/>
                          <a:cs typeface="Times New Roman" panose="02020603050405020304" pitchFamily="18" charset="0"/>
                        </a:rPr>
                        <a:t>Genel Toplam</a:t>
                      </a:r>
                      <a:endParaRPr lang="tr-TR" sz="1600" b="1" dirty="0">
                        <a:latin typeface="Times New Roman" panose="02020603050405020304" pitchFamily="18" charset="0"/>
                        <a:cs typeface="Times New Roman" panose="02020603050405020304" pitchFamily="18" charset="0"/>
                      </a:endParaRPr>
                    </a:p>
                  </a:txBody>
                  <a:tcPr anchor="ctr"/>
                </a:tc>
                <a:tc>
                  <a:txBody>
                    <a:bodyPr/>
                    <a:lstStyle/>
                    <a:p>
                      <a:pPr algn="ctr"/>
                      <a:r>
                        <a:rPr lang="tr-TR" sz="1600" dirty="0" smtClean="0">
                          <a:latin typeface="Times New Roman" panose="02020603050405020304" pitchFamily="18" charset="0"/>
                          <a:cs typeface="Times New Roman" panose="02020603050405020304" pitchFamily="18" charset="0"/>
                        </a:rPr>
                        <a:t>66</a:t>
                      </a:r>
                      <a:endParaRPr lang="tr-TR" sz="1600" dirty="0">
                        <a:latin typeface="Times New Roman" panose="02020603050405020304" pitchFamily="18" charset="0"/>
                        <a:cs typeface="Times New Roman" panose="02020603050405020304" pitchFamily="18" charset="0"/>
                      </a:endParaRPr>
                    </a:p>
                  </a:txBody>
                  <a:tcPr anchor="ctr"/>
                </a:tc>
                <a:tc>
                  <a:txBody>
                    <a:bodyPr/>
                    <a:lstStyle/>
                    <a:p>
                      <a:pPr algn="ctr"/>
                      <a:r>
                        <a:rPr lang="tr-TR" sz="1600" dirty="0" smtClean="0">
                          <a:latin typeface="Times New Roman" panose="02020603050405020304" pitchFamily="18" charset="0"/>
                          <a:cs typeface="Times New Roman" panose="02020603050405020304" pitchFamily="18" charset="0"/>
                        </a:rPr>
                        <a:t>14</a:t>
                      </a:r>
                      <a:endParaRPr lang="tr-TR" sz="1600" dirty="0">
                        <a:latin typeface="Times New Roman" panose="02020603050405020304" pitchFamily="18" charset="0"/>
                        <a:cs typeface="Times New Roman" panose="02020603050405020304" pitchFamily="18" charset="0"/>
                      </a:endParaRPr>
                    </a:p>
                  </a:txBody>
                  <a:tcPr anchor="ctr"/>
                </a:tc>
                <a:tc>
                  <a:txBody>
                    <a:bodyPr/>
                    <a:lstStyle/>
                    <a:p>
                      <a:pPr algn="ctr"/>
                      <a:r>
                        <a:rPr lang="tr-TR" sz="1600" dirty="0" smtClean="0">
                          <a:latin typeface="Times New Roman" panose="02020603050405020304" pitchFamily="18" charset="0"/>
                          <a:cs typeface="Times New Roman" panose="02020603050405020304" pitchFamily="18" charset="0"/>
                        </a:rPr>
                        <a:t>80</a:t>
                      </a:r>
                      <a:endParaRPr lang="tr-TR" sz="16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722094367"/>
                  </a:ext>
                </a:extLst>
              </a:tr>
            </a:tbl>
          </a:graphicData>
        </a:graphic>
      </p:graphicFrame>
    </p:spTree>
    <p:extLst>
      <p:ext uri="{BB962C8B-B14F-4D97-AF65-F5344CB8AC3E}">
        <p14:creationId xmlns:p14="http://schemas.microsoft.com/office/powerpoint/2010/main" val="868835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000" b="1" dirty="0" smtClean="0">
                <a:latin typeface="Times New Roman" pitchFamily="18" charset="0"/>
                <a:cs typeface="Times New Roman" pitchFamily="18" charset="0"/>
              </a:rPr>
              <a:t>2025-2026 </a:t>
            </a:r>
            <a:r>
              <a:rPr lang="tr-TR" sz="2000" b="1" dirty="0">
                <a:latin typeface="Times New Roman" pitchFamily="18" charset="0"/>
                <a:cs typeface="Times New Roman" pitchFamily="18" charset="0"/>
              </a:rPr>
              <a:t>Eğitim-Öğretim Yılı ÖSYM Fakülte Bazında Öğrenci Kontenjan Dağılımı</a:t>
            </a: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602540099"/>
              </p:ext>
            </p:extLst>
          </p:nvPr>
        </p:nvGraphicFramePr>
        <p:xfrm>
          <a:off x="838201" y="1282260"/>
          <a:ext cx="10334296" cy="5526572"/>
        </p:xfrm>
        <a:graphic>
          <a:graphicData uri="http://schemas.openxmlformats.org/drawingml/2006/table">
            <a:tbl>
              <a:tblPr/>
              <a:tblGrid>
                <a:gridCol w="2692249">
                  <a:extLst>
                    <a:ext uri="{9D8B030D-6E8A-4147-A177-3AD203B41FA5}">
                      <a16:colId xmlns:a16="http://schemas.microsoft.com/office/drawing/2014/main" val="4119452155"/>
                    </a:ext>
                  </a:extLst>
                </a:gridCol>
                <a:gridCol w="2467894">
                  <a:extLst>
                    <a:ext uri="{9D8B030D-6E8A-4147-A177-3AD203B41FA5}">
                      <a16:colId xmlns:a16="http://schemas.microsoft.com/office/drawing/2014/main" val="469730513"/>
                    </a:ext>
                  </a:extLst>
                </a:gridCol>
                <a:gridCol w="2650173">
                  <a:extLst>
                    <a:ext uri="{9D8B030D-6E8A-4147-A177-3AD203B41FA5}">
                      <a16:colId xmlns:a16="http://schemas.microsoft.com/office/drawing/2014/main" val="3799301618"/>
                    </a:ext>
                  </a:extLst>
                </a:gridCol>
                <a:gridCol w="2523980">
                  <a:extLst>
                    <a:ext uri="{9D8B030D-6E8A-4147-A177-3AD203B41FA5}">
                      <a16:colId xmlns:a16="http://schemas.microsoft.com/office/drawing/2014/main" val="2623905860"/>
                    </a:ext>
                  </a:extLst>
                </a:gridCol>
              </a:tblGrid>
              <a:tr h="176320">
                <a:tc>
                  <a:txBody>
                    <a:bodyPr/>
                    <a:lstStyle/>
                    <a:p>
                      <a:pPr algn="ctr" rtl="0" fontAlgn="ctr"/>
                      <a:r>
                        <a:rPr lang="tr-TR" sz="1400" b="0" i="0" u="none" strike="noStrike">
                          <a:solidFill>
                            <a:srgbClr val="000000"/>
                          </a:solidFill>
                          <a:effectLst/>
                          <a:latin typeface="Times New Roman" panose="02020603050405020304" pitchFamily="18" charset="0"/>
                        </a:rPr>
                        <a:t> </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KONTENJAN</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YERLEŞEN</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b"/>
                      <a:r>
                        <a:rPr lang="tr-TR" sz="1400" b="0" i="0" u="none" strike="noStrike">
                          <a:solidFill>
                            <a:srgbClr val="000000"/>
                          </a:solidFill>
                          <a:effectLst/>
                          <a:latin typeface="Times New Roman" panose="02020603050405020304" pitchFamily="18" charset="0"/>
                        </a:rPr>
                        <a:t>KAYIT YAPAN</a:t>
                      </a:r>
                    </a:p>
                  </a:txBody>
                  <a:tcPr marL="3626" marR="3626" marT="362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75545558"/>
                  </a:ext>
                </a:extLst>
              </a:tr>
              <a:tr h="176320">
                <a:tc>
                  <a:txBody>
                    <a:bodyPr/>
                    <a:lstStyle/>
                    <a:p>
                      <a:pPr algn="l" rtl="0" fontAlgn="ctr"/>
                      <a:r>
                        <a:rPr lang="tr-TR" sz="1400" b="0" i="0" u="none" strike="noStrike">
                          <a:solidFill>
                            <a:srgbClr val="000000"/>
                          </a:solidFill>
                          <a:effectLst/>
                          <a:latin typeface="Times New Roman" panose="02020603050405020304" pitchFamily="18" charset="0"/>
                        </a:rPr>
                        <a:t>Eğitim Fakültesi</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322</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263</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b"/>
                      <a:r>
                        <a:rPr lang="tr-TR" sz="1400" b="0" i="0" u="none" strike="noStrike">
                          <a:solidFill>
                            <a:srgbClr val="000000"/>
                          </a:solidFill>
                          <a:effectLst/>
                          <a:latin typeface="Times New Roman" panose="02020603050405020304" pitchFamily="18" charset="0"/>
                        </a:rPr>
                        <a:t>262</a:t>
                      </a:r>
                    </a:p>
                  </a:txBody>
                  <a:tcPr marL="3626" marR="3626" marT="362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3134859068"/>
                  </a:ext>
                </a:extLst>
              </a:tr>
              <a:tr h="262329">
                <a:tc>
                  <a:txBody>
                    <a:bodyPr/>
                    <a:lstStyle/>
                    <a:p>
                      <a:pPr algn="l" rtl="0" fontAlgn="ctr"/>
                      <a:r>
                        <a:rPr lang="tr-TR" sz="1400" b="0" i="0" u="none" strike="noStrike">
                          <a:solidFill>
                            <a:srgbClr val="000000"/>
                          </a:solidFill>
                          <a:effectLst/>
                          <a:latin typeface="Times New Roman" panose="02020603050405020304" pitchFamily="18" charset="0"/>
                        </a:rPr>
                        <a:t>Fen-Edebiyat Fakültesi</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266</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263</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b"/>
                      <a:r>
                        <a:rPr lang="tr-TR" sz="1400" b="0" i="0" u="none" strike="noStrike">
                          <a:solidFill>
                            <a:srgbClr val="000000"/>
                          </a:solidFill>
                          <a:effectLst/>
                          <a:latin typeface="Times New Roman" panose="02020603050405020304" pitchFamily="18" charset="0"/>
                        </a:rPr>
                        <a:t>243</a:t>
                      </a:r>
                    </a:p>
                  </a:txBody>
                  <a:tcPr marL="3626" marR="3626" marT="362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3271107296"/>
                  </a:ext>
                </a:extLst>
              </a:tr>
              <a:tr h="434349">
                <a:tc>
                  <a:txBody>
                    <a:bodyPr/>
                    <a:lstStyle/>
                    <a:p>
                      <a:pPr algn="l" rtl="0" fontAlgn="ctr"/>
                      <a:r>
                        <a:rPr lang="tr-TR" sz="1400" b="0" i="0" u="none" strike="noStrike">
                          <a:solidFill>
                            <a:srgbClr val="000000"/>
                          </a:solidFill>
                          <a:effectLst/>
                          <a:latin typeface="Times New Roman" panose="02020603050405020304" pitchFamily="18" charset="0"/>
                        </a:rPr>
                        <a:t>Güzel Sanatlar ve Tasarım Fakültesi</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69</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69</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b"/>
                      <a:r>
                        <a:rPr lang="tr-TR" sz="1400" b="0" i="0" u="none" strike="noStrike">
                          <a:solidFill>
                            <a:srgbClr val="000000"/>
                          </a:solidFill>
                          <a:effectLst/>
                          <a:latin typeface="Times New Roman" panose="02020603050405020304" pitchFamily="18" charset="0"/>
                        </a:rPr>
                        <a:t>62</a:t>
                      </a:r>
                    </a:p>
                  </a:txBody>
                  <a:tcPr marL="3626" marR="3626" marT="362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3485289007"/>
                  </a:ext>
                </a:extLst>
              </a:tr>
              <a:tr h="348339">
                <a:tc>
                  <a:txBody>
                    <a:bodyPr/>
                    <a:lstStyle/>
                    <a:p>
                      <a:pPr algn="l" rtl="0" fontAlgn="ctr"/>
                      <a:r>
                        <a:rPr lang="tr-TR" sz="1400" b="0" i="0" u="none" strike="noStrike">
                          <a:solidFill>
                            <a:srgbClr val="000000"/>
                          </a:solidFill>
                          <a:effectLst/>
                          <a:latin typeface="Times New Roman" panose="02020603050405020304" pitchFamily="18" charset="0"/>
                        </a:rPr>
                        <a:t>İktisadi ve İdari Bilimler Fakültesi </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197</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197</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b"/>
                      <a:r>
                        <a:rPr lang="tr-TR" sz="1400" b="0" i="0" u="none" strike="noStrike">
                          <a:solidFill>
                            <a:srgbClr val="000000"/>
                          </a:solidFill>
                          <a:effectLst/>
                          <a:latin typeface="Times New Roman" panose="02020603050405020304" pitchFamily="18" charset="0"/>
                        </a:rPr>
                        <a:t>183</a:t>
                      </a:r>
                    </a:p>
                  </a:txBody>
                  <a:tcPr marL="3626" marR="3626" marT="362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1553594593"/>
                  </a:ext>
                </a:extLst>
              </a:tr>
              <a:tr h="176320">
                <a:tc>
                  <a:txBody>
                    <a:bodyPr/>
                    <a:lstStyle/>
                    <a:p>
                      <a:pPr algn="l" rtl="0" fontAlgn="ctr"/>
                      <a:r>
                        <a:rPr lang="tr-TR" sz="1400" b="0" i="0" u="none" strike="noStrike" dirty="0">
                          <a:solidFill>
                            <a:srgbClr val="000000"/>
                          </a:solidFill>
                          <a:effectLst/>
                          <a:latin typeface="Times New Roman" panose="02020603050405020304" pitchFamily="18" charset="0"/>
                        </a:rPr>
                        <a:t>İlahiyat Fakültesi </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117</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117</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b"/>
                      <a:r>
                        <a:rPr lang="tr-TR" sz="1400" b="0" i="0" u="none" strike="noStrike">
                          <a:solidFill>
                            <a:srgbClr val="000000"/>
                          </a:solidFill>
                          <a:effectLst/>
                          <a:latin typeface="Times New Roman" panose="02020603050405020304" pitchFamily="18" charset="0"/>
                        </a:rPr>
                        <a:t>113</a:t>
                      </a:r>
                    </a:p>
                  </a:txBody>
                  <a:tcPr marL="3626" marR="3626" marT="362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1446258572"/>
                  </a:ext>
                </a:extLst>
              </a:tr>
              <a:tr h="262329">
                <a:tc>
                  <a:txBody>
                    <a:bodyPr/>
                    <a:lstStyle/>
                    <a:p>
                      <a:pPr algn="l" rtl="0" fontAlgn="ctr"/>
                      <a:r>
                        <a:rPr lang="tr-TR" sz="1400" b="0" i="0" u="none" strike="noStrike">
                          <a:solidFill>
                            <a:srgbClr val="000000"/>
                          </a:solidFill>
                          <a:effectLst/>
                          <a:latin typeface="Times New Roman" panose="02020603050405020304" pitchFamily="18" charset="0"/>
                        </a:rPr>
                        <a:t>Mühendislik  Fakültesi</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136</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28</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b"/>
                      <a:r>
                        <a:rPr lang="tr-TR" sz="1400" b="0" i="0" u="none" strike="noStrike">
                          <a:solidFill>
                            <a:srgbClr val="000000"/>
                          </a:solidFill>
                          <a:effectLst/>
                          <a:latin typeface="Times New Roman" panose="02020603050405020304" pitchFamily="18" charset="0"/>
                        </a:rPr>
                        <a:t>28</a:t>
                      </a:r>
                    </a:p>
                  </a:txBody>
                  <a:tcPr marL="3626" marR="3626" marT="362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2623445955"/>
                  </a:ext>
                </a:extLst>
              </a:tr>
              <a:tr h="176320">
                <a:tc>
                  <a:txBody>
                    <a:bodyPr/>
                    <a:lstStyle/>
                    <a:p>
                      <a:pPr algn="l" rtl="0" fontAlgn="ctr"/>
                      <a:r>
                        <a:rPr lang="tr-TR" sz="1400" b="0" i="0" u="none" strike="noStrike">
                          <a:solidFill>
                            <a:srgbClr val="000000"/>
                          </a:solidFill>
                          <a:effectLst/>
                          <a:latin typeface="Times New Roman" panose="02020603050405020304" pitchFamily="18" charset="0"/>
                        </a:rPr>
                        <a:t>Veteriner Fakültesi</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79</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79</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b"/>
                      <a:r>
                        <a:rPr lang="tr-TR" sz="1400" b="0" i="0" u="none" strike="noStrike">
                          <a:solidFill>
                            <a:srgbClr val="000000"/>
                          </a:solidFill>
                          <a:effectLst/>
                          <a:latin typeface="Times New Roman" panose="02020603050405020304" pitchFamily="18" charset="0"/>
                        </a:rPr>
                        <a:t>78</a:t>
                      </a:r>
                    </a:p>
                  </a:txBody>
                  <a:tcPr marL="3626" marR="3626" marT="362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711459998"/>
                  </a:ext>
                </a:extLst>
              </a:tr>
              <a:tr h="176320">
                <a:tc>
                  <a:txBody>
                    <a:bodyPr/>
                    <a:lstStyle/>
                    <a:p>
                      <a:pPr algn="l" rtl="0" fontAlgn="ctr"/>
                      <a:r>
                        <a:rPr lang="tr-TR" sz="1400" b="0" i="0" u="none" strike="noStrike">
                          <a:solidFill>
                            <a:srgbClr val="000000"/>
                          </a:solidFill>
                          <a:effectLst/>
                          <a:latin typeface="Times New Roman" panose="02020603050405020304" pitchFamily="18" charset="0"/>
                        </a:rPr>
                        <a:t>Ziraat Fakültesi</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Calibri" panose="020F0502020204030204" pitchFamily="34" charset="0"/>
                        </a:rPr>
                        <a:t>118</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Calibri" panose="020F0502020204030204" pitchFamily="34" charset="0"/>
                        </a:rPr>
                        <a:t>118</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Calibri" panose="020F0502020204030204" pitchFamily="34" charset="0"/>
                        </a:rPr>
                        <a:t>114</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823043946"/>
                  </a:ext>
                </a:extLst>
              </a:tr>
              <a:tr h="176320">
                <a:tc>
                  <a:txBody>
                    <a:bodyPr/>
                    <a:lstStyle/>
                    <a:p>
                      <a:pPr algn="l" rtl="0" fontAlgn="ctr"/>
                      <a:r>
                        <a:rPr lang="tr-TR" sz="1400" b="0" i="0" u="none" strike="noStrike">
                          <a:solidFill>
                            <a:srgbClr val="000000"/>
                          </a:solidFill>
                          <a:effectLst/>
                          <a:latin typeface="Times New Roman" panose="02020603050405020304" pitchFamily="18" charset="0"/>
                        </a:rPr>
                        <a:t>Tıp Fakültesi</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41</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41</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b"/>
                      <a:r>
                        <a:rPr lang="tr-TR" sz="1400" b="0" i="0" u="none" strike="noStrike">
                          <a:solidFill>
                            <a:srgbClr val="000000"/>
                          </a:solidFill>
                          <a:effectLst/>
                          <a:latin typeface="Times New Roman" panose="02020603050405020304" pitchFamily="18" charset="0"/>
                        </a:rPr>
                        <a:t>41</a:t>
                      </a:r>
                    </a:p>
                  </a:txBody>
                  <a:tcPr marL="3626" marR="3626" marT="362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1650860238"/>
                  </a:ext>
                </a:extLst>
              </a:tr>
              <a:tr h="434349">
                <a:tc>
                  <a:txBody>
                    <a:bodyPr/>
                    <a:lstStyle/>
                    <a:p>
                      <a:pPr algn="l" rtl="0" fontAlgn="ctr"/>
                      <a:r>
                        <a:rPr lang="tr-TR" sz="1400" b="0" i="0" u="none" strike="noStrike">
                          <a:solidFill>
                            <a:srgbClr val="000000"/>
                          </a:solidFill>
                          <a:effectLst/>
                          <a:latin typeface="Times New Roman" panose="02020603050405020304" pitchFamily="18" charset="0"/>
                        </a:rPr>
                        <a:t>Beden Eğitimi ve Spor Yüksekokulu</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140</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140</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b"/>
                      <a:r>
                        <a:rPr lang="tr-TR" sz="1400" b="0" i="0" u="none" strike="noStrike">
                          <a:solidFill>
                            <a:srgbClr val="000000"/>
                          </a:solidFill>
                          <a:effectLst/>
                          <a:latin typeface="Times New Roman" panose="02020603050405020304" pitchFamily="18" charset="0"/>
                        </a:rPr>
                        <a:t>140</a:t>
                      </a:r>
                    </a:p>
                  </a:txBody>
                  <a:tcPr marL="3626" marR="3626" marT="362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581421964"/>
                  </a:ext>
                </a:extLst>
              </a:tr>
              <a:tr h="262329">
                <a:tc>
                  <a:txBody>
                    <a:bodyPr/>
                    <a:lstStyle/>
                    <a:p>
                      <a:pPr algn="l" rtl="0" fontAlgn="ctr"/>
                      <a:r>
                        <a:rPr lang="tr-TR" sz="1400" b="0" i="0" u="none" strike="noStrike">
                          <a:solidFill>
                            <a:srgbClr val="000000"/>
                          </a:solidFill>
                          <a:effectLst/>
                          <a:latin typeface="Times New Roman" panose="02020603050405020304" pitchFamily="18" charset="0"/>
                        </a:rPr>
                        <a:t>Sağlık Bilimleri Fakültesi</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133</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133</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b"/>
                      <a:r>
                        <a:rPr lang="tr-TR" sz="1400" b="0" i="0" u="none" strike="noStrike">
                          <a:solidFill>
                            <a:srgbClr val="000000"/>
                          </a:solidFill>
                          <a:effectLst/>
                          <a:latin typeface="Times New Roman" panose="02020603050405020304" pitchFamily="18" charset="0"/>
                        </a:rPr>
                        <a:t>126</a:t>
                      </a:r>
                    </a:p>
                  </a:txBody>
                  <a:tcPr marL="3626" marR="3626" marT="362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2745927843"/>
                  </a:ext>
                </a:extLst>
              </a:tr>
              <a:tr h="520358">
                <a:tc>
                  <a:txBody>
                    <a:bodyPr/>
                    <a:lstStyle/>
                    <a:p>
                      <a:pPr algn="l" rtl="0" fontAlgn="ctr"/>
                      <a:r>
                        <a:rPr lang="tr-TR" sz="1400" b="0" i="0" u="none" strike="noStrike">
                          <a:solidFill>
                            <a:srgbClr val="000000"/>
                          </a:solidFill>
                          <a:effectLst/>
                          <a:latin typeface="Times New Roman" panose="02020603050405020304" pitchFamily="18" charset="0"/>
                        </a:rPr>
                        <a:t>Turizm İşletmeciliği ve Otelcilik Yüksekokulu</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98</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98</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b"/>
                      <a:r>
                        <a:rPr lang="tr-TR" sz="1400" b="0" i="0" u="none" strike="noStrike">
                          <a:solidFill>
                            <a:srgbClr val="000000"/>
                          </a:solidFill>
                          <a:effectLst/>
                          <a:latin typeface="Times New Roman" panose="02020603050405020304" pitchFamily="18" charset="0"/>
                        </a:rPr>
                        <a:t>89</a:t>
                      </a:r>
                    </a:p>
                  </a:txBody>
                  <a:tcPr marL="3626" marR="3626" marT="362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2496537354"/>
                  </a:ext>
                </a:extLst>
              </a:tr>
              <a:tr h="176320">
                <a:tc>
                  <a:txBody>
                    <a:bodyPr/>
                    <a:lstStyle/>
                    <a:p>
                      <a:pPr algn="l" rtl="0" fontAlgn="ctr"/>
                      <a:r>
                        <a:rPr lang="tr-TR" sz="1400" b="0" i="0" u="none" strike="noStrike">
                          <a:solidFill>
                            <a:srgbClr val="000000"/>
                          </a:solidFill>
                          <a:effectLst/>
                          <a:latin typeface="Times New Roman" panose="02020603050405020304" pitchFamily="18" charset="0"/>
                        </a:rPr>
                        <a:t>Eruh MYO</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148</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148</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b"/>
                      <a:r>
                        <a:rPr lang="tr-TR" sz="1400" b="0" i="0" u="none" strike="noStrike">
                          <a:solidFill>
                            <a:srgbClr val="000000"/>
                          </a:solidFill>
                          <a:effectLst/>
                          <a:latin typeface="Times New Roman" panose="02020603050405020304" pitchFamily="18" charset="0"/>
                        </a:rPr>
                        <a:t>121</a:t>
                      </a:r>
                    </a:p>
                  </a:txBody>
                  <a:tcPr marL="3626" marR="3626" marT="362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4049736797"/>
                  </a:ext>
                </a:extLst>
              </a:tr>
              <a:tr h="262329">
                <a:tc>
                  <a:txBody>
                    <a:bodyPr/>
                    <a:lstStyle/>
                    <a:p>
                      <a:pPr algn="l" rtl="0" fontAlgn="ctr"/>
                      <a:r>
                        <a:rPr lang="tr-TR" sz="1400" b="0" i="0" u="none" strike="noStrike">
                          <a:solidFill>
                            <a:srgbClr val="000000"/>
                          </a:solidFill>
                          <a:effectLst/>
                          <a:latin typeface="Times New Roman" panose="02020603050405020304" pitchFamily="18" charset="0"/>
                        </a:rPr>
                        <a:t>Sağlık Hizmetleri MYO</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444</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444</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b"/>
                      <a:r>
                        <a:rPr lang="tr-TR" sz="1400" b="0" i="0" u="none" strike="noStrike">
                          <a:solidFill>
                            <a:srgbClr val="000000"/>
                          </a:solidFill>
                          <a:effectLst/>
                          <a:latin typeface="Times New Roman" panose="02020603050405020304" pitchFamily="18" charset="0"/>
                        </a:rPr>
                        <a:t>430</a:t>
                      </a:r>
                    </a:p>
                  </a:txBody>
                  <a:tcPr marL="3626" marR="3626" marT="362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227843177"/>
                  </a:ext>
                </a:extLst>
              </a:tr>
              <a:tr h="176320">
                <a:tc>
                  <a:txBody>
                    <a:bodyPr/>
                    <a:lstStyle/>
                    <a:p>
                      <a:pPr algn="l" rtl="0" fontAlgn="ctr"/>
                      <a:r>
                        <a:rPr lang="tr-TR" sz="1400" b="0" i="0" u="none" strike="noStrike">
                          <a:solidFill>
                            <a:srgbClr val="000000"/>
                          </a:solidFill>
                          <a:effectLst/>
                          <a:latin typeface="Times New Roman" panose="02020603050405020304" pitchFamily="18" charset="0"/>
                        </a:rPr>
                        <a:t>Tasarım MYO</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32</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32</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b"/>
                      <a:r>
                        <a:rPr lang="tr-TR" sz="1400" b="0" i="0" u="none" strike="noStrike">
                          <a:solidFill>
                            <a:srgbClr val="000000"/>
                          </a:solidFill>
                          <a:effectLst/>
                          <a:latin typeface="Times New Roman" panose="02020603050405020304" pitchFamily="18" charset="0"/>
                        </a:rPr>
                        <a:t>24</a:t>
                      </a:r>
                    </a:p>
                  </a:txBody>
                  <a:tcPr marL="3626" marR="3626" marT="362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850985795"/>
                  </a:ext>
                </a:extLst>
              </a:tr>
              <a:tr h="176320">
                <a:tc>
                  <a:txBody>
                    <a:bodyPr/>
                    <a:lstStyle/>
                    <a:p>
                      <a:pPr algn="l" rtl="0" fontAlgn="ctr"/>
                      <a:r>
                        <a:rPr lang="tr-TR" sz="1400" b="0" i="0" u="none" strike="noStrike">
                          <a:solidFill>
                            <a:srgbClr val="000000"/>
                          </a:solidFill>
                          <a:effectLst/>
                          <a:latin typeface="Times New Roman" panose="02020603050405020304" pitchFamily="18" charset="0"/>
                        </a:rPr>
                        <a:t>Kurtalan MYO</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202</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202</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b"/>
                      <a:r>
                        <a:rPr lang="tr-TR" sz="1400" b="0" i="0" u="none" strike="noStrike">
                          <a:solidFill>
                            <a:srgbClr val="000000"/>
                          </a:solidFill>
                          <a:effectLst/>
                          <a:latin typeface="Times New Roman" panose="02020603050405020304" pitchFamily="18" charset="0"/>
                        </a:rPr>
                        <a:t>170</a:t>
                      </a:r>
                    </a:p>
                  </a:txBody>
                  <a:tcPr marL="3626" marR="3626" marT="362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3640656905"/>
                  </a:ext>
                </a:extLst>
              </a:tr>
              <a:tr h="262329">
                <a:tc>
                  <a:txBody>
                    <a:bodyPr/>
                    <a:lstStyle/>
                    <a:p>
                      <a:pPr algn="l" rtl="0" fontAlgn="ctr"/>
                      <a:r>
                        <a:rPr lang="tr-TR" sz="1400" b="0" i="0" u="none" strike="noStrike">
                          <a:solidFill>
                            <a:srgbClr val="000000"/>
                          </a:solidFill>
                          <a:effectLst/>
                          <a:latin typeface="Times New Roman" panose="02020603050405020304" pitchFamily="18" charset="0"/>
                        </a:rPr>
                        <a:t>Sosyal Bilimler MYO</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449</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449</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b"/>
                      <a:r>
                        <a:rPr lang="tr-TR" sz="1400" b="0" i="0" u="none" strike="noStrike">
                          <a:solidFill>
                            <a:srgbClr val="000000"/>
                          </a:solidFill>
                          <a:effectLst/>
                          <a:latin typeface="Times New Roman" panose="02020603050405020304" pitchFamily="18" charset="0"/>
                        </a:rPr>
                        <a:t>400</a:t>
                      </a:r>
                    </a:p>
                  </a:txBody>
                  <a:tcPr marL="3626" marR="3626" marT="362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2356804312"/>
                  </a:ext>
                </a:extLst>
              </a:tr>
              <a:tr h="262329">
                <a:tc>
                  <a:txBody>
                    <a:bodyPr/>
                    <a:lstStyle/>
                    <a:p>
                      <a:pPr algn="l" rtl="0" fontAlgn="ctr"/>
                      <a:r>
                        <a:rPr lang="tr-TR" sz="1400" b="0" i="0" u="none" strike="noStrike">
                          <a:solidFill>
                            <a:srgbClr val="000000"/>
                          </a:solidFill>
                          <a:effectLst/>
                          <a:latin typeface="Times New Roman" panose="02020603050405020304" pitchFamily="18" charset="0"/>
                        </a:rPr>
                        <a:t>Teknik Bilimler MYO</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416</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416</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b"/>
                      <a:r>
                        <a:rPr lang="tr-TR" sz="1400" b="0" i="0" u="none" strike="noStrike">
                          <a:solidFill>
                            <a:srgbClr val="000000"/>
                          </a:solidFill>
                          <a:effectLst/>
                          <a:latin typeface="Times New Roman" panose="02020603050405020304" pitchFamily="18" charset="0"/>
                        </a:rPr>
                        <a:t>382</a:t>
                      </a:r>
                    </a:p>
                  </a:txBody>
                  <a:tcPr marL="3626" marR="3626" marT="362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3109087586"/>
                  </a:ext>
                </a:extLst>
              </a:tr>
              <a:tr h="262329">
                <a:tc>
                  <a:txBody>
                    <a:bodyPr/>
                    <a:lstStyle/>
                    <a:p>
                      <a:pPr algn="ctr" rtl="0" fontAlgn="ctr"/>
                      <a:r>
                        <a:rPr lang="tr-TR" sz="1400" b="0" i="0" u="none" strike="noStrike">
                          <a:solidFill>
                            <a:srgbClr val="000000"/>
                          </a:solidFill>
                          <a:effectLst/>
                          <a:latin typeface="Times New Roman" panose="02020603050405020304" pitchFamily="18" charset="0"/>
                        </a:rPr>
                        <a:t>GENEL TOPLAM</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3407</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a:solidFill>
                            <a:srgbClr val="000000"/>
                          </a:solidFill>
                          <a:effectLst/>
                          <a:latin typeface="Times New Roman" panose="02020603050405020304" pitchFamily="18" charset="0"/>
                        </a:rPr>
                        <a:t>3237</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tc>
                  <a:txBody>
                    <a:bodyPr/>
                    <a:lstStyle/>
                    <a:p>
                      <a:pPr algn="ctr" rtl="0" fontAlgn="ctr"/>
                      <a:r>
                        <a:rPr lang="tr-TR" sz="1400" b="0" i="0" u="none" strike="noStrike" dirty="0">
                          <a:solidFill>
                            <a:srgbClr val="000000"/>
                          </a:solidFill>
                          <a:effectLst/>
                          <a:latin typeface="Times New Roman" panose="02020603050405020304" pitchFamily="18" charset="0"/>
                        </a:rPr>
                        <a:t>3006</a:t>
                      </a:r>
                    </a:p>
                  </a:txBody>
                  <a:tcPr marL="3626" marR="3626" marT="362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3768905926"/>
                  </a:ext>
                </a:extLst>
              </a:tr>
            </a:tbl>
          </a:graphicData>
        </a:graphic>
      </p:graphicFrame>
    </p:spTree>
    <p:extLst>
      <p:ext uri="{BB962C8B-B14F-4D97-AF65-F5344CB8AC3E}">
        <p14:creationId xmlns:p14="http://schemas.microsoft.com/office/powerpoint/2010/main" val="25798110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dirty="0" smtClean="0">
                <a:latin typeface="Times New Roman" panose="02020603050405020304" pitchFamily="18" charset="0"/>
                <a:cs typeface="Times New Roman" panose="02020603050405020304" pitchFamily="18" charset="0"/>
              </a:rPr>
              <a:t>2025-2026 </a:t>
            </a:r>
            <a:r>
              <a:rPr lang="tr-TR" dirty="0">
                <a:latin typeface="Times New Roman" panose="02020603050405020304" pitchFamily="18" charset="0"/>
                <a:cs typeface="Times New Roman" panose="02020603050405020304" pitchFamily="18" charset="0"/>
              </a:rPr>
              <a:t>ÖSYM KAYIT YAPTIRAN </a:t>
            </a:r>
            <a:r>
              <a:rPr lang="tr-TR" dirty="0" smtClean="0">
                <a:latin typeface="Times New Roman" panose="02020603050405020304" pitchFamily="18" charset="0"/>
                <a:cs typeface="Times New Roman" panose="02020603050405020304" pitchFamily="18" charset="0"/>
              </a:rPr>
              <a:t>ÖĞRENCİLERİN E DEVLET ÜZERİNDEN KAYIT YAPMA </a:t>
            </a:r>
            <a:r>
              <a:rPr lang="tr-TR" dirty="0">
                <a:latin typeface="Times New Roman" panose="02020603050405020304" pitchFamily="18" charset="0"/>
                <a:cs typeface="Times New Roman" panose="02020603050405020304" pitchFamily="18" charset="0"/>
              </a:rPr>
              <a:t>ORANI</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986544262"/>
              </p:ext>
            </p:extLst>
          </p:nvPr>
        </p:nvGraphicFramePr>
        <p:xfrm>
          <a:off x="838200" y="1825625"/>
          <a:ext cx="10515600" cy="435133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7629496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a:latin typeface="Times New Roman" pitchFamily="18" charset="0"/>
                <a:cs typeface="Times New Roman" pitchFamily="18" charset="0"/>
              </a:rPr>
              <a:t>ÖSYM Öğrenci Kontenjanları</a:t>
            </a:r>
          </a:p>
        </p:txBody>
      </p:sp>
      <p:graphicFrame>
        <p:nvGraphicFramePr>
          <p:cNvPr id="6" name="İçerik Yer Tutucusu 5"/>
          <p:cNvGraphicFramePr>
            <a:graphicFrameLocks noGrp="1"/>
          </p:cNvGraphicFramePr>
          <p:nvPr>
            <p:ph idx="1"/>
            <p:extLst>
              <p:ext uri="{D42A27DB-BD31-4B8C-83A1-F6EECF244321}">
                <p14:modId xmlns:p14="http://schemas.microsoft.com/office/powerpoint/2010/main" val="1960131413"/>
              </p:ext>
            </p:extLst>
          </p:nvPr>
        </p:nvGraphicFramePr>
        <p:xfrm>
          <a:off x="367854" y="1606605"/>
          <a:ext cx="11604010" cy="4658728"/>
        </p:xfrm>
        <a:graphic>
          <a:graphicData uri="http://schemas.openxmlformats.org/drawingml/2006/table">
            <a:tbl>
              <a:tblPr/>
              <a:tblGrid>
                <a:gridCol w="1568502">
                  <a:extLst>
                    <a:ext uri="{9D8B030D-6E8A-4147-A177-3AD203B41FA5}">
                      <a16:colId xmlns:a16="http://schemas.microsoft.com/office/drawing/2014/main" val="277277300"/>
                    </a:ext>
                  </a:extLst>
                </a:gridCol>
                <a:gridCol w="843787">
                  <a:extLst>
                    <a:ext uri="{9D8B030D-6E8A-4147-A177-3AD203B41FA5}">
                      <a16:colId xmlns:a16="http://schemas.microsoft.com/office/drawing/2014/main" val="3407584567"/>
                    </a:ext>
                  </a:extLst>
                </a:gridCol>
                <a:gridCol w="578066">
                  <a:extLst>
                    <a:ext uri="{9D8B030D-6E8A-4147-A177-3AD203B41FA5}">
                      <a16:colId xmlns:a16="http://schemas.microsoft.com/office/drawing/2014/main" val="2410764773"/>
                    </a:ext>
                  </a:extLst>
                </a:gridCol>
                <a:gridCol w="668176">
                  <a:extLst>
                    <a:ext uri="{9D8B030D-6E8A-4147-A177-3AD203B41FA5}">
                      <a16:colId xmlns:a16="http://schemas.microsoft.com/office/drawing/2014/main" val="1791885462"/>
                    </a:ext>
                  </a:extLst>
                </a:gridCol>
                <a:gridCol w="699273">
                  <a:extLst>
                    <a:ext uri="{9D8B030D-6E8A-4147-A177-3AD203B41FA5}">
                      <a16:colId xmlns:a16="http://schemas.microsoft.com/office/drawing/2014/main" val="3792760063"/>
                    </a:ext>
                  </a:extLst>
                </a:gridCol>
                <a:gridCol w="594078">
                  <a:extLst>
                    <a:ext uri="{9D8B030D-6E8A-4147-A177-3AD203B41FA5}">
                      <a16:colId xmlns:a16="http://schemas.microsoft.com/office/drawing/2014/main" val="2267994512"/>
                    </a:ext>
                  </a:extLst>
                </a:gridCol>
                <a:gridCol w="831516">
                  <a:extLst>
                    <a:ext uri="{9D8B030D-6E8A-4147-A177-3AD203B41FA5}">
                      <a16:colId xmlns:a16="http://schemas.microsoft.com/office/drawing/2014/main" val="811452370"/>
                    </a:ext>
                  </a:extLst>
                </a:gridCol>
                <a:gridCol w="831516">
                  <a:extLst>
                    <a:ext uri="{9D8B030D-6E8A-4147-A177-3AD203B41FA5}">
                      <a16:colId xmlns:a16="http://schemas.microsoft.com/office/drawing/2014/main" val="585915454"/>
                    </a:ext>
                  </a:extLst>
                </a:gridCol>
                <a:gridCol w="831516">
                  <a:extLst>
                    <a:ext uri="{9D8B030D-6E8A-4147-A177-3AD203B41FA5}">
                      <a16:colId xmlns:a16="http://schemas.microsoft.com/office/drawing/2014/main" val="2392612034"/>
                    </a:ext>
                  </a:extLst>
                </a:gridCol>
                <a:gridCol w="831516">
                  <a:extLst>
                    <a:ext uri="{9D8B030D-6E8A-4147-A177-3AD203B41FA5}">
                      <a16:colId xmlns:a16="http://schemas.microsoft.com/office/drawing/2014/main" val="2108649711"/>
                    </a:ext>
                  </a:extLst>
                </a:gridCol>
                <a:gridCol w="831516">
                  <a:extLst>
                    <a:ext uri="{9D8B030D-6E8A-4147-A177-3AD203B41FA5}">
                      <a16:colId xmlns:a16="http://schemas.microsoft.com/office/drawing/2014/main" val="2011842183"/>
                    </a:ext>
                  </a:extLst>
                </a:gridCol>
                <a:gridCol w="831516">
                  <a:extLst>
                    <a:ext uri="{9D8B030D-6E8A-4147-A177-3AD203B41FA5}">
                      <a16:colId xmlns:a16="http://schemas.microsoft.com/office/drawing/2014/main" val="2204556498"/>
                    </a:ext>
                  </a:extLst>
                </a:gridCol>
                <a:gridCol w="831516">
                  <a:extLst>
                    <a:ext uri="{9D8B030D-6E8A-4147-A177-3AD203B41FA5}">
                      <a16:colId xmlns:a16="http://schemas.microsoft.com/office/drawing/2014/main" val="790564842"/>
                    </a:ext>
                  </a:extLst>
                </a:gridCol>
                <a:gridCol w="831516">
                  <a:extLst>
                    <a:ext uri="{9D8B030D-6E8A-4147-A177-3AD203B41FA5}">
                      <a16:colId xmlns:a16="http://schemas.microsoft.com/office/drawing/2014/main" val="103253924"/>
                    </a:ext>
                  </a:extLst>
                </a:gridCol>
              </a:tblGrid>
              <a:tr h="562124">
                <a:tc>
                  <a:txBody>
                    <a:bodyPr/>
                    <a:lstStyle/>
                    <a:p>
                      <a:pPr algn="l" rtl="0" fontAlgn="b"/>
                      <a:r>
                        <a:rPr lang="tr-TR" sz="1200" b="0" i="0" u="none" strike="noStrike" dirty="0">
                          <a:solidFill>
                            <a:srgbClr val="000000"/>
                          </a:solidFill>
                          <a:effectLst/>
                          <a:latin typeface="Times New Roman" panose="02020603050405020304" pitchFamily="18" charset="0"/>
                        </a:rPr>
                        <a:t> </a:t>
                      </a:r>
                    </a:p>
                  </a:txBody>
                  <a:tcPr marL="9525" marR="9525" marT="9525"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800" b="1" i="0" u="none" strike="noStrike" dirty="0" smtClean="0">
                          <a:solidFill>
                            <a:srgbClr val="000000"/>
                          </a:solidFill>
                          <a:effectLst/>
                          <a:latin typeface="Times New Roman" panose="02020603050405020304" pitchFamily="18" charset="0"/>
                        </a:rPr>
                        <a:t>2012</a:t>
                      </a:r>
                      <a:endParaRPr lang="tr-TR" sz="1800" b="1" i="0" u="none" strike="noStrike" dirty="0">
                        <a:solidFill>
                          <a:srgbClr val="000000"/>
                        </a:solidFill>
                        <a:effectLst/>
                        <a:latin typeface="Times New Roman" panose="02020603050405020304" pitchFamily="18" charset="0"/>
                      </a:endParaRPr>
                    </a:p>
                  </a:txBody>
                  <a:tcPr marL="9525" marR="9525" marT="9525"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800" b="1" i="0" u="none" strike="noStrike" dirty="0">
                          <a:solidFill>
                            <a:srgbClr val="000000"/>
                          </a:solidFill>
                          <a:effectLst/>
                          <a:latin typeface="Times New Roman" panose="02020603050405020304" pitchFamily="18" charset="0"/>
                        </a:rPr>
                        <a:t>2013</a:t>
                      </a:r>
                    </a:p>
                  </a:txBody>
                  <a:tcPr marL="9525" marR="9525" marT="9525"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800" b="1" i="0" u="none" strike="noStrike" dirty="0">
                          <a:solidFill>
                            <a:srgbClr val="000000"/>
                          </a:solidFill>
                          <a:effectLst/>
                          <a:latin typeface="Times New Roman" panose="02020603050405020304" pitchFamily="18" charset="0"/>
                        </a:rPr>
                        <a:t>2014</a:t>
                      </a:r>
                    </a:p>
                  </a:txBody>
                  <a:tcPr marL="9525" marR="9525" marT="9525"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800" b="1" i="0" u="none" strike="noStrike" dirty="0">
                          <a:solidFill>
                            <a:srgbClr val="000000"/>
                          </a:solidFill>
                          <a:effectLst/>
                          <a:latin typeface="Times New Roman" panose="02020603050405020304" pitchFamily="18" charset="0"/>
                        </a:rPr>
                        <a:t>2015</a:t>
                      </a:r>
                    </a:p>
                  </a:txBody>
                  <a:tcPr marL="9525" marR="9525" marT="9525"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800" b="1" i="0" u="none" strike="noStrike" dirty="0">
                          <a:solidFill>
                            <a:srgbClr val="000000"/>
                          </a:solidFill>
                          <a:effectLst/>
                          <a:latin typeface="Times New Roman" panose="02020603050405020304" pitchFamily="18" charset="0"/>
                        </a:rPr>
                        <a:t>2016</a:t>
                      </a:r>
                    </a:p>
                  </a:txBody>
                  <a:tcPr marL="9525" marR="9525" marT="9525"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800" b="1" i="0" u="none" strike="noStrike" dirty="0">
                          <a:solidFill>
                            <a:srgbClr val="000000"/>
                          </a:solidFill>
                          <a:effectLst/>
                          <a:latin typeface="Times New Roman" panose="02020603050405020304" pitchFamily="18" charset="0"/>
                        </a:rPr>
                        <a:t>2017</a:t>
                      </a:r>
                    </a:p>
                  </a:txBody>
                  <a:tcPr marL="9525" marR="9525" marT="9525"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800" b="1" i="0" u="none" strike="noStrike" dirty="0">
                          <a:solidFill>
                            <a:srgbClr val="000000"/>
                          </a:solidFill>
                          <a:effectLst/>
                          <a:latin typeface="Times New Roman" panose="02020603050405020304" pitchFamily="18" charset="0"/>
                        </a:rPr>
                        <a:t>2018</a:t>
                      </a:r>
                    </a:p>
                  </a:txBody>
                  <a:tcPr marL="9525" marR="9525" marT="9525"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800" b="1" i="0" u="none" strike="noStrike" dirty="0">
                          <a:solidFill>
                            <a:srgbClr val="000000"/>
                          </a:solidFill>
                          <a:effectLst/>
                          <a:latin typeface="Times New Roman" panose="02020603050405020304" pitchFamily="18" charset="0"/>
                        </a:rPr>
                        <a:t>2019</a:t>
                      </a:r>
                    </a:p>
                  </a:txBody>
                  <a:tcPr marL="9525" marR="9525" marT="9525"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800" b="1" i="0" u="none" strike="noStrike" dirty="0">
                          <a:solidFill>
                            <a:srgbClr val="000000"/>
                          </a:solidFill>
                          <a:effectLst/>
                          <a:latin typeface="Times New Roman" panose="02020603050405020304" pitchFamily="18" charset="0"/>
                        </a:rPr>
                        <a:t>2020</a:t>
                      </a:r>
                    </a:p>
                  </a:txBody>
                  <a:tcPr marL="9525" marR="9525" marT="9525"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800" b="1" i="0" u="none" strike="noStrike" dirty="0">
                          <a:solidFill>
                            <a:srgbClr val="000000"/>
                          </a:solidFill>
                          <a:effectLst/>
                          <a:latin typeface="Times New Roman" panose="02020603050405020304" pitchFamily="18" charset="0"/>
                        </a:rPr>
                        <a:t>2021</a:t>
                      </a:r>
                    </a:p>
                  </a:txBody>
                  <a:tcPr marL="9525" marR="9525" marT="9525"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800" b="1" i="0" u="none" strike="noStrike" dirty="0">
                          <a:solidFill>
                            <a:srgbClr val="000000"/>
                          </a:solidFill>
                          <a:effectLst/>
                          <a:latin typeface="Times New Roman" panose="02020603050405020304" pitchFamily="18" charset="0"/>
                        </a:rPr>
                        <a:t>2022</a:t>
                      </a:r>
                    </a:p>
                  </a:txBody>
                  <a:tcPr marL="9525" marR="9525" marT="9525"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800" b="1" i="0" u="none" strike="noStrike" dirty="0">
                          <a:solidFill>
                            <a:srgbClr val="000000"/>
                          </a:solidFill>
                          <a:effectLst/>
                          <a:latin typeface="Times New Roman" panose="02020603050405020304" pitchFamily="18" charset="0"/>
                        </a:rPr>
                        <a:t>2023</a:t>
                      </a:r>
                    </a:p>
                  </a:txBody>
                  <a:tcPr marL="9525" marR="9525" marT="9525"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800" b="1" i="0" u="none" strike="noStrike" dirty="0">
                          <a:solidFill>
                            <a:srgbClr val="000000"/>
                          </a:solidFill>
                          <a:effectLst/>
                          <a:latin typeface="Times New Roman" panose="02020603050405020304" pitchFamily="18" charset="0"/>
                        </a:rPr>
                        <a:t>2024</a:t>
                      </a:r>
                    </a:p>
                  </a:txBody>
                  <a:tcPr marL="9525" marR="9525" marT="9525"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extLst>
                  <a:ext uri="{0D108BD9-81ED-4DB2-BD59-A6C34878D82A}">
                    <a16:rowId xmlns:a16="http://schemas.microsoft.com/office/drawing/2014/main" val="4036647467"/>
                  </a:ext>
                </a:extLst>
              </a:tr>
              <a:tr h="948475">
                <a:tc>
                  <a:txBody>
                    <a:bodyPr/>
                    <a:lstStyle/>
                    <a:p>
                      <a:pPr algn="ctr" rtl="0" fontAlgn="b"/>
                      <a:r>
                        <a:rPr lang="tr-TR" sz="1800" b="1" i="0" u="none" strike="noStrike" dirty="0">
                          <a:solidFill>
                            <a:srgbClr val="000000"/>
                          </a:solidFill>
                          <a:effectLst/>
                          <a:latin typeface="Times New Roman" panose="02020603050405020304" pitchFamily="18" charset="0"/>
                        </a:rPr>
                        <a:t>KONTENJAN</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1683</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2585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2888</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3509</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3653</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3928</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3810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3932</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3907</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3920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4068</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4223</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3407</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extLst>
                  <a:ext uri="{0D108BD9-81ED-4DB2-BD59-A6C34878D82A}">
                    <a16:rowId xmlns:a16="http://schemas.microsoft.com/office/drawing/2014/main" val="4278728690"/>
                  </a:ext>
                </a:extLst>
              </a:tr>
              <a:tr h="1886860">
                <a:tc>
                  <a:txBody>
                    <a:bodyPr/>
                    <a:lstStyle/>
                    <a:p>
                      <a:pPr algn="ctr" rtl="0" fontAlgn="b"/>
                      <a:r>
                        <a:rPr lang="tr-TR" sz="1800" b="1" i="0" u="none" strike="noStrike" dirty="0">
                          <a:solidFill>
                            <a:srgbClr val="000000"/>
                          </a:solidFill>
                          <a:effectLst/>
                          <a:latin typeface="Times New Roman" panose="02020603050405020304" pitchFamily="18" charset="0"/>
                        </a:rPr>
                        <a:t>YERLEŞEN ÖĞRENCİ</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1516</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2139</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2696</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3280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3322</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3207</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3567</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3643</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a:solidFill>
                            <a:srgbClr val="000000"/>
                          </a:solidFill>
                          <a:effectLst/>
                          <a:latin typeface="Times New Roman" panose="02020603050405020304" pitchFamily="18" charset="0"/>
                        </a:rPr>
                        <a:t>3807</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a:solidFill>
                            <a:srgbClr val="000000"/>
                          </a:solidFill>
                          <a:effectLst/>
                          <a:latin typeface="Times New Roman" panose="02020603050405020304" pitchFamily="18" charset="0"/>
                        </a:rPr>
                        <a:t>3537</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3989</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4145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3237</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extLst>
                  <a:ext uri="{0D108BD9-81ED-4DB2-BD59-A6C34878D82A}">
                    <a16:rowId xmlns:a16="http://schemas.microsoft.com/office/drawing/2014/main" val="2446755495"/>
                  </a:ext>
                </a:extLst>
              </a:tr>
              <a:tr h="1261269">
                <a:tc>
                  <a:txBody>
                    <a:bodyPr/>
                    <a:lstStyle/>
                    <a:p>
                      <a:pPr algn="ctr" rtl="0" fontAlgn="b"/>
                      <a:r>
                        <a:rPr lang="tr-TR" sz="1800" b="1" i="0" u="none" strike="noStrike" dirty="0">
                          <a:solidFill>
                            <a:srgbClr val="000000"/>
                          </a:solidFill>
                          <a:effectLst/>
                          <a:latin typeface="Times New Roman" panose="02020603050405020304" pitchFamily="18" charset="0"/>
                        </a:rPr>
                        <a:t>KAYIT YAPAN</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1481</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1941</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2354</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2914</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2983</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2957</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3216</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3371</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3570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3276</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3574</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a:solidFill>
                            <a:srgbClr val="000000"/>
                          </a:solidFill>
                          <a:effectLst/>
                          <a:latin typeface="Times New Roman" panose="02020603050405020304" pitchFamily="18" charset="0"/>
                        </a:rPr>
                        <a:t>4095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tc>
                  <a:txBody>
                    <a:bodyPr/>
                    <a:lstStyle/>
                    <a:p>
                      <a:pPr algn="ctr" rtl="0" fontAlgn="b"/>
                      <a:r>
                        <a:rPr lang="tr-TR" sz="1600" b="0" i="0" u="none" strike="noStrike" dirty="0" smtClean="0">
                          <a:solidFill>
                            <a:srgbClr val="000000"/>
                          </a:solidFill>
                          <a:effectLst/>
                          <a:latin typeface="Times New Roman" panose="02020603050405020304" pitchFamily="18" charset="0"/>
                        </a:rPr>
                        <a:t>3224</a:t>
                      </a:r>
                      <a:endParaRPr lang="tr-TR" sz="16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8E3FB"/>
                    </a:solidFill>
                  </a:tcPr>
                </a:tc>
                <a:extLst>
                  <a:ext uri="{0D108BD9-81ED-4DB2-BD59-A6C34878D82A}">
                    <a16:rowId xmlns:a16="http://schemas.microsoft.com/office/drawing/2014/main" val="4147572988"/>
                  </a:ext>
                </a:extLst>
              </a:tr>
            </a:tbl>
          </a:graphicData>
        </a:graphic>
      </p:graphicFrame>
    </p:spTree>
    <p:extLst>
      <p:ext uri="{BB962C8B-B14F-4D97-AF65-F5344CB8AC3E}">
        <p14:creationId xmlns:p14="http://schemas.microsoft.com/office/powerpoint/2010/main" val="21698238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sz="3600" dirty="0" smtClean="0">
                <a:latin typeface="Times New Roman" panose="02020603050405020304" pitchFamily="18" charset="0"/>
                <a:cs typeface="Times New Roman" panose="02020603050405020304" pitchFamily="18" charset="0"/>
              </a:rPr>
              <a:t>2025-2026 </a:t>
            </a:r>
            <a:r>
              <a:rPr lang="tr-TR" sz="3600" dirty="0">
                <a:latin typeface="Times New Roman" panose="02020603050405020304" pitchFamily="18" charset="0"/>
                <a:cs typeface="Times New Roman" panose="02020603050405020304" pitchFamily="18" charset="0"/>
              </a:rPr>
              <a:t>ÖSYM KAYIT YAPTIRAN ÖĞRENCİ ORANI</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732404816"/>
              </p:ext>
            </p:extLst>
          </p:nvPr>
        </p:nvGraphicFramePr>
        <p:xfrm>
          <a:off x="838200" y="1825625"/>
          <a:ext cx="10515600" cy="4351338"/>
        </p:xfrm>
        <a:graphic>
          <a:graphicData uri="http://schemas.openxmlformats.org/drawingml/2006/chart">
            <c:chart xmlns:c="http://schemas.openxmlformats.org/drawingml/2006/chart" xmlns:r="http://schemas.openxmlformats.org/officeDocument/2006/relationships" r:id="rId2"/>
          </a:graphicData>
        </a:graphic>
      </p:graphicFrame>
      <p:sp>
        <p:nvSpPr>
          <p:cNvPr id="3" name="Metin kutusu 2"/>
          <p:cNvSpPr txBox="1"/>
          <p:nvPr/>
        </p:nvSpPr>
        <p:spPr>
          <a:xfrm>
            <a:off x="1030014" y="6176963"/>
            <a:ext cx="9322676" cy="369332"/>
          </a:xfrm>
          <a:prstGeom prst="rect">
            <a:avLst/>
          </a:prstGeom>
          <a:noFill/>
        </p:spPr>
        <p:txBody>
          <a:bodyPr wrap="square" rtlCol="0">
            <a:spAutoFit/>
          </a:bodyPr>
          <a:lstStyle/>
          <a:p>
            <a:r>
              <a:rPr lang="tr-TR" dirty="0" smtClean="0"/>
              <a:t>3237 </a:t>
            </a:r>
            <a:r>
              <a:rPr lang="tr-TR" dirty="0"/>
              <a:t>öğrenci kontenjanından </a:t>
            </a:r>
            <a:r>
              <a:rPr lang="tr-TR" dirty="0" smtClean="0"/>
              <a:t>3006 </a:t>
            </a:r>
            <a:r>
              <a:rPr lang="tr-TR" dirty="0"/>
              <a:t>öğrenci kaydını yapmıştır.</a:t>
            </a:r>
          </a:p>
        </p:txBody>
      </p:sp>
    </p:spTree>
    <p:extLst>
      <p:ext uri="{BB962C8B-B14F-4D97-AF65-F5344CB8AC3E}">
        <p14:creationId xmlns:p14="http://schemas.microsoft.com/office/powerpoint/2010/main" val="10189120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5"/>
            <a:ext cx="10515600" cy="1006475"/>
          </a:xfrm>
        </p:spPr>
        <p:txBody>
          <a:bodyPr>
            <a:normAutofit fontScale="90000"/>
          </a:bodyPr>
          <a:lstStyle/>
          <a:p>
            <a:r>
              <a:rPr lang="tr-TR" sz="2800" b="1" dirty="0">
                <a:solidFill>
                  <a:srgbClr val="000000"/>
                </a:solidFill>
                <a:latin typeface="Times New Roman" panose="02020603050405020304" pitchFamily="18" charset="0"/>
              </a:rPr>
              <a:t>Yıllar İtibariyle Öğrenci Kontenjanı Doluluk Oranları</a:t>
            </a:r>
            <a:r>
              <a:rPr lang="tr-TR" b="1" dirty="0">
                <a:solidFill>
                  <a:srgbClr val="000000"/>
                </a:solidFill>
                <a:latin typeface="Times New Roman" panose="02020603050405020304" pitchFamily="18" charset="0"/>
              </a:rPr>
              <a:t/>
            </a:r>
            <a:br>
              <a:rPr lang="tr-TR" b="1" dirty="0">
                <a:solidFill>
                  <a:srgbClr val="000000"/>
                </a:solidFill>
                <a:latin typeface="Times New Roman" panose="02020603050405020304" pitchFamily="18" charset="0"/>
              </a:rPr>
            </a:br>
            <a:endParaRPr lang="tr-TR" dirty="0"/>
          </a:p>
        </p:txBody>
      </p:sp>
      <p:graphicFrame>
        <p:nvGraphicFramePr>
          <p:cNvPr id="10" name="Tablo 9"/>
          <p:cNvGraphicFramePr>
            <a:graphicFrameLocks noGrp="1"/>
          </p:cNvGraphicFramePr>
          <p:nvPr>
            <p:extLst>
              <p:ext uri="{D42A27DB-BD31-4B8C-83A1-F6EECF244321}">
                <p14:modId xmlns:p14="http://schemas.microsoft.com/office/powerpoint/2010/main" val="2726698501"/>
              </p:ext>
            </p:extLst>
          </p:nvPr>
        </p:nvGraphicFramePr>
        <p:xfrm>
          <a:off x="262466" y="1554102"/>
          <a:ext cx="11751736" cy="3415831"/>
        </p:xfrm>
        <a:graphic>
          <a:graphicData uri="http://schemas.openxmlformats.org/drawingml/2006/table">
            <a:tbl>
              <a:tblPr firstRow="1" firstCol="1" bandRow="1"/>
              <a:tblGrid>
                <a:gridCol w="1114307">
                  <a:extLst>
                    <a:ext uri="{9D8B030D-6E8A-4147-A177-3AD203B41FA5}">
                      <a16:colId xmlns:a16="http://schemas.microsoft.com/office/drawing/2014/main" val="1768732718"/>
                    </a:ext>
                  </a:extLst>
                </a:gridCol>
                <a:gridCol w="761600">
                  <a:extLst>
                    <a:ext uri="{9D8B030D-6E8A-4147-A177-3AD203B41FA5}">
                      <a16:colId xmlns:a16="http://schemas.microsoft.com/office/drawing/2014/main" val="1400771650"/>
                    </a:ext>
                  </a:extLst>
                </a:gridCol>
                <a:gridCol w="642319">
                  <a:extLst>
                    <a:ext uri="{9D8B030D-6E8A-4147-A177-3AD203B41FA5}">
                      <a16:colId xmlns:a16="http://schemas.microsoft.com/office/drawing/2014/main" val="2142795990"/>
                    </a:ext>
                  </a:extLst>
                </a:gridCol>
                <a:gridCol w="839410">
                  <a:extLst>
                    <a:ext uri="{9D8B030D-6E8A-4147-A177-3AD203B41FA5}">
                      <a16:colId xmlns:a16="http://schemas.microsoft.com/office/drawing/2014/main" val="1515798130"/>
                    </a:ext>
                  </a:extLst>
                </a:gridCol>
                <a:gridCol w="839410">
                  <a:extLst>
                    <a:ext uri="{9D8B030D-6E8A-4147-A177-3AD203B41FA5}">
                      <a16:colId xmlns:a16="http://schemas.microsoft.com/office/drawing/2014/main" val="154696521"/>
                    </a:ext>
                  </a:extLst>
                </a:gridCol>
                <a:gridCol w="839410">
                  <a:extLst>
                    <a:ext uri="{9D8B030D-6E8A-4147-A177-3AD203B41FA5}">
                      <a16:colId xmlns:a16="http://schemas.microsoft.com/office/drawing/2014/main" val="923232252"/>
                    </a:ext>
                  </a:extLst>
                </a:gridCol>
                <a:gridCol w="839410">
                  <a:extLst>
                    <a:ext uri="{9D8B030D-6E8A-4147-A177-3AD203B41FA5}">
                      <a16:colId xmlns:a16="http://schemas.microsoft.com/office/drawing/2014/main" val="2756345432"/>
                    </a:ext>
                  </a:extLst>
                </a:gridCol>
                <a:gridCol w="839410">
                  <a:extLst>
                    <a:ext uri="{9D8B030D-6E8A-4147-A177-3AD203B41FA5}">
                      <a16:colId xmlns:a16="http://schemas.microsoft.com/office/drawing/2014/main" val="20007"/>
                    </a:ext>
                  </a:extLst>
                </a:gridCol>
                <a:gridCol w="839410">
                  <a:extLst>
                    <a:ext uri="{9D8B030D-6E8A-4147-A177-3AD203B41FA5}">
                      <a16:colId xmlns:a16="http://schemas.microsoft.com/office/drawing/2014/main" val="4248059494"/>
                    </a:ext>
                  </a:extLst>
                </a:gridCol>
                <a:gridCol w="839410">
                  <a:extLst>
                    <a:ext uri="{9D8B030D-6E8A-4147-A177-3AD203B41FA5}">
                      <a16:colId xmlns:a16="http://schemas.microsoft.com/office/drawing/2014/main" val="1477579148"/>
                    </a:ext>
                  </a:extLst>
                </a:gridCol>
                <a:gridCol w="839410">
                  <a:extLst>
                    <a:ext uri="{9D8B030D-6E8A-4147-A177-3AD203B41FA5}">
                      <a16:colId xmlns:a16="http://schemas.microsoft.com/office/drawing/2014/main" val="2550056718"/>
                    </a:ext>
                  </a:extLst>
                </a:gridCol>
                <a:gridCol w="839410">
                  <a:extLst>
                    <a:ext uri="{9D8B030D-6E8A-4147-A177-3AD203B41FA5}">
                      <a16:colId xmlns:a16="http://schemas.microsoft.com/office/drawing/2014/main" val="336967265"/>
                    </a:ext>
                  </a:extLst>
                </a:gridCol>
                <a:gridCol w="839410">
                  <a:extLst>
                    <a:ext uri="{9D8B030D-6E8A-4147-A177-3AD203B41FA5}">
                      <a16:colId xmlns:a16="http://schemas.microsoft.com/office/drawing/2014/main" val="3934362317"/>
                    </a:ext>
                  </a:extLst>
                </a:gridCol>
                <a:gridCol w="839410">
                  <a:extLst>
                    <a:ext uri="{9D8B030D-6E8A-4147-A177-3AD203B41FA5}">
                      <a16:colId xmlns:a16="http://schemas.microsoft.com/office/drawing/2014/main" val="3771964365"/>
                    </a:ext>
                  </a:extLst>
                </a:gridCol>
              </a:tblGrid>
              <a:tr h="1193018">
                <a:tc>
                  <a:txBody>
                    <a:bodyPr/>
                    <a:lstStyle/>
                    <a:p>
                      <a:pPr algn="l" rtl="0" fontAlgn="ctr"/>
                      <a:r>
                        <a:rPr lang="tr-TR" sz="1800" b="1" i="0" u="none" strike="noStrike" dirty="0">
                          <a:solidFill>
                            <a:srgbClr val="000000"/>
                          </a:solidFill>
                          <a:effectLst/>
                          <a:latin typeface="Times New Roman" panose="02020603050405020304" pitchFamily="18" charset="0"/>
                        </a:rPr>
                        <a:t> </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1" i="0" u="none" strike="noStrike" dirty="0">
                          <a:solidFill>
                            <a:srgbClr val="000000"/>
                          </a:solidFill>
                          <a:effectLst/>
                          <a:latin typeface="Times New Roman" panose="02020603050405020304" pitchFamily="18" charset="0"/>
                        </a:rPr>
                        <a:t>2012 Yılı</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1" i="0" u="none" strike="noStrike" dirty="0">
                          <a:solidFill>
                            <a:srgbClr val="000000"/>
                          </a:solidFill>
                          <a:effectLst/>
                          <a:latin typeface="Times New Roman" panose="02020603050405020304" pitchFamily="18" charset="0"/>
                        </a:rPr>
                        <a:t>2013 Yılı</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1" i="0" u="none" strike="noStrike" dirty="0">
                          <a:solidFill>
                            <a:srgbClr val="000000"/>
                          </a:solidFill>
                          <a:effectLst/>
                          <a:latin typeface="Times New Roman" panose="02020603050405020304" pitchFamily="18" charset="0"/>
                        </a:rPr>
                        <a:t>2014 Yılı</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1" i="0" u="none" strike="noStrike" dirty="0">
                          <a:solidFill>
                            <a:srgbClr val="000000"/>
                          </a:solidFill>
                          <a:effectLst/>
                          <a:latin typeface="Times New Roman" panose="02020603050405020304" pitchFamily="18" charset="0"/>
                        </a:rPr>
                        <a:t>2015 Yılı</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1" i="0" u="none" strike="noStrike" dirty="0">
                          <a:solidFill>
                            <a:srgbClr val="000000"/>
                          </a:solidFill>
                          <a:effectLst/>
                          <a:latin typeface="Times New Roman" panose="02020603050405020304" pitchFamily="18" charset="0"/>
                        </a:rPr>
                        <a:t>2016 Yılı</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1" i="0" u="none" strike="noStrike" dirty="0">
                          <a:solidFill>
                            <a:srgbClr val="000000"/>
                          </a:solidFill>
                          <a:effectLst/>
                          <a:latin typeface="Times New Roman" panose="02020603050405020304" pitchFamily="18" charset="0"/>
                        </a:rPr>
                        <a:t>2017 Yılı</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1" i="0" u="none" strike="noStrike" dirty="0">
                          <a:solidFill>
                            <a:srgbClr val="000000"/>
                          </a:solidFill>
                          <a:effectLst/>
                          <a:latin typeface="Times New Roman" panose="02020603050405020304" pitchFamily="18" charset="0"/>
                        </a:rPr>
                        <a:t>2018 Yılı</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1" i="0" u="none" strike="noStrike" dirty="0">
                          <a:solidFill>
                            <a:srgbClr val="000000"/>
                          </a:solidFill>
                          <a:effectLst/>
                          <a:latin typeface="Times New Roman" panose="02020603050405020304" pitchFamily="18" charset="0"/>
                        </a:rPr>
                        <a:t>2019 Yılı</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1" i="0" u="none" strike="noStrike" dirty="0" smtClean="0">
                          <a:solidFill>
                            <a:srgbClr val="000000"/>
                          </a:solidFill>
                          <a:effectLst/>
                          <a:latin typeface="Times New Roman" panose="02020603050405020304" pitchFamily="18" charset="0"/>
                        </a:rPr>
                        <a:t>2020 Yılı</a:t>
                      </a:r>
                      <a:endParaRPr lang="tr-TR" sz="1800" b="1"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1" i="0" u="none" strike="noStrike" dirty="0" smtClean="0">
                          <a:solidFill>
                            <a:srgbClr val="000000"/>
                          </a:solidFill>
                          <a:effectLst/>
                          <a:latin typeface="Times New Roman" panose="02020603050405020304" pitchFamily="18" charset="0"/>
                        </a:rPr>
                        <a:t>2021 Yılı</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1" i="0" u="none" strike="noStrike" dirty="0" smtClean="0">
                          <a:solidFill>
                            <a:srgbClr val="000000"/>
                          </a:solidFill>
                          <a:effectLst/>
                          <a:latin typeface="Times New Roman" panose="02020603050405020304" pitchFamily="18" charset="0"/>
                        </a:rPr>
                        <a:t>2022</a:t>
                      </a:r>
                    </a:p>
                    <a:p>
                      <a:pPr algn="ctr" rtl="0" fontAlgn="ctr"/>
                      <a:r>
                        <a:rPr lang="tr-TR" sz="1800" b="1" i="0" u="none" strike="noStrike" dirty="0" smtClean="0">
                          <a:solidFill>
                            <a:srgbClr val="000000"/>
                          </a:solidFill>
                          <a:effectLst/>
                          <a:latin typeface="Times New Roman" panose="02020603050405020304" pitchFamily="18" charset="0"/>
                        </a:rPr>
                        <a:t>Yılı</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1" i="0" u="none" strike="noStrike" dirty="0" smtClean="0">
                          <a:solidFill>
                            <a:srgbClr val="000000"/>
                          </a:solidFill>
                          <a:effectLst/>
                          <a:latin typeface="Times New Roman" panose="02020603050405020304" pitchFamily="18" charset="0"/>
                        </a:rPr>
                        <a:t>2023 Yılı</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1" i="0" u="none" strike="noStrike" dirty="0" smtClean="0">
                          <a:solidFill>
                            <a:srgbClr val="000000"/>
                          </a:solidFill>
                          <a:effectLst/>
                          <a:latin typeface="Times New Roman" panose="02020603050405020304" pitchFamily="18" charset="0"/>
                        </a:rPr>
                        <a:t>2024</a:t>
                      </a:r>
                    </a:p>
                    <a:p>
                      <a:pPr algn="ctr" rtl="0" fontAlgn="ctr"/>
                      <a:r>
                        <a:rPr lang="tr-TR" sz="1800" b="1" i="0" u="none" strike="noStrike" dirty="0" smtClean="0">
                          <a:solidFill>
                            <a:srgbClr val="000000"/>
                          </a:solidFill>
                          <a:effectLst/>
                          <a:latin typeface="Times New Roman" panose="02020603050405020304" pitchFamily="18" charset="0"/>
                        </a:rPr>
                        <a:t>Yılı</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extLst>
                  <a:ext uri="{0D108BD9-81ED-4DB2-BD59-A6C34878D82A}">
                    <a16:rowId xmlns:a16="http://schemas.microsoft.com/office/drawing/2014/main" val="4005844216"/>
                  </a:ext>
                </a:extLst>
              </a:tr>
              <a:tr h="1184249">
                <a:tc>
                  <a:txBody>
                    <a:bodyPr/>
                    <a:lstStyle/>
                    <a:p>
                      <a:pPr algn="l" rtl="0" fontAlgn="ctr"/>
                      <a:r>
                        <a:rPr lang="tr-TR" sz="1800" b="1" i="0" u="none" strike="noStrike" dirty="0" err="1" smtClean="0">
                          <a:solidFill>
                            <a:srgbClr val="000000"/>
                          </a:solidFill>
                          <a:effectLst/>
                          <a:latin typeface="Times New Roman" panose="02020603050405020304" pitchFamily="18" charset="0"/>
                        </a:rPr>
                        <a:t>Önlisans</a:t>
                      </a:r>
                      <a:endParaRPr lang="tr-TR" sz="1800" b="1"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800" b="0" i="0" u="none" strike="noStrike">
                          <a:solidFill>
                            <a:srgbClr val="000000"/>
                          </a:solidFill>
                          <a:effectLst/>
                          <a:latin typeface="Times New Roman" panose="02020603050405020304" pitchFamily="18" charset="0"/>
                        </a:rPr>
                        <a:t>88.18</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800" b="0" i="0" u="none" strike="noStrike">
                          <a:solidFill>
                            <a:srgbClr val="000000"/>
                          </a:solidFill>
                          <a:effectLst/>
                          <a:latin typeface="Times New Roman" panose="02020603050405020304" pitchFamily="18" charset="0"/>
                        </a:rPr>
                        <a:t>83.76</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800" b="0" i="0" u="none" strike="noStrike">
                          <a:solidFill>
                            <a:srgbClr val="000000"/>
                          </a:solidFill>
                          <a:effectLst/>
                          <a:latin typeface="Times New Roman" panose="02020603050405020304" pitchFamily="18" charset="0"/>
                        </a:rPr>
                        <a:t>92.87</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800" b="0" i="0" u="none" strike="noStrike" dirty="0">
                          <a:solidFill>
                            <a:srgbClr val="000000"/>
                          </a:solidFill>
                          <a:effectLst/>
                          <a:latin typeface="Times New Roman" panose="02020603050405020304" pitchFamily="18" charset="0"/>
                        </a:rPr>
                        <a:t>85,5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800" b="0" i="0" u="none" strike="noStrike">
                          <a:solidFill>
                            <a:srgbClr val="000000"/>
                          </a:solidFill>
                          <a:effectLst/>
                          <a:latin typeface="Times New Roman" panose="02020603050405020304" pitchFamily="18" charset="0"/>
                        </a:rPr>
                        <a:t>94,7</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800" b="0" i="0" u="none" strike="noStrike" dirty="0">
                          <a:solidFill>
                            <a:srgbClr val="000000"/>
                          </a:solidFill>
                          <a:effectLst/>
                          <a:latin typeface="Times New Roman" panose="02020603050405020304" pitchFamily="18" charset="0"/>
                        </a:rPr>
                        <a:t>74,5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800" b="0" i="0" u="none" strike="noStrike" dirty="0">
                          <a:solidFill>
                            <a:srgbClr val="000000"/>
                          </a:solidFill>
                          <a:effectLst/>
                          <a:latin typeface="Times New Roman" panose="02020603050405020304" pitchFamily="18" charset="0"/>
                        </a:rPr>
                        <a:t>93</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800" b="0" i="0" u="none" strike="noStrike" dirty="0">
                          <a:solidFill>
                            <a:srgbClr val="000000"/>
                          </a:solidFill>
                          <a:effectLst/>
                          <a:latin typeface="Times New Roman" panose="02020603050405020304" pitchFamily="18" charset="0"/>
                        </a:rPr>
                        <a:t>92,5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800" b="0" i="0" u="none" strike="noStrike" dirty="0" smtClean="0">
                          <a:solidFill>
                            <a:srgbClr val="000000"/>
                          </a:solidFill>
                          <a:effectLst/>
                          <a:latin typeface="Times New Roman" panose="02020603050405020304" pitchFamily="18" charset="0"/>
                        </a:rPr>
                        <a:t>81</a:t>
                      </a:r>
                      <a:endParaRPr lang="tr-TR"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800" b="0" i="0" u="none" strike="noStrike" dirty="0" smtClean="0">
                          <a:solidFill>
                            <a:srgbClr val="000000"/>
                          </a:solidFill>
                          <a:effectLst/>
                          <a:latin typeface="Times New Roman" panose="02020603050405020304" pitchFamily="18" charset="0"/>
                        </a:rPr>
                        <a:t>95</a:t>
                      </a:r>
                      <a:endParaRPr lang="tr-TR"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800" b="0" i="0" u="none" strike="noStrike" dirty="0" smtClean="0">
                          <a:solidFill>
                            <a:srgbClr val="000000"/>
                          </a:solidFill>
                          <a:effectLst/>
                          <a:latin typeface="Times New Roman" panose="02020603050405020304" pitchFamily="18" charset="0"/>
                        </a:rPr>
                        <a:t>98</a:t>
                      </a:r>
                      <a:endParaRPr lang="tr-TR"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800" b="0" i="0" u="none" strike="noStrike" dirty="0" smtClean="0">
                          <a:solidFill>
                            <a:srgbClr val="000000"/>
                          </a:solidFill>
                          <a:effectLst/>
                          <a:latin typeface="Times New Roman" panose="02020603050405020304" pitchFamily="18" charset="0"/>
                        </a:rPr>
                        <a:t>97</a:t>
                      </a:r>
                      <a:endParaRPr lang="tr-TR"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800" b="0" i="0" u="none" strike="noStrike" dirty="0" smtClean="0">
                          <a:solidFill>
                            <a:srgbClr val="000000"/>
                          </a:solidFill>
                          <a:effectLst/>
                          <a:latin typeface="Times New Roman" panose="02020603050405020304" pitchFamily="18" charset="0"/>
                        </a:rPr>
                        <a:t>100</a:t>
                      </a:r>
                      <a:endParaRPr lang="tr-TR"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extLst>
                  <a:ext uri="{0D108BD9-81ED-4DB2-BD59-A6C34878D82A}">
                    <a16:rowId xmlns:a16="http://schemas.microsoft.com/office/drawing/2014/main" val="578141317"/>
                  </a:ext>
                </a:extLst>
              </a:tr>
              <a:tr h="1038564">
                <a:tc>
                  <a:txBody>
                    <a:bodyPr/>
                    <a:lstStyle/>
                    <a:p>
                      <a:pPr algn="l" rtl="0" fontAlgn="ctr"/>
                      <a:r>
                        <a:rPr lang="tr-TR" sz="1800" b="1" i="0" u="none" strike="noStrike" dirty="0">
                          <a:solidFill>
                            <a:srgbClr val="000000"/>
                          </a:solidFill>
                          <a:effectLst/>
                          <a:latin typeface="Times New Roman" panose="02020603050405020304" pitchFamily="18" charset="0"/>
                        </a:rPr>
                        <a:t>Lisans</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0" i="0" u="none" strike="noStrike">
                          <a:solidFill>
                            <a:srgbClr val="000000"/>
                          </a:solidFill>
                          <a:effectLst/>
                          <a:latin typeface="Times New Roman" panose="02020603050405020304" pitchFamily="18" charset="0"/>
                        </a:rPr>
                        <a:t>88</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0" i="0" u="none" strike="noStrike">
                          <a:solidFill>
                            <a:srgbClr val="000000"/>
                          </a:solidFill>
                          <a:effectLst/>
                          <a:latin typeface="Times New Roman" panose="02020603050405020304" pitchFamily="18" charset="0"/>
                        </a:rPr>
                        <a:t>83.84</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0" i="0" u="none" strike="noStrike">
                          <a:solidFill>
                            <a:srgbClr val="000000"/>
                          </a:solidFill>
                          <a:effectLst/>
                          <a:latin typeface="Times New Roman" panose="02020603050405020304" pitchFamily="18" charset="0"/>
                        </a:rPr>
                        <a:t>85.43</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0" i="0" u="none" strike="noStrike">
                          <a:solidFill>
                            <a:srgbClr val="000000"/>
                          </a:solidFill>
                          <a:effectLst/>
                          <a:latin typeface="Times New Roman" panose="02020603050405020304" pitchFamily="18" charset="0"/>
                        </a:rPr>
                        <a:t>86,3</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0" i="0" u="none" strike="noStrike" dirty="0">
                          <a:solidFill>
                            <a:srgbClr val="000000"/>
                          </a:solidFill>
                          <a:effectLst/>
                          <a:latin typeface="Times New Roman" panose="02020603050405020304" pitchFamily="18" charset="0"/>
                        </a:rPr>
                        <a:t>86,7</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0" i="0" u="none" strike="noStrike" dirty="0">
                          <a:solidFill>
                            <a:srgbClr val="000000"/>
                          </a:solidFill>
                          <a:effectLst/>
                          <a:latin typeface="Times New Roman" panose="02020603050405020304" pitchFamily="18" charset="0"/>
                        </a:rPr>
                        <a:t>78,5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0" i="0" u="none" strike="noStrike" dirty="0">
                          <a:solidFill>
                            <a:srgbClr val="000000"/>
                          </a:solidFill>
                          <a:effectLst/>
                          <a:latin typeface="Times New Roman" panose="02020603050405020304" pitchFamily="18" charset="0"/>
                        </a:rPr>
                        <a:t>77</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0" i="0" u="none" strike="noStrike" dirty="0">
                          <a:solidFill>
                            <a:srgbClr val="000000"/>
                          </a:solidFill>
                          <a:effectLst/>
                          <a:latin typeface="Times New Roman" panose="02020603050405020304" pitchFamily="18" charset="0"/>
                        </a:rPr>
                        <a:t>79</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0" i="0" u="none" strike="noStrike" dirty="0" smtClean="0">
                          <a:solidFill>
                            <a:srgbClr val="000000"/>
                          </a:solidFill>
                          <a:effectLst/>
                          <a:latin typeface="Times New Roman" panose="02020603050405020304" pitchFamily="18" charset="0"/>
                        </a:rPr>
                        <a:t>83</a:t>
                      </a:r>
                      <a:endParaRPr lang="tr-TR"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0" i="0" u="none" strike="noStrike" dirty="0" smtClean="0">
                          <a:solidFill>
                            <a:srgbClr val="000000"/>
                          </a:solidFill>
                          <a:effectLst/>
                          <a:latin typeface="Times New Roman" panose="02020603050405020304" pitchFamily="18" charset="0"/>
                        </a:rPr>
                        <a:t>71</a:t>
                      </a:r>
                      <a:endParaRPr lang="tr-TR"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0" i="0" u="none" strike="noStrike" dirty="0" smtClean="0">
                          <a:solidFill>
                            <a:srgbClr val="000000"/>
                          </a:solidFill>
                          <a:effectLst/>
                          <a:latin typeface="Times New Roman" panose="02020603050405020304" pitchFamily="18" charset="0"/>
                        </a:rPr>
                        <a:t>91</a:t>
                      </a:r>
                      <a:endParaRPr lang="tr-TR"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0" i="0" u="none" strike="noStrike" dirty="0" smtClean="0">
                          <a:solidFill>
                            <a:srgbClr val="000000"/>
                          </a:solidFill>
                          <a:effectLst/>
                          <a:latin typeface="Times New Roman" panose="02020603050405020304" pitchFamily="18" charset="0"/>
                        </a:rPr>
                        <a:t>98</a:t>
                      </a:r>
                      <a:endParaRPr lang="tr-TR"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800" b="0" i="0" u="none" strike="noStrike" dirty="0" smtClean="0">
                          <a:solidFill>
                            <a:srgbClr val="000000"/>
                          </a:solidFill>
                          <a:effectLst/>
                          <a:latin typeface="Times New Roman" panose="02020603050405020304" pitchFamily="18" charset="0"/>
                        </a:rPr>
                        <a:t>90</a:t>
                      </a:r>
                      <a:endParaRPr lang="tr-TR"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extLst>
                  <a:ext uri="{0D108BD9-81ED-4DB2-BD59-A6C34878D82A}">
                    <a16:rowId xmlns:a16="http://schemas.microsoft.com/office/drawing/2014/main" val="2946776891"/>
                  </a:ext>
                </a:extLst>
              </a:tr>
            </a:tbl>
          </a:graphicData>
        </a:graphic>
      </p:graphicFrame>
    </p:spTree>
    <p:extLst>
      <p:ext uri="{BB962C8B-B14F-4D97-AF65-F5344CB8AC3E}">
        <p14:creationId xmlns:p14="http://schemas.microsoft.com/office/powerpoint/2010/main" val="8442826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1709231278"/>
              </p:ext>
            </p:extLst>
          </p:nvPr>
        </p:nvGraphicFramePr>
        <p:xfrm>
          <a:off x="435770" y="775795"/>
          <a:ext cx="11046078" cy="5955879"/>
        </p:xfrm>
        <a:graphic>
          <a:graphicData uri="http://schemas.openxmlformats.org/drawingml/2006/table">
            <a:tbl>
              <a:tblPr firstRow="1" bandRow="1"/>
              <a:tblGrid>
                <a:gridCol w="3153078">
                  <a:extLst>
                    <a:ext uri="{9D8B030D-6E8A-4147-A177-3AD203B41FA5}">
                      <a16:colId xmlns:a16="http://schemas.microsoft.com/office/drawing/2014/main" val="1862595851"/>
                    </a:ext>
                  </a:extLst>
                </a:gridCol>
                <a:gridCol w="2631000">
                  <a:extLst>
                    <a:ext uri="{9D8B030D-6E8A-4147-A177-3AD203B41FA5}">
                      <a16:colId xmlns:a16="http://schemas.microsoft.com/office/drawing/2014/main" val="2499950052"/>
                    </a:ext>
                  </a:extLst>
                </a:gridCol>
                <a:gridCol w="2631000">
                  <a:extLst>
                    <a:ext uri="{9D8B030D-6E8A-4147-A177-3AD203B41FA5}">
                      <a16:colId xmlns:a16="http://schemas.microsoft.com/office/drawing/2014/main" val="151962577"/>
                    </a:ext>
                  </a:extLst>
                </a:gridCol>
                <a:gridCol w="2631000">
                  <a:extLst>
                    <a:ext uri="{9D8B030D-6E8A-4147-A177-3AD203B41FA5}">
                      <a16:colId xmlns:a16="http://schemas.microsoft.com/office/drawing/2014/main" val="2707077340"/>
                    </a:ext>
                  </a:extLst>
                </a:gridCol>
              </a:tblGrid>
              <a:tr h="184897">
                <a:tc>
                  <a:txBody>
                    <a:bodyPr/>
                    <a:lstStyle/>
                    <a:p>
                      <a:pPr algn="l" rtl="0" fontAlgn="ctr"/>
                      <a:r>
                        <a:rPr lang="tr-TR" sz="1200" b="1" i="0" u="none" strike="noStrike" dirty="0">
                          <a:solidFill>
                            <a:srgbClr val="FFFFFF"/>
                          </a:solidFill>
                          <a:effectLst/>
                          <a:latin typeface="Times New Roman" panose="02020603050405020304" pitchFamily="18" charset="0"/>
                        </a:rPr>
                        <a:t>AKADEMİK BİRİM ADI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0F6FC6"/>
                    </a:solidFill>
                  </a:tcPr>
                </a:tc>
                <a:tc>
                  <a:txBody>
                    <a:bodyPr/>
                    <a:lstStyle/>
                    <a:p>
                      <a:pPr algn="ctr" rtl="0" fontAlgn="ctr"/>
                      <a:r>
                        <a:rPr lang="tr-TR" sz="1200" b="1" i="0" u="none" strike="noStrike">
                          <a:solidFill>
                            <a:srgbClr val="FFFFFF"/>
                          </a:solidFill>
                          <a:effectLst/>
                          <a:latin typeface="Times New Roman" panose="02020603050405020304" pitchFamily="18" charset="0"/>
                        </a:rPr>
                        <a:t>ERKEK</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0F6FC6"/>
                    </a:solidFill>
                  </a:tcPr>
                </a:tc>
                <a:tc>
                  <a:txBody>
                    <a:bodyPr/>
                    <a:lstStyle/>
                    <a:p>
                      <a:pPr algn="ctr" rtl="0" fontAlgn="ctr"/>
                      <a:r>
                        <a:rPr lang="tr-TR" sz="1200" b="1" i="0" u="none" strike="noStrike" dirty="0">
                          <a:solidFill>
                            <a:srgbClr val="FFFFFF"/>
                          </a:solidFill>
                          <a:effectLst/>
                          <a:latin typeface="Times New Roman" panose="02020603050405020304" pitchFamily="18" charset="0"/>
                        </a:rPr>
                        <a:t>KIZ</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0F6FC6"/>
                    </a:solidFill>
                  </a:tcPr>
                </a:tc>
                <a:tc>
                  <a:txBody>
                    <a:bodyPr/>
                    <a:lstStyle/>
                    <a:p>
                      <a:pPr algn="ctr" rtl="0" fontAlgn="ctr"/>
                      <a:r>
                        <a:rPr lang="tr-TR" sz="1200" b="1" i="0" u="none" strike="noStrike">
                          <a:solidFill>
                            <a:srgbClr val="FFFFFF"/>
                          </a:solidFill>
                          <a:effectLst/>
                          <a:latin typeface="Times New Roman" panose="02020603050405020304" pitchFamily="18" charset="0"/>
                        </a:rPr>
                        <a:t>TOPLAM</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0F6FC6"/>
                    </a:solidFill>
                  </a:tcPr>
                </a:tc>
                <a:extLst>
                  <a:ext uri="{0D108BD9-81ED-4DB2-BD59-A6C34878D82A}">
                    <a16:rowId xmlns:a16="http://schemas.microsoft.com/office/drawing/2014/main" val="435306747"/>
                  </a:ext>
                </a:extLst>
              </a:tr>
              <a:tr h="184817">
                <a:tc>
                  <a:txBody>
                    <a:bodyPr/>
                    <a:lstStyle/>
                    <a:p>
                      <a:pPr algn="l" rtl="0" fontAlgn="ctr"/>
                      <a:r>
                        <a:rPr lang="tr-TR" sz="1100" b="0" i="0" u="none" strike="noStrike" dirty="0">
                          <a:solidFill>
                            <a:srgbClr val="000000"/>
                          </a:solidFill>
                          <a:effectLst/>
                          <a:latin typeface="Times New Roman" panose="02020603050405020304" pitchFamily="18" charset="0"/>
                        </a:rPr>
                        <a:t>Eğitim Fakültesi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543</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1132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1675</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extLst>
                  <a:ext uri="{0D108BD9-81ED-4DB2-BD59-A6C34878D82A}">
                    <a16:rowId xmlns:a16="http://schemas.microsoft.com/office/drawing/2014/main" val="4036223807"/>
                  </a:ext>
                </a:extLst>
              </a:tr>
              <a:tr h="184817">
                <a:tc>
                  <a:txBody>
                    <a:bodyPr/>
                    <a:lstStyle/>
                    <a:p>
                      <a:pPr algn="l" rtl="0" fontAlgn="ctr"/>
                      <a:r>
                        <a:rPr lang="tr-TR" sz="1100" b="0" i="0" u="none" strike="noStrike" dirty="0">
                          <a:solidFill>
                            <a:srgbClr val="000000"/>
                          </a:solidFill>
                          <a:effectLst/>
                          <a:latin typeface="Times New Roman" panose="02020603050405020304" pitchFamily="18" charset="0"/>
                        </a:rPr>
                        <a:t>Fen-Edebiyat Fakültesi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688</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932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1620</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extLst>
                  <a:ext uri="{0D108BD9-81ED-4DB2-BD59-A6C34878D82A}">
                    <a16:rowId xmlns:a16="http://schemas.microsoft.com/office/drawing/2014/main" val="83993970"/>
                  </a:ext>
                </a:extLst>
              </a:tr>
              <a:tr h="202768">
                <a:tc>
                  <a:txBody>
                    <a:bodyPr/>
                    <a:lstStyle/>
                    <a:p>
                      <a:pPr algn="l" rtl="0" fontAlgn="ctr"/>
                      <a:r>
                        <a:rPr lang="tr-TR" sz="1100" b="0" i="0" u="none" strike="noStrike" dirty="0">
                          <a:solidFill>
                            <a:srgbClr val="000000"/>
                          </a:solidFill>
                          <a:effectLst/>
                          <a:latin typeface="Times New Roman" panose="02020603050405020304" pitchFamily="18" charset="0"/>
                        </a:rPr>
                        <a:t>Mühendislik</a:t>
                      </a:r>
                      <a:r>
                        <a:rPr lang="tr-TR" sz="1100" b="0" i="0" u="none" strike="noStrike" baseline="0" dirty="0">
                          <a:solidFill>
                            <a:srgbClr val="000000"/>
                          </a:solidFill>
                          <a:effectLst/>
                          <a:latin typeface="Times New Roman" panose="02020603050405020304" pitchFamily="18" charset="0"/>
                        </a:rPr>
                        <a:t> </a:t>
                      </a:r>
                      <a:r>
                        <a:rPr lang="tr-TR" sz="1100" b="0" i="0" u="none" strike="noStrike" dirty="0">
                          <a:solidFill>
                            <a:srgbClr val="000000"/>
                          </a:solidFill>
                          <a:effectLst/>
                          <a:latin typeface="Times New Roman" panose="02020603050405020304" pitchFamily="18" charset="0"/>
                        </a:rPr>
                        <a:t>Fakültesi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256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113</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369</a:t>
                      </a:r>
                      <a:endParaRPr lang="tr-TR" sz="1100" b="0" i="0" u="none" strike="noStrike" dirty="0" smtClean="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extLst>
                  <a:ext uri="{0D108BD9-81ED-4DB2-BD59-A6C34878D82A}">
                    <a16:rowId xmlns:a16="http://schemas.microsoft.com/office/drawing/2014/main" val="3117848586"/>
                  </a:ext>
                </a:extLst>
              </a:tr>
              <a:tr h="366694">
                <a:tc>
                  <a:txBody>
                    <a:bodyPr/>
                    <a:lstStyle/>
                    <a:p>
                      <a:pPr algn="l" rtl="0" fontAlgn="ctr"/>
                      <a:r>
                        <a:rPr lang="tr-TR" sz="1100" b="0" i="0" u="none" strike="noStrike" dirty="0">
                          <a:solidFill>
                            <a:srgbClr val="000000"/>
                          </a:solidFill>
                          <a:effectLst/>
                          <a:latin typeface="Times New Roman" panose="02020603050405020304" pitchFamily="18" charset="0"/>
                        </a:rPr>
                        <a:t>Güzel Sanatlar ve Tasarım Fakültesi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216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196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412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extLst>
                  <a:ext uri="{0D108BD9-81ED-4DB2-BD59-A6C34878D82A}">
                    <a16:rowId xmlns:a16="http://schemas.microsoft.com/office/drawing/2014/main" val="10004"/>
                  </a:ext>
                </a:extLst>
              </a:tr>
              <a:tr h="228160">
                <a:tc>
                  <a:txBody>
                    <a:bodyPr/>
                    <a:lstStyle/>
                    <a:p>
                      <a:pPr algn="l" rtl="0" fontAlgn="ctr"/>
                      <a:r>
                        <a:rPr lang="tr-TR" sz="1100" b="0" i="0" u="none" strike="noStrike" dirty="0">
                          <a:solidFill>
                            <a:srgbClr val="000000"/>
                          </a:solidFill>
                          <a:effectLst/>
                          <a:latin typeface="Times New Roman" panose="02020603050405020304" pitchFamily="18" charset="0"/>
                        </a:rPr>
                        <a:t>İktisadi ve İdari Bilimler Fakültesi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483</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384</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867</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extLst>
                  <a:ext uri="{0D108BD9-81ED-4DB2-BD59-A6C34878D82A}">
                    <a16:rowId xmlns:a16="http://schemas.microsoft.com/office/drawing/2014/main" val="3613596216"/>
                  </a:ext>
                </a:extLst>
              </a:tr>
              <a:tr h="184817">
                <a:tc>
                  <a:txBody>
                    <a:bodyPr/>
                    <a:lstStyle/>
                    <a:p>
                      <a:pPr algn="l" rtl="0" fontAlgn="ctr"/>
                      <a:r>
                        <a:rPr lang="tr-TR" sz="1100" b="0" i="0" u="none" strike="noStrike" dirty="0">
                          <a:solidFill>
                            <a:srgbClr val="000000"/>
                          </a:solidFill>
                          <a:effectLst/>
                          <a:latin typeface="Times New Roman" panose="02020603050405020304" pitchFamily="18" charset="0"/>
                        </a:rPr>
                        <a:t>İlahiyat Fakültesi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571</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705</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1276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extLst>
                  <a:ext uri="{0D108BD9-81ED-4DB2-BD59-A6C34878D82A}">
                    <a16:rowId xmlns:a16="http://schemas.microsoft.com/office/drawing/2014/main" val="1468813922"/>
                  </a:ext>
                </a:extLst>
              </a:tr>
              <a:tr h="184817">
                <a:tc>
                  <a:txBody>
                    <a:bodyPr/>
                    <a:lstStyle/>
                    <a:p>
                      <a:pPr algn="l" rtl="0" fontAlgn="ctr"/>
                      <a:r>
                        <a:rPr lang="tr-TR" sz="1100" b="0" i="0" u="none" strike="noStrike" dirty="0">
                          <a:solidFill>
                            <a:srgbClr val="000000"/>
                          </a:solidFill>
                          <a:effectLst/>
                          <a:latin typeface="Times New Roman" panose="02020603050405020304" pitchFamily="18" charset="0"/>
                        </a:rPr>
                        <a:t>Ziraat Fakültesi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412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188</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600</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extLst>
                  <a:ext uri="{0D108BD9-81ED-4DB2-BD59-A6C34878D82A}">
                    <a16:rowId xmlns:a16="http://schemas.microsoft.com/office/drawing/2014/main" val="772722866"/>
                  </a:ext>
                </a:extLst>
              </a:tr>
              <a:tr h="184817">
                <a:tc>
                  <a:txBody>
                    <a:bodyPr/>
                    <a:lstStyle/>
                    <a:p>
                      <a:pPr algn="l" rtl="0" fontAlgn="ctr"/>
                      <a:r>
                        <a:rPr lang="tr-TR" sz="1100" b="0" i="0" u="none" strike="noStrike" dirty="0">
                          <a:solidFill>
                            <a:srgbClr val="000000"/>
                          </a:solidFill>
                          <a:effectLst/>
                          <a:latin typeface="Times New Roman" panose="02020603050405020304" pitchFamily="18" charset="0"/>
                        </a:rPr>
                        <a:t>Tıp Fakültesi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116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77</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193</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extLst>
                  <a:ext uri="{0D108BD9-81ED-4DB2-BD59-A6C34878D82A}">
                    <a16:rowId xmlns:a16="http://schemas.microsoft.com/office/drawing/2014/main" val="4146382401"/>
                  </a:ext>
                </a:extLst>
              </a:tr>
              <a:tr h="184817">
                <a:tc>
                  <a:txBody>
                    <a:bodyPr/>
                    <a:lstStyle/>
                    <a:p>
                      <a:pPr algn="l" rtl="0" fontAlgn="ctr"/>
                      <a:r>
                        <a:rPr lang="tr-TR" sz="1100" b="0" i="0" u="none" strike="noStrike" dirty="0">
                          <a:solidFill>
                            <a:srgbClr val="000000"/>
                          </a:solidFill>
                          <a:effectLst/>
                          <a:latin typeface="Times New Roman" panose="02020603050405020304" pitchFamily="18" charset="0"/>
                        </a:rPr>
                        <a:t>Veteriner Fakültesi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317</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163</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480</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extLst>
                  <a:ext uri="{0D108BD9-81ED-4DB2-BD59-A6C34878D82A}">
                    <a16:rowId xmlns:a16="http://schemas.microsoft.com/office/drawing/2014/main" val="3735827450"/>
                  </a:ext>
                </a:extLst>
              </a:tr>
              <a:tr h="184817">
                <a:tc>
                  <a:txBody>
                    <a:bodyPr/>
                    <a:lstStyle/>
                    <a:p>
                      <a:pPr algn="l" rtl="0" fontAlgn="ctr"/>
                      <a:r>
                        <a:rPr lang="tr-TR" sz="1100" b="0" i="0" u="none" strike="noStrike" dirty="0">
                          <a:solidFill>
                            <a:srgbClr val="000000"/>
                          </a:solidFill>
                          <a:effectLst/>
                          <a:latin typeface="Times New Roman" panose="02020603050405020304" pitchFamily="18" charset="0"/>
                        </a:rPr>
                        <a:t>Yabancı Diller Yüksekokulu</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82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175</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257</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extLst>
                  <a:ext uri="{0D108BD9-81ED-4DB2-BD59-A6C34878D82A}">
                    <a16:rowId xmlns:a16="http://schemas.microsoft.com/office/drawing/2014/main" val="505811098"/>
                  </a:ext>
                </a:extLst>
              </a:tr>
              <a:tr h="184817">
                <a:tc>
                  <a:txBody>
                    <a:bodyPr/>
                    <a:lstStyle/>
                    <a:p>
                      <a:pPr algn="l" rtl="0" fontAlgn="ctr"/>
                      <a:r>
                        <a:rPr lang="tr-TR" sz="1100" b="0" i="0" u="none" strike="noStrike" dirty="0">
                          <a:solidFill>
                            <a:srgbClr val="000000"/>
                          </a:solidFill>
                          <a:effectLst/>
                          <a:latin typeface="Times New Roman" panose="02020603050405020304" pitchFamily="18" charset="0"/>
                        </a:rPr>
                        <a:t>Sağlık </a:t>
                      </a:r>
                      <a:r>
                        <a:rPr lang="tr-TR" sz="1100" b="0" i="0" u="none" strike="noStrike" dirty="0" smtClean="0">
                          <a:solidFill>
                            <a:srgbClr val="000000"/>
                          </a:solidFill>
                          <a:effectLst/>
                          <a:latin typeface="Times New Roman" panose="02020603050405020304" pitchFamily="18" charset="0"/>
                        </a:rPr>
                        <a:t>Bilimleri</a:t>
                      </a:r>
                      <a:r>
                        <a:rPr lang="tr-TR" sz="1100" b="0" i="0" u="none" strike="noStrike" baseline="0" dirty="0" smtClean="0">
                          <a:solidFill>
                            <a:srgbClr val="000000"/>
                          </a:solidFill>
                          <a:effectLst/>
                          <a:latin typeface="Times New Roman" panose="02020603050405020304" pitchFamily="18" charset="0"/>
                        </a:rPr>
                        <a:t> Fakültesi</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473</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575</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148</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extLst>
                  <a:ext uri="{0D108BD9-81ED-4DB2-BD59-A6C34878D82A}">
                    <a16:rowId xmlns:a16="http://schemas.microsoft.com/office/drawing/2014/main" val="27836294"/>
                  </a:ext>
                </a:extLst>
              </a:tr>
              <a:tr h="366694">
                <a:tc>
                  <a:txBody>
                    <a:bodyPr/>
                    <a:lstStyle/>
                    <a:p>
                      <a:pPr algn="l" rtl="0" fontAlgn="ctr"/>
                      <a:r>
                        <a:rPr lang="tr-TR" sz="1100" b="0" i="0" u="none" strike="noStrike" dirty="0">
                          <a:solidFill>
                            <a:srgbClr val="000000"/>
                          </a:solidFill>
                          <a:effectLst/>
                          <a:latin typeface="Times New Roman" panose="02020603050405020304" pitchFamily="18" charset="0"/>
                        </a:rPr>
                        <a:t>Beden Eğitimi ve Spor Yüksekokulu</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586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262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848</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extLst>
                  <a:ext uri="{0D108BD9-81ED-4DB2-BD59-A6C34878D82A}">
                    <a16:rowId xmlns:a16="http://schemas.microsoft.com/office/drawing/2014/main" val="793587046"/>
                  </a:ext>
                </a:extLst>
              </a:tr>
              <a:tr h="366694">
                <a:tc>
                  <a:txBody>
                    <a:bodyPr/>
                    <a:lstStyle/>
                    <a:p>
                      <a:pPr algn="l" rtl="0" fontAlgn="ctr"/>
                      <a:r>
                        <a:rPr lang="tr-TR" sz="1100" b="0" i="0" u="none" strike="noStrike" dirty="0">
                          <a:solidFill>
                            <a:srgbClr val="000000"/>
                          </a:solidFill>
                          <a:effectLst/>
                          <a:latin typeface="Times New Roman" panose="02020603050405020304" pitchFamily="18" charset="0"/>
                        </a:rPr>
                        <a:t>Turizm İşletmeciliği ve Otelcilik Yüksekokulu</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199</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200</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399</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extLst>
                  <a:ext uri="{0D108BD9-81ED-4DB2-BD59-A6C34878D82A}">
                    <a16:rowId xmlns:a16="http://schemas.microsoft.com/office/drawing/2014/main" val="3802254080"/>
                  </a:ext>
                </a:extLst>
              </a:tr>
              <a:tr h="366694">
                <a:tc>
                  <a:txBody>
                    <a:bodyPr/>
                    <a:lstStyle/>
                    <a:p>
                      <a:pPr algn="l" rtl="0" fontAlgn="ctr"/>
                      <a:r>
                        <a:rPr lang="tr-TR" sz="1100" b="0" i="0" u="none" strike="noStrike" dirty="0" smtClean="0">
                          <a:solidFill>
                            <a:srgbClr val="000000"/>
                          </a:solidFill>
                          <a:effectLst/>
                          <a:latin typeface="Times New Roman" panose="02020603050405020304" pitchFamily="18" charset="0"/>
                        </a:rPr>
                        <a:t>Tasarım Meslek Yüksekokulu</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50</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61</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111</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extLst>
                  <a:ext uri="{0D108BD9-81ED-4DB2-BD59-A6C34878D82A}">
                    <a16:rowId xmlns:a16="http://schemas.microsoft.com/office/drawing/2014/main" val="2292491905"/>
                  </a:ext>
                </a:extLst>
              </a:tr>
              <a:tr h="366694">
                <a:tc>
                  <a:txBody>
                    <a:bodyPr/>
                    <a:lstStyle/>
                    <a:p>
                      <a:pPr algn="l" rtl="0" fontAlgn="ctr"/>
                      <a:r>
                        <a:rPr lang="tr-TR" sz="1100" b="0" i="0" u="none" strike="noStrike" dirty="0">
                          <a:solidFill>
                            <a:srgbClr val="000000"/>
                          </a:solidFill>
                          <a:effectLst/>
                          <a:latin typeface="Times New Roman" panose="02020603050405020304" pitchFamily="18" charset="0"/>
                        </a:rPr>
                        <a:t>Teknik Bilimler Meslek Yüksekokulu</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1050</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352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1402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extLst>
                  <a:ext uri="{0D108BD9-81ED-4DB2-BD59-A6C34878D82A}">
                    <a16:rowId xmlns:a16="http://schemas.microsoft.com/office/drawing/2014/main" val="3861093231"/>
                  </a:ext>
                </a:extLst>
              </a:tr>
              <a:tr h="366694">
                <a:tc>
                  <a:txBody>
                    <a:bodyPr/>
                    <a:lstStyle/>
                    <a:p>
                      <a:pPr algn="l" rtl="0" fontAlgn="ctr"/>
                      <a:r>
                        <a:rPr lang="tr-TR" sz="1100" b="0" i="0" u="none" strike="noStrike" dirty="0">
                          <a:solidFill>
                            <a:srgbClr val="000000"/>
                          </a:solidFill>
                          <a:effectLst/>
                          <a:latin typeface="Times New Roman" panose="02020603050405020304" pitchFamily="18" charset="0"/>
                        </a:rPr>
                        <a:t>Sosyal Bilimler Meslek Yüksekokulu</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572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814</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1386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extLst>
                  <a:ext uri="{0D108BD9-81ED-4DB2-BD59-A6C34878D82A}">
                    <a16:rowId xmlns:a16="http://schemas.microsoft.com/office/drawing/2014/main" val="1151255291"/>
                  </a:ext>
                </a:extLst>
              </a:tr>
              <a:tr h="184817">
                <a:tc>
                  <a:txBody>
                    <a:bodyPr/>
                    <a:lstStyle/>
                    <a:p>
                      <a:pPr algn="l" rtl="0" fontAlgn="ctr"/>
                      <a:r>
                        <a:rPr lang="tr-TR" sz="1100" b="0" i="0" u="none" strike="noStrike" dirty="0">
                          <a:solidFill>
                            <a:srgbClr val="000000"/>
                          </a:solidFill>
                          <a:effectLst/>
                          <a:latin typeface="Times New Roman" panose="02020603050405020304" pitchFamily="18" charset="0"/>
                        </a:rPr>
                        <a:t>Eruh Meslek Yüksekokulu</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117</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212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329</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extLst>
                  <a:ext uri="{0D108BD9-81ED-4DB2-BD59-A6C34878D82A}">
                    <a16:rowId xmlns:a16="http://schemas.microsoft.com/office/drawing/2014/main" val="1418154720"/>
                  </a:ext>
                </a:extLst>
              </a:tr>
              <a:tr h="184817">
                <a:tc>
                  <a:txBody>
                    <a:bodyPr/>
                    <a:lstStyle/>
                    <a:p>
                      <a:pPr algn="l" rtl="0" fontAlgn="ctr"/>
                      <a:r>
                        <a:rPr lang="tr-TR" sz="1100" b="0" i="0" u="none" strike="noStrike" dirty="0">
                          <a:solidFill>
                            <a:srgbClr val="000000"/>
                          </a:solidFill>
                          <a:effectLst/>
                          <a:latin typeface="Times New Roman" panose="02020603050405020304" pitchFamily="18" charset="0"/>
                        </a:rPr>
                        <a:t>Kurtalan Meslek Yüksekokulu</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297</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283</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580</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extLst>
                  <a:ext uri="{0D108BD9-81ED-4DB2-BD59-A6C34878D82A}">
                    <a16:rowId xmlns:a16="http://schemas.microsoft.com/office/drawing/2014/main" val="3088270511"/>
                  </a:ext>
                </a:extLst>
              </a:tr>
              <a:tr h="366694">
                <a:tc>
                  <a:txBody>
                    <a:bodyPr/>
                    <a:lstStyle/>
                    <a:p>
                      <a:pPr algn="l" rtl="0" fontAlgn="ctr"/>
                      <a:r>
                        <a:rPr lang="tr-TR" sz="1100" b="0" i="0" u="none" strike="noStrike" dirty="0">
                          <a:solidFill>
                            <a:srgbClr val="000000"/>
                          </a:solidFill>
                          <a:effectLst/>
                          <a:latin typeface="Times New Roman" panose="02020603050405020304" pitchFamily="18" charset="0"/>
                        </a:rPr>
                        <a:t>Sağlık Hizmetleri Meslek Yüksekokulu</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654</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994</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1648</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extLst>
                  <a:ext uri="{0D108BD9-81ED-4DB2-BD59-A6C34878D82A}">
                    <a16:rowId xmlns:a16="http://schemas.microsoft.com/office/drawing/2014/main" val="233138099"/>
                  </a:ext>
                </a:extLst>
              </a:tr>
              <a:tr h="184817">
                <a:tc>
                  <a:txBody>
                    <a:bodyPr/>
                    <a:lstStyle/>
                    <a:p>
                      <a:pPr algn="l" rtl="0" fontAlgn="ctr"/>
                      <a:r>
                        <a:rPr lang="tr-TR" sz="1100" b="0" i="0" u="none" strike="noStrike" dirty="0">
                          <a:solidFill>
                            <a:srgbClr val="000000"/>
                          </a:solidFill>
                          <a:effectLst/>
                          <a:latin typeface="Times New Roman" panose="02020603050405020304" pitchFamily="18" charset="0"/>
                        </a:rPr>
                        <a:t>Pedagojik Formasyon</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39</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55</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94</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extLst>
                  <a:ext uri="{0D108BD9-81ED-4DB2-BD59-A6C34878D82A}">
                    <a16:rowId xmlns:a16="http://schemas.microsoft.com/office/drawing/2014/main" val="3902853402"/>
                  </a:ext>
                </a:extLst>
              </a:tr>
              <a:tr h="184817">
                <a:tc>
                  <a:txBody>
                    <a:bodyPr/>
                    <a:lstStyle/>
                    <a:p>
                      <a:pPr algn="l" rtl="0" fontAlgn="ctr"/>
                      <a:r>
                        <a:rPr lang="tr-TR" sz="1100" b="0" i="0" u="none" strike="noStrike" dirty="0">
                          <a:solidFill>
                            <a:srgbClr val="000000"/>
                          </a:solidFill>
                          <a:effectLst/>
                          <a:latin typeface="Times New Roman" panose="02020603050405020304" pitchFamily="18" charset="0"/>
                        </a:rPr>
                        <a:t>Fen Bilimleri Enstitüsü</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220</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196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416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CD5EA"/>
                    </a:solidFill>
                  </a:tcPr>
                </a:tc>
                <a:extLst>
                  <a:ext uri="{0D108BD9-81ED-4DB2-BD59-A6C34878D82A}">
                    <a16:rowId xmlns:a16="http://schemas.microsoft.com/office/drawing/2014/main" val="2975859957"/>
                  </a:ext>
                </a:extLst>
              </a:tr>
              <a:tr h="184817">
                <a:tc>
                  <a:txBody>
                    <a:bodyPr/>
                    <a:lstStyle/>
                    <a:p>
                      <a:pPr algn="l" rtl="0" fontAlgn="ctr"/>
                      <a:r>
                        <a:rPr lang="tr-TR" sz="1100" b="0" i="0" u="none" strike="noStrike" dirty="0">
                          <a:solidFill>
                            <a:srgbClr val="000000"/>
                          </a:solidFill>
                          <a:effectLst/>
                          <a:latin typeface="Times New Roman" panose="02020603050405020304" pitchFamily="18" charset="0"/>
                        </a:rPr>
                        <a:t>Sosyal Bilimler Enstitüsü</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348</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309</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657</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extLst>
                  <a:ext uri="{0D108BD9-81ED-4DB2-BD59-A6C34878D82A}">
                    <a16:rowId xmlns:a16="http://schemas.microsoft.com/office/drawing/2014/main" val="2602821421"/>
                  </a:ext>
                </a:extLst>
              </a:tr>
              <a:tr h="184817">
                <a:tc>
                  <a:txBody>
                    <a:bodyPr/>
                    <a:lstStyle/>
                    <a:p>
                      <a:pPr algn="l" rtl="0" fontAlgn="ctr"/>
                      <a:r>
                        <a:rPr lang="tr-TR" sz="1100" b="0" i="0" u="none" strike="noStrike" dirty="0">
                          <a:solidFill>
                            <a:srgbClr val="000000"/>
                          </a:solidFill>
                          <a:effectLst/>
                          <a:latin typeface="Times New Roman" panose="02020603050405020304" pitchFamily="18" charset="0"/>
                        </a:rPr>
                        <a:t>Sağlık Bilimleri Enstitüsü</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66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102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extLst>
                  <a:ext uri="{0D108BD9-81ED-4DB2-BD59-A6C34878D82A}">
                    <a16:rowId xmlns:a16="http://schemas.microsoft.com/office/drawing/2014/main" val="1937494255"/>
                  </a:ext>
                </a:extLst>
              </a:tr>
              <a:tr h="184817">
                <a:tc>
                  <a:txBody>
                    <a:bodyPr/>
                    <a:lstStyle/>
                    <a:p>
                      <a:pPr algn="l" rtl="0" fontAlgn="ctr"/>
                      <a:r>
                        <a:rPr lang="tr-TR" sz="1100" b="0" i="0" u="none" strike="noStrike" dirty="0">
                          <a:solidFill>
                            <a:srgbClr val="000000"/>
                          </a:solidFill>
                          <a:effectLst/>
                          <a:latin typeface="Times New Roman" panose="02020603050405020304" pitchFamily="18" charset="0"/>
                        </a:rPr>
                        <a:t>Toplam</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8382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8429</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16811</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7EBF5"/>
                    </a:solidFill>
                  </a:tcPr>
                </a:tc>
                <a:extLst>
                  <a:ext uri="{0D108BD9-81ED-4DB2-BD59-A6C34878D82A}">
                    <a16:rowId xmlns:a16="http://schemas.microsoft.com/office/drawing/2014/main" val="3757931743"/>
                  </a:ext>
                </a:extLst>
              </a:tr>
            </a:tbl>
          </a:graphicData>
        </a:graphic>
      </p:graphicFrame>
      <p:sp>
        <p:nvSpPr>
          <p:cNvPr id="5" name="6 Başlık"/>
          <p:cNvSpPr>
            <a:spLocks noGrp="1"/>
          </p:cNvSpPr>
          <p:nvPr>
            <p:ph type="title"/>
          </p:nvPr>
        </p:nvSpPr>
        <p:spPr>
          <a:xfrm>
            <a:off x="-756592" y="62726"/>
            <a:ext cx="8301038" cy="549275"/>
          </a:xfrm>
        </p:spPr>
        <p:txBody>
          <a:bodyPr/>
          <a:lstStyle/>
          <a:p>
            <a:pPr algn="ctr"/>
            <a:r>
              <a:rPr lang="tr-TR" sz="2000" b="1" dirty="0" smtClean="0">
                <a:solidFill>
                  <a:schemeClr val="tx1"/>
                </a:solidFill>
                <a:latin typeface="Arial" charset="0"/>
                <a:cs typeface="Arial" charset="0"/>
              </a:rPr>
              <a:t>2025-2026 </a:t>
            </a:r>
            <a:r>
              <a:rPr lang="tr-TR" sz="2000" b="1" dirty="0">
                <a:solidFill>
                  <a:schemeClr val="tx1"/>
                </a:solidFill>
                <a:latin typeface="Arial" charset="0"/>
                <a:cs typeface="Arial" charset="0"/>
              </a:rPr>
              <a:t>Eğitim-Öğretim Yılı Öğrenci Sayıları</a:t>
            </a:r>
          </a:p>
        </p:txBody>
      </p:sp>
    </p:spTree>
    <p:extLst>
      <p:ext uri="{BB962C8B-B14F-4D97-AF65-F5344CB8AC3E}">
        <p14:creationId xmlns:p14="http://schemas.microsoft.com/office/powerpoint/2010/main" val="52062700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989850"/>
          </a:xfrm>
        </p:spPr>
        <p:txBody>
          <a:bodyPr>
            <a:normAutofit fontScale="90000"/>
          </a:bodyPr>
          <a:lstStyle/>
          <a:p>
            <a:pPr algn="ctr"/>
            <a:r>
              <a:rPr lang="tr-TR" sz="3100" b="1" dirty="0">
                <a:latin typeface="Arial" charset="0"/>
                <a:cs typeface="Arial" charset="0"/>
              </a:rPr>
              <a:t>İLLERE GÖRE ÖĞRENCİ DAĞILIMI</a:t>
            </a:r>
            <a:r>
              <a:rPr lang="tr-TR" b="1" dirty="0">
                <a:latin typeface="Arial" charset="0"/>
                <a:cs typeface="Arial" charset="0"/>
              </a:rPr>
              <a:t/>
            </a:r>
            <a:br>
              <a:rPr lang="tr-TR" b="1" dirty="0">
                <a:latin typeface="Arial" charset="0"/>
                <a:cs typeface="Arial" charset="0"/>
              </a:rPr>
            </a:b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251787395"/>
              </p:ext>
            </p:extLst>
          </p:nvPr>
        </p:nvGraphicFramePr>
        <p:xfrm>
          <a:off x="838200" y="1608083"/>
          <a:ext cx="10515600" cy="456888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394669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İçerik Yer Tutucusu 4"/>
          <p:cNvGraphicFramePr>
            <a:graphicFrameLocks/>
          </p:cNvGraphicFramePr>
          <p:nvPr>
            <p:extLst>
              <p:ext uri="{D42A27DB-BD31-4B8C-83A1-F6EECF244321}">
                <p14:modId xmlns:p14="http://schemas.microsoft.com/office/powerpoint/2010/main" val="3583136446"/>
              </p:ext>
            </p:extLst>
          </p:nvPr>
        </p:nvGraphicFramePr>
        <p:xfrm>
          <a:off x="556953" y="194286"/>
          <a:ext cx="10424160" cy="4389437"/>
        </p:xfrm>
        <a:graphic>
          <a:graphicData uri="http://schemas.openxmlformats.org/drawingml/2006/chart">
            <c:chart xmlns:c="http://schemas.openxmlformats.org/drawingml/2006/chart" xmlns:r="http://schemas.openxmlformats.org/officeDocument/2006/relationships" r:id="rId2"/>
          </a:graphicData>
        </a:graphic>
      </p:graphicFrame>
      <p:sp>
        <p:nvSpPr>
          <p:cNvPr id="2" name="Metin kutusu 1"/>
          <p:cNvSpPr txBox="1"/>
          <p:nvPr/>
        </p:nvSpPr>
        <p:spPr>
          <a:xfrm>
            <a:off x="404446" y="4583723"/>
            <a:ext cx="11787554" cy="1200329"/>
          </a:xfrm>
          <a:prstGeom prst="rect">
            <a:avLst/>
          </a:prstGeom>
          <a:noFill/>
        </p:spPr>
        <p:txBody>
          <a:bodyPr wrap="square" rtlCol="0">
            <a:spAutoFit/>
          </a:bodyPr>
          <a:lstStyle/>
          <a:p>
            <a:r>
              <a:rPr lang="tr-TR" dirty="0" smtClean="0"/>
              <a:t>Üniversitemiz kurulduğu andan itibaren düzenli olarak öğrenci sayısında artış olduğu görülmektedir.  Ancak öğrenci sayımız</a:t>
            </a:r>
          </a:p>
          <a:p>
            <a:r>
              <a:rPr lang="tr-TR" dirty="0" smtClean="0"/>
              <a:t>Artmasına  rağmen Daire Başkanlığımızda çalışan personel sayısında bir artış olmadığı aksi yönde personel sayısında bir azalma olduğu  görülmektedir. İş ve işlemlerin daha verimli yürütülebilmesi için Daire Başkanlığımıza ihtiyaç duyulan personellerin görevlendirilmesi gerekmektedir.</a:t>
            </a:r>
            <a:endParaRPr lang="tr-TR" dirty="0"/>
          </a:p>
        </p:txBody>
      </p:sp>
    </p:spTree>
    <p:extLst>
      <p:ext uri="{BB962C8B-B14F-4D97-AF65-F5344CB8AC3E}">
        <p14:creationId xmlns:p14="http://schemas.microsoft.com/office/powerpoint/2010/main" val="334749109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357433" y="289711"/>
            <a:ext cx="10515600" cy="1325563"/>
          </a:xfrm>
        </p:spPr>
        <p:txBody>
          <a:bodyPr>
            <a:normAutofit/>
          </a:bodyPr>
          <a:lstStyle/>
          <a:p>
            <a:pPr lvl="0">
              <a:lnSpc>
                <a:spcPct val="100000"/>
              </a:lnSpc>
              <a:spcBef>
                <a:spcPts val="0"/>
              </a:spcBef>
            </a:pPr>
            <a:r>
              <a:rPr lang="tr-TR" sz="3000" b="1" dirty="0">
                <a:solidFill>
                  <a:prstClr val="black"/>
                </a:solidFill>
                <a:latin typeface="Times New Roman" panose="02020603050405020304" pitchFamily="18" charset="0"/>
                <a:ea typeface="+mn-ea"/>
                <a:cs typeface="Times New Roman" panose="02020603050405020304" pitchFamily="18" charset="0"/>
              </a:rPr>
              <a:t>Öğrenci Sayıları Erkek/Kız</a:t>
            </a:r>
            <a:br>
              <a:rPr lang="tr-TR" sz="3000" b="1" dirty="0">
                <a:solidFill>
                  <a:prstClr val="black"/>
                </a:solidFill>
                <a:latin typeface="Times New Roman" panose="02020603050405020304" pitchFamily="18" charset="0"/>
                <a:ea typeface="+mn-ea"/>
                <a:cs typeface="Times New Roman" panose="02020603050405020304" pitchFamily="18" charset="0"/>
              </a:rPr>
            </a:br>
            <a:endParaRPr lang="tr-TR" sz="3000" dirty="0">
              <a:latin typeface="Times New Roman" panose="02020603050405020304" pitchFamily="18" charset="0"/>
              <a:cs typeface="Times New Roman" panose="02020603050405020304" pitchFamily="18" charset="0"/>
            </a:endParaRPr>
          </a:p>
        </p:txBody>
      </p:sp>
      <p:graphicFrame>
        <p:nvGraphicFramePr>
          <p:cNvPr id="4" name="Grafik 3"/>
          <p:cNvGraphicFramePr/>
          <p:nvPr>
            <p:extLst>
              <p:ext uri="{D42A27DB-BD31-4B8C-83A1-F6EECF244321}">
                <p14:modId xmlns:p14="http://schemas.microsoft.com/office/powerpoint/2010/main" val="2405497799"/>
              </p:ext>
            </p:extLst>
          </p:nvPr>
        </p:nvGraphicFramePr>
        <p:xfrm>
          <a:off x="791308" y="1362808"/>
          <a:ext cx="7651439" cy="458647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3378511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pPr algn="ctr">
              <a:defRPr sz="1862" b="0" i="0" u="none" strike="noStrike" kern="1200" spc="0" baseline="0">
                <a:solidFill>
                  <a:prstClr val="black">
                    <a:lumMod val="65000"/>
                    <a:lumOff val="35000"/>
                  </a:prstClr>
                </a:solidFill>
                <a:latin typeface="+mn-lt"/>
                <a:ea typeface="+mn-ea"/>
                <a:cs typeface="+mn-cs"/>
              </a:defRPr>
            </a:pPr>
            <a:r>
              <a:rPr lang="tr-TR" sz="3000" b="1" dirty="0">
                <a:latin typeface="Times New Roman" panose="02020603050405020304" pitchFamily="18" charset="0"/>
                <a:ea typeface="Tahoma" panose="020B0604030504040204" pitchFamily="34" charset="0"/>
                <a:cs typeface="Times New Roman" panose="02020603050405020304" pitchFamily="18" charset="0"/>
              </a:rPr>
              <a:t>Normal Öğretim ve İkinci Öğretim Öğrenci Sayı Grafiği</a:t>
            </a:r>
            <a:endParaRPr lang="en-US" sz="3000" b="1" dirty="0">
              <a:latin typeface="Times New Roman" panose="02020603050405020304" pitchFamily="18" charset="0"/>
              <a:ea typeface="Tahoma" panose="020B0604030504040204" pitchFamily="34" charset="0"/>
              <a:cs typeface="Times New Roman" panose="02020603050405020304" pitchFamily="18" charset="0"/>
            </a:endParaRPr>
          </a:p>
        </p:txBody>
      </p:sp>
      <p:graphicFrame>
        <p:nvGraphicFramePr>
          <p:cNvPr id="8" name="Grafik 7"/>
          <p:cNvGraphicFramePr/>
          <p:nvPr>
            <p:extLst>
              <p:ext uri="{D42A27DB-BD31-4B8C-83A1-F6EECF244321}">
                <p14:modId xmlns:p14="http://schemas.microsoft.com/office/powerpoint/2010/main" val="1078811628"/>
              </p:ext>
            </p:extLst>
          </p:nvPr>
        </p:nvGraphicFramePr>
        <p:xfrm>
          <a:off x="1463040" y="1387687"/>
          <a:ext cx="9044247" cy="440628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1851810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p:cNvSpPr>
            <a:spLocks noGrp="1"/>
          </p:cNvSpPr>
          <p:nvPr>
            <p:ph type="sldNum" sz="quarter" idx="12"/>
          </p:nvPr>
        </p:nvSpPr>
        <p:spPr/>
        <p:txBody>
          <a:bodyPr/>
          <a:lstStyle/>
          <a:p>
            <a:fld id="{B1DEFA8C-F947-479F-BE07-76B6B3F80BF1}" type="slidenum">
              <a:rPr lang="tr-TR" smtClean="0"/>
              <a:pPr/>
              <a:t>33</a:t>
            </a:fld>
            <a:endParaRPr lang="tr-TR"/>
          </a:p>
        </p:txBody>
      </p:sp>
      <p:sp>
        <p:nvSpPr>
          <p:cNvPr id="14" name="TextBox 10">
            <a:extLst>
              <a:ext uri="{FF2B5EF4-FFF2-40B4-BE49-F238E27FC236}">
                <a16:creationId xmlns:a16="http://schemas.microsoft.com/office/drawing/2014/main" id="{DB8271AD-C42B-44FA-8430-50E65C30DAB7}"/>
              </a:ext>
            </a:extLst>
          </p:cNvPr>
          <p:cNvSpPr txBox="1"/>
          <p:nvPr/>
        </p:nvSpPr>
        <p:spPr>
          <a:xfrm>
            <a:off x="8161616" y="4760496"/>
            <a:ext cx="589857" cy="174500"/>
          </a:xfrm>
          <a:prstGeom prst="rect">
            <a:avLst/>
          </a:prstGeom>
          <a:noFill/>
        </p:spPr>
        <p:txBody>
          <a:bodyPr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Yurtdışı</a:t>
            </a:r>
          </a:p>
        </p:txBody>
      </p:sp>
      <p:sp>
        <p:nvSpPr>
          <p:cNvPr id="15" name="TextBox 12">
            <a:extLst>
              <a:ext uri="{FF2B5EF4-FFF2-40B4-BE49-F238E27FC236}">
                <a16:creationId xmlns:a16="http://schemas.microsoft.com/office/drawing/2014/main" id="{A407029D-ABFE-4B09-A2CF-B3F3F0115E15}"/>
              </a:ext>
            </a:extLst>
          </p:cNvPr>
          <p:cNvSpPr txBox="1"/>
          <p:nvPr/>
        </p:nvSpPr>
        <p:spPr>
          <a:xfrm>
            <a:off x="8143868" y="5284566"/>
            <a:ext cx="1555078" cy="232667"/>
          </a:xfrm>
          <a:prstGeom prst="rect">
            <a:avLst/>
          </a:prstGeom>
          <a:noFill/>
        </p:spPr>
        <p:txBody>
          <a:bodyPr wrap="none" lIns="0" tIns="0" rIns="0" bIns="0" rtlCol="0" anchor="t" anchorCtr="0">
            <a:noAutofit/>
          </a:bodyPr>
          <a:lstStyle/>
          <a:p>
            <a:pPr>
              <a:lnSpc>
                <a:spcPct val="94000"/>
              </a:lnSpc>
            </a:pPr>
            <a:r>
              <a:rPr lang="en-US" sz="1180" b="1" u="sng" dirty="0">
                <a:solidFill>
                  <a:srgbClr val="1F497D"/>
                </a:solidFill>
                <a:latin typeface="Tahoma" pitchFamily="18" charset="0"/>
                <a:cs typeface="Tahoma" pitchFamily="18" charset="0"/>
              </a:rPr>
              <a:t>Toplam Öğrenci Sayısı</a:t>
            </a:r>
          </a:p>
        </p:txBody>
      </p:sp>
      <p:sp>
        <p:nvSpPr>
          <p:cNvPr id="37" name="TextBox 34">
            <a:extLst>
              <a:ext uri="{FF2B5EF4-FFF2-40B4-BE49-F238E27FC236}">
                <a16:creationId xmlns:a16="http://schemas.microsoft.com/office/drawing/2014/main" id="{725AD717-1B66-4B3F-A673-C946B365B2F4}"/>
              </a:ext>
            </a:extLst>
          </p:cNvPr>
          <p:cNvSpPr txBox="1"/>
          <p:nvPr/>
        </p:nvSpPr>
        <p:spPr>
          <a:xfrm>
            <a:off x="5052000" y="5616001"/>
            <a:ext cx="375364" cy="116333"/>
          </a:xfrm>
          <a:prstGeom prst="rect">
            <a:avLst/>
          </a:prstGeom>
          <a:noFill/>
        </p:spPr>
        <p:txBody>
          <a:bodyPr wrap="none" lIns="0" tIns="0" rIns="0" bIns="0" rtlCol="0" anchor="t" anchorCtr="0">
            <a:noAutofit/>
          </a:bodyPr>
          <a:lstStyle/>
          <a:p>
            <a:pPr>
              <a:lnSpc>
                <a:spcPct val="94000"/>
              </a:lnSpc>
            </a:pPr>
            <a:r>
              <a:rPr lang="en-US" sz="787" dirty="0">
                <a:solidFill>
                  <a:srgbClr val="FFFFFF">
                    <a:alpha val="0"/>
                  </a:srgbClr>
                </a:solidFill>
                <a:latin typeface="Arial" pitchFamily="18" charset="0"/>
                <a:cs typeface="Arial" pitchFamily="18" charset="0"/>
              </a:rPr>
              <a:t>Kız: 0</a:t>
            </a:r>
          </a:p>
        </p:txBody>
      </p:sp>
      <p:sp>
        <p:nvSpPr>
          <p:cNvPr id="38" name="TextBox 35">
            <a:extLst>
              <a:ext uri="{FF2B5EF4-FFF2-40B4-BE49-F238E27FC236}">
                <a16:creationId xmlns:a16="http://schemas.microsoft.com/office/drawing/2014/main" id="{9F960D84-3677-4551-B39C-F434539319BA}"/>
              </a:ext>
            </a:extLst>
          </p:cNvPr>
          <p:cNvSpPr txBox="1"/>
          <p:nvPr/>
        </p:nvSpPr>
        <p:spPr>
          <a:xfrm>
            <a:off x="5556001" y="5616001"/>
            <a:ext cx="428987" cy="116333"/>
          </a:xfrm>
          <a:prstGeom prst="rect">
            <a:avLst/>
          </a:prstGeom>
          <a:noFill/>
        </p:spPr>
        <p:txBody>
          <a:bodyPr wrap="none" lIns="0" tIns="0" rIns="0" bIns="0" rtlCol="0" anchor="t" anchorCtr="0">
            <a:noAutofit/>
          </a:bodyPr>
          <a:lstStyle/>
          <a:p>
            <a:pPr>
              <a:lnSpc>
                <a:spcPct val="94000"/>
              </a:lnSpc>
            </a:pPr>
            <a:r>
              <a:rPr lang="en-US" sz="787" dirty="0">
                <a:solidFill>
                  <a:srgbClr val="FFFFFF">
                    <a:alpha val="0"/>
                  </a:srgbClr>
                </a:solidFill>
                <a:latin typeface="Arial" pitchFamily="18" charset="0"/>
                <a:cs typeface="Arial" pitchFamily="18" charset="0"/>
              </a:rPr>
              <a:t>Erkek:0
</a:t>
            </a:r>
          </a:p>
        </p:txBody>
      </p:sp>
      <p:sp>
        <p:nvSpPr>
          <p:cNvPr id="39" name="TextBox 36">
            <a:extLst>
              <a:ext uri="{FF2B5EF4-FFF2-40B4-BE49-F238E27FC236}">
                <a16:creationId xmlns:a16="http://schemas.microsoft.com/office/drawing/2014/main" id="{2B50BFAE-B33B-4B17-BF98-227FB9281494}"/>
              </a:ext>
            </a:extLst>
          </p:cNvPr>
          <p:cNvSpPr txBox="1"/>
          <p:nvPr/>
        </p:nvSpPr>
        <p:spPr>
          <a:xfrm>
            <a:off x="5052000" y="5760001"/>
            <a:ext cx="697104" cy="116333"/>
          </a:xfrm>
          <a:prstGeom prst="rect">
            <a:avLst/>
          </a:prstGeom>
          <a:noFill/>
        </p:spPr>
        <p:txBody>
          <a:bodyPr wrap="none" lIns="0" tIns="0" rIns="0" bIns="0" rtlCol="0" anchor="t" anchorCtr="0">
            <a:noAutofit/>
          </a:bodyPr>
          <a:lstStyle/>
          <a:p>
            <a:pPr>
              <a:lnSpc>
                <a:spcPct val="94000"/>
              </a:lnSpc>
            </a:pPr>
            <a:r>
              <a:rPr lang="en-US" sz="787" dirty="0">
                <a:solidFill>
                  <a:srgbClr val="FFFFFF">
                    <a:alpha val="0"/>
                  </a:srgbClr>
                </a:solidFill>
                <a:latin typeface="Arial" pitchFamily="18" charset="0"/>
                <a:cs typeface="Arial" pitchFamily="18" charset="0"/>
              </a:rPr>
              <a:t>Toplam: 0</a:t>
            </a:r>
          </a:p>
        </p:txBody>
      </p:sp>
      <p:sp>
        <p:nvSpPr>
          <p:cNvPr id="40" name="TextBox 37">
            <a:extLst>
              <a:ext uri="{FF2B5EF4-FFF2-40B4-BE49-F238E27FC236}">
                <a16:creationId xmlns:a16="http://schemas.microsoft.com/office/drawing/2014/main" id="{503A03EC-1101-4536-AA78-2D8E3175B3A9}"/>
              </a:ext>
            </a:extLst>
          </p:cNvPr>
          <p:cNvSpPr txBox="1"/>
          <p:nvPr/>
        </p:nvSpPr>
        <p:spPr>
          <a:xfrm>
            <a:off x="8143868" y="4994675"/>
            <a:ext cx="375364" cy="116333"/>
          </a:xfrm>
          <a:prstGeom prst="rect">
            <a:avLst/>
          </a:prstGeom>
          <a:noFill/>
        </p:spPr>
        <p:txBody>
          <a:bodyPr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a:t>
            </a:r>
            <a:r>
              <a:rPr lang="tr-TR" sz="885" b="1" dirty="0">
                <a:solidFill>
                  <a:srgbClr val="000000"/>
                </a:solidFill>
                <a:latin typeface="Tahoma" pitchFamily="18" charset="0"/>
                <a:cs typeface="Tahoma" pitchFamily="18" charset="0"/>
              </a:rPr>
              <a:t>210</a:t>
            </a:r>
            <a:r>
              <a:rPr lang="en-US" sz="885" b="1" dirty="0">
                <a:solidFill>
                  <a:srgbClr val="000000"/>
                </a:solidFill>
                <a:latin typeface="Tahoma" pitchFamily="18" charset="0"/>
                <a:cs typeface="Tahoma" pitchFamily="18" charset="0"/>
              </a:rPr>
              <a:t> </a:t>
            </a:r>
          </a:p>
        </p:txBody>
      </p:sp>
      <p:sp>
        <p:nvSpPr>
          <p:cNvPr id="41" name="TextBox 38">
            <a:extLst>
              <a:ext uri="{FF2B5EF4-FFF2-40B4-BE49-F238E27FC236}">
                <a16:creationId xmlns:a16="http://schemas.microsoft.com/office/drawing/2014/main" id="{5B23DAFB-7664-4028-A4DF-85BE9C3868A4}"/>
              </a:ext>
            </a:extLst>
          </p:cNvPr>
          <p:cNvSpPr txBox="1"/>
          <p:nvPr/>
        </p:nvSpPr>
        <p:spPr>
          <a:xfrm>
            <a:off x="8749306" y="5012597"/>
            <a:ext cx="428987" cy="116333"/>
          </a:xfrm>
          <a:prstGeom prst="rect">
            <a:avLst/>
          </a:prstGeom>
          <a:noFill/>
        </p:spPr>
        <p:txBody>
          <a:bodyPr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19</a:t>
            </a:r>
            <a:r>
              <a:rPr lang="tr-TR" sz="885" b="1" dirty="0">
                <a:solidFill>
                  <a:srgbClr val="000000"/>
                </a:solidFill>
                <a:latin typeface="Tahoma" pitchFamily="18" charset="0"/>
                <a:cs typeface="Tahoma" pitchFamily="18" charset="0"/>
              </a:rPr>
              <a:t>95</a:t>
            </a:r>
            <a:endParaRPr lang="en-US" sz="885" b="1" dirty="0">
              <a:solidFill>
                <a:srgbClr val="000000"/>
              </a:solidFill>
              <a:latin typeface="Tahoma" pitchFamily="18" charset="0"/>
              <a:cs typeface="Tahoma" pitchFamily="18" charset="0"/>
            </a:endParaRPr>
          </a:p>
        </p:txBody>
      </p:sp>
      <p:sp>
        <p:nvSpPr>
          <p:cNvPr id="42" name="TextBox 39">
            <a:extLst>
              <a:ext uri="{FF2B5EF4-FFF2-40B4-BE49-F238E27FC236}">
                <a16:creationId xmlns:a16="http://schemas.microsoft.com/office/drawing/2014/main" id="{57E8AA17-39E0-42C7-A34E-70B657928963}"/>
              </a:ext>
            </a:extLst>
          </p:cNvPr>
          <p:cNvSpPr txBox="1"/>
          <p:nvPr/>
        </p:nvSpPr>
        <p:spPr>
          <a:xfrm>
            <a:off x="9602581" y="5029824"/>
            <a:ext cx="536234" cy="116333"/>
          </a:xfrm>
          <a:prstGeom prst="rect">
            <a:avLst/>
          </a:prstGeom>
          <a:noFill/>
        </p:spPr>
        <p:txBody>
          <a:bodyPr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a:t>
            </a:r>
            <a:r>
              <a:rPr lang="tr-TR" sz="885" b="1" dirty="0">
                <a:solidFill>
                  <a:srgbClr val="000000"/>
                </a:solidFill>
                <a:latin typeface="Tahoma" pitchFamily="18" charset="0"/>
                <a:cs typeface="Tahoma" pitchFamily="18" charset="0"/>
              </a:rPr>
              <a:t>2205</a:t>
            </a:r>
            <a:endParaRPr lang="en-US" sz="885" b="1" dirty="0">
              <a:solidFill>
                <a:srgbClr val="000000"/>
              </a:solidFill>
              <a:latin typeface="Tahoma" pitchFamily="18" charset="0"/>
              <a:cs typeface="Tahoma" pitchFamily="18" charset="0"/>
            </a:endParaRPr>
          </a:p>
        </p:txBody>
      </p:sp>
      <p:sp>
        <p:nvSpPr>
          <p:cNvPr id="43" name="TextBox 40">
            <a:extLst>
              <a:ext uri="{FF2B5EF4-FFF2-40B4-BE49-F238E27FC236}">
                <a16:creationId xmlns:a16="http://schemas.microsoft.com/office/drawing/2014/main" id="{75BC2591-922D-422E-A71B-32ECE10C8149}"/>
              </a:ext>
            </a:extLst>
          </p:cNvPr>
          <p:cNvSpPr txBox="1"/>
          <p:nvPr/>
        </p:nvSpPr>
        <p:spPr>
          <a:xfrm>
            <a:off x="8508000" y="5328001"/>
            <a:ext cx="321740" cy="116333"/>
          </a:xfrm>
          <a:prstGeom prst="rect">
            <a:avLst/>
          </a:prstGeom>
          <a:noFill/>
        </p:spPr>
        <p:txBody>
          <a:bodyPr wrap="none" lIns="0" tIns="0" rIns="0" bIns="0" rtlCol="0" anchor="t" anchorCtr="0">
            <a:noAutofit/>
          </a:bodyPr>
          <a:lstStyle/>
          <a:p>
            <a:pPr>
              <a:lnSpc>
                <a:spcPct val="94000"/>
              </a:lnSpc>
            </a:pPr>
            <a:endParaRPr lang="en-US" sz="885" b="1" dirty="0">
              <a:solidFill>
                <a:srgbClr val="000000"/>
              </a:solidFill>
              <a:latin typeface="Tahoma" pitchFamily="18" charset="0"/>
              <a:cs typeface="Tahoma" pitchFamily="18" charset="0"/>
            </a:endParaRPr>
          </a:p>
        </p:txBody>
      </p:sp>
      <p:sp>
        <p:nvSpPr>
          <p:cNvPr id="44" name="TextBox 43">
            <a:extLst>
              <a:ext uri="{FF2B5EF4-FFF2-40B4-BE49-F238E27FC236}">
                <a16:creationId xmlns:a16="http://schemas.microsoft.com/office/drawing/2014/main" id="{AF88E16F-49AE-4553-95E5-2B4B8D6B1E05}"/>
              </a:ext>
            </a:extLst>
          </p:cNvPr>
          <p:cNvSpPr txBox="1"/>
          <p:nvPr/>
        </p:nvSpPr>
        <p:spPr>
          <a:xfrm>
            <a:off x="8176644" y="5616001"/>
            <a:ext cx="482610" cy="116333"/>
          </a:xfrm>
          <a:prstGeom prst="rect">
            <a:avLst/>
          </a:prstGeom>
          <a:noFill/>
        </p:spPr>
        <p:txBody>
          <a:bodyPr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7</a:t>
            </a:r>
            <a:r>
              <a:rPr lang="tr-TR" sz="885" b="1" dirty="0">
                <a:solidFill>
                  <a:srgbClr val="000000"/>
                </a:solidFill>
                <a:latin typeface="Tahoma" pitchFamily="18" charset="0"/>
                <a:cs typeface="Tahoma" pitchFamily="18" charset="0"/>
              </a:rPr>
              <a:t>469</a:t>
            </a:r>
            <a:r>
              <a:rPr lang="en-US" sz="885" b="1" dirty="0">
                <a:solidFill>
                  <a:srgbClr val="000000"/>
                </a:solidFill>
                <a:latin typeface="Tahoma" pitchFamily="18" charset="0"/>
                <a:cs typeface="Tahoma" pitchFamily="18" charset="0"/>
              </a:rPr>
              <a:t> 
</a:t>
            </a:r>
          </a:p>
        </p:txBody>
      </p:sp>
      <p:sp>
        <p:nvSpPr>
          <p:cNvPr id="45" name="TextBox 44">
            <a:extLst>
              <a:ext uri="{FF2B5EF4-FFF2-40B4-BE49-F238E27FC236}">
                <a16:creationId xmlns:a16="http://schemas.microsoft.com/office/drawing/2014/main" id="{015D48F9-383F-4B51-974A-0AD34A781D24}"/>
              </a:ext>
            </a:extLst>
          </p:cNvPr>
          <p:cNvSpPr txBox="1"/>
          <p:nvPr/>
        </p:nvSpPr>
        <p:spPr>
          <a:xfrm>
            <a:off x="8787565" y="5628636"/>
            <a:ext cx="589857" cy="116333"/>
          </a:xfrm>
          <a:prstGeom prst="rect">
            <a:avLst/>
          </a:prstGeom>
          <a:noFill/>
        </p:spPr>
        <p:txBody>
          <a:bodyPr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9</a:t>
            </a:r>
            <a:r>
              <a:rPr lang="tr-TR" sz="885" b="1" dirty="0">
                <a:solidFill>
                  <a:srgbClr val="000000"/>
                </a:solidFill>
                <a:latin typeface="Tahoma" pitchFamily="18" charset="0"/>
                <a:cs typeface="Tahoma" pitchFamily="18" charset="0"/>
              </a:rPr>
              <a:t>210</a:t>
            </a:r>
            <a:r>
              <a:rPr lang="en-US" sz="885" b="1" dirty="0">
                <a:solidFill>
                  <a:srgbClr val="000000"/>
                </a:solidFill>
                <a:latin typeface="Tahoma" pitchFamily="18" charset="0"/>
                <a:cs typeface="Tahoma" pitchFamily="18" charset="0"/>
              </a:rPr>
              <a:t> 
</a:t>
            </a:r>
          </a:p>
        </p:txBody>
      </p:sp>
      <p:sp>
        <p:nvSpPr>
          <p:cNvPr id="46" name="TextBox 45">
            <a:extLst>
              <a:ext uri="{FF2B5EF4-FFF2-40B4-BE49-F238E27FC236}">
                <a16:creationId xmlns:a16="http://schemas.microsoft.com/office/drawing/2014/main" id="{C1D01F84-2232-41EA-AF8C-8822AA357CE3}"/>
              </a:ext>
            </a:extLst>
          </p:cNvPr>
          <p:cNvSpPr txBox="1"/>
          <p:nvPr/>
        </p:nvSpPr>
        <p:spPr>
          <a:xfrm>
            <a:off x="9551249" y="5624851"/>
            <a:ext cx="697104" cy="116333"/>
          </a:xfrm>
          <a:prstGeom prst="rect">
            <a:avLst/>
          </a:prstGeom>
          <a:noFill/>
        </p:spPr>
        <p:txBody>
          <a:bodyPr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16</a:t>
            </a:r>
            <a:r>
              <a:rPr lang="tr-TR" sz="885" b="1" dirty="0">
                <a:solidFill>
                  <a:srgbClr val="000000"/>
                </a:solidFill>
                <a:latin typeface="Tahoma" pitchFamily="18" charset="0"/>
                <a:cs typeface="Tahoma" pitchFamily="18" charset="0"/>
              </a:rPr>
              <a:t>679</a:t>
            </a:r>
            <a:r>
              <a:rPr lang="en-US" sz="885" b="1" dirty="0">
                <a:solidFill>
                  <a:srgbClr val="000000"/>
                </a:solidFill>
                <a:latin typeface="Tahoma" pitchFamily="18" charset="0"/>
                <a:cs typeface="Tahoma" pitchFamily="18" charset="0"/>
              </a:rPr>
              <a:t>
</a:t>
            </a:r>
          </a:p>
        </p:txBody>
      </p:sp>
      <p:sp>
        <p:nvSpPr>
          <p:cNvPr id="49" name="TextBox 50">
            <a:extLst>
              <a:ext uri="{FF2B5EF4-FFF2-40B4-BE49-F238E27FC236}">
                <a16:creationId xmlns:a16="http://schemas.microsoft.com/office/drawing/2014/main" id="{09331D14-B230-4A3D-AC76-677E1B138078}"/>
              </a:ext>
            </a:extLst>
          </p:cNvPr>
          <p:cNvSpPr txBox="1"/>
          <p:nvPr/>
        </p:nvSpPr>
        <p:spPr>
          <a:xfrm>
            <a:off x="4116000" y="1008000"/>
            <a:ext cx="3860882" cy="174500"/>
          </a:xfrm>
          <a:prstGeom prst="rect">
            <a:avLst/>
          </a:prstGeom>
          <a:noFill/>
        </p:spPr>
        <p:txBody>
          <a:bodyPr wrap="none" lIns="0" tIns="0" rIns="0" bIns="0" rtlCol="0" anchor="ctr" anchorCtr="0">
            <a:noAutofit/>
          </a:bodyPr>
          <a:lstStyle/>
          <a:p>
            <a:pPr algn="ctr">
              <a:lnSpc>
                <a:spcPct val="94000"/>
              </a:lnSpc>
            </a:pPr>
            <a:endParaRPr lang="en-US" sz="1279" b="1" dirty="0">
              <a:solidFill>
                <a:srgbClr val="000000"/>
              </a:solidFill>
              <a:latin typeface="Tahoma" pitchFamily="18" charset="0"/>
              <a:cs typeface="Tahoma" pitchFamily="18" charset="0"/>
            </a:endParaRPr>
          </a:p>
        </p:txBody>
      </p:sp>
      <p:pic>
        <p:nvPicPr>
          <p:cNvPr id="51" name="Picture 3" descr="Picture 3 description"/>
          <p:cNvPicPr>
            <a:picLocks noChangeAspect="1"/>
          </p:cNvPicPr>
          <p:nvPr/>
        </p:nvPicPr>
        <p:blipFill>
          <a:blip r:embed="rId2"/>
          <a:stretch>
            <a:fillRect/>
          </a:stretch>
        </p:blipFill>
        <p:spPr>
          <a:xfrm>
            <a:off x="961534" y="1416614"/>
            <a:ext cx="9594713" cy="4883559"/>
          </a:xfrm>
          <a:prstGeom prst="rect">
            <a:avLst/>
          </a:prstGeom>
          <a:noFill/>
        </p:spPr>
      </p:pic>
      <p:sp>
        <p:nvSpPr>
          <p:cNvPr id="52" name="TextBox 3"/>
          <p:cNvSpPr txBox="1"/>
          <p:nvPr/>
        </p:nvSpPr>
        <p:spPr>
          <a:xfrm>
            <a:off x="2759047" y="2933886"/>
            <a:ext cx="936000" cy="216000"/>
          </a:xfrm>
          <a:prstGeom prst="rect">
            <a:avLst/>
          </a:prstGeom>
          <a:noFill/>
        </p:spPr>
        <p:txBody>
          <a:bodyPr vertOverflow="clip" horzOverflow="clip"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Ege Bölgesi
</a:t>
            </a:r>
          </a:p>
        </p:txBody>
      </p:sp>
      <p:sp>
        <p:nvSpPr>
          <p:cNvPr id="53" name="TextBox 4"/>
          <p:cNvSpPr txBox="1"/>
          <p:nvPr/>
        </p:nvSpPr>
        <p:spPr>
          <a:xfrm>
            <a:off x="4919047" y="2789886"/>
            <a:ext cx="1512000" cy="216000"/>
          </a:xfrm>
          <a:prstGeom prst="rect">
            <a:avLst/>
          </a:prstGeom>
          <a:noFill/>
        </p:spPr>
        <p:txBody>
          <a:bodyPr vertOverflow="clip" horzOverflow="clip"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İç Anadolu Bölgesi</a:t>
            </a:r>
          </a:p>
        </p:txBody>
      </p:sp>
      <p:sp>
        <p:nvSpPr>
          <p:cNvPr id="54" name="TextBox 5"/>
          <p:cNvSpPr txBox="1"/>
          <p:nvPr/>
        </p:nvSpPr>
        <p:spPr>
          <a:xfrm>
            <a:off x="5135047" y="1709886"/>
            <a:ext cx="1368000" cy="216000"/>
          </a:xfrm>
          <a:prstGeom prst="rect">
            <a:avLst/>
          </a:prstGeom>
          <a:noFill/>
        </p:spPr>
        <p:txBody>
          <a:bodyPr vertOverflow="clip" horzOverflow="clip"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Karadeniz Bölgesi</a:t>
            </a:r>
          </a:p>
        </p:txBody>
      </p:sp>
      <p:sp>
        <p:nvSpPr>
          <p:cNvPr id="55" name="TextBox 6"/>
          <p:cNvSpPr txBox="1"/>
          <p:nvPr/>
        </p:nvSpPr>
        <p:spPr>
          <a:xfrm>
            <a:off x="3623047" y="3653886"/>
            <a:ext cx="1296000" cy="216000"/>
          </a:xfrm>
          <a:prstGeom prst="rect">
            <a:avLst/>
          </a:prstGeom>
          <a:noFill/>
        </p:spPr>
        <p:txBody>
          <a:bodyPr vertOverflow="clip" horzOverflow="clip"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Akdeniz Bölgesi
</a:t>
            </a:r>
          </a:p>
        </p:txBody>
      </p:sp>
      <p:sp>
        <p:nvSpPr>
          <p:cNvPr id="56" name="TextBox 7"/>
          <p:cNvSpPr txBox="1"/>
          <p:nvPr/>
        </p:nvSpPr>
        <p:spPr>
          <a:xfrm>
            <a:off x="7391249" y="3479164"/>
            <a:ext cx="2160000" cy="216000"/>
          </a:xfrm>
          <a:prstGeom prst="rect">
            <a:avLst/>
          </a:prstGeom>
          <a:noFill/>
        </p:spPr>
        <p:txBody>
          <a:bodyPr vertOverflow="clip" horzOverflow="clip"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Güneydoğu Anadolu Bölgesi
</a:t>
            </a:r>
          </a:p>
        </p:txBody>
      </p:sp>
      <p:sp>
        <p:nvSpPr>
          <p:cNvPr id="57" name="TextBox 8"/>
          <p:cNvSpPr txBox="1"/>
          <p:nvPr/>
        </p:nvSpPr>
        <p:spPr>
          <a:xfrm>
            <a:off x="8519047" y="2645886"/>
            <a:ext cx="1728000" cy="216000"/>
          </a:xfrm>
          <a:prstGeom prst="rect">
            <a:avLst/>
          </a:prstGeom>
          <a:noFill/>
        </p:spPr>
        <p:txBody>
          <a:bodyPr vertOverflow="clip" horzOverflow="clip"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Doğu Anadolu Bölgesi
</a:t>
            </a:r>
          </a:p>
        </p:txBody>
      </p:sp>
      <p:sp>
        <p:nvSpPr>
          <p:cNvPr id="58" name="TextBox 9"/>
          <p:cNvSpPr txBox="1"/>
          <p:nvPr/>
        </p:nvSpPr>
        <p:spPr>
          <a:xfrm>
            <a:off x="4847047" y="5021886"/>
            <a:ext cx="504000" cy="216000"/>
          </a:xfrm>
          <a:prstGeom prst="rect">
            <a:avLst/>
          </a:prstGeom>
          <a:noFill/>
        </p:spPr>
        <p:txBody>
          <a:bodyPr vertOverflow="clip" horzOverflow="clip"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KKTC
</a:t>
            </a:r>
          </a:p>
        </p:txBody>
      </p:sp>
      <p:sp>
        <p:nvSpPr>
          <p:cNvPr id="59" name="TextBox 10"/>
          <p:cNvSpPr txBox="1"/>
          <p:nvPr/>
        </p:nvSpPr>
        <p:spPr>
          <a:xfrm>
            <a:off x="8303047" y="4373886"/>
            <a:ext cx="792000" cy="216000"/>
          </a:xfrm>
          <a:prstGeom prst="rect">
            <a:avLst/>
          </a:prstGeom>
          <a:noFill/>
        </p:spPr>
        <p:txBody>
          <a:bodyPr vertOverflow="clip" horzOverflow="clip"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Yurtdışı</a:t>
            </a:r>
          </a:p>
        </p:txBody>
      </p:sp>
      <p:sp>
        <p:nvSpPr>
          <p:cNvPr id="60" name="TextBox 12"/>
          <p:cNvSpPr txBox="1"/>
          <p:nvPr/>
        </p:nvSpPr>
        <p:spPr>
          <a:xfrm>
            <a:off x="8015047" y="4905216"/>
            <a:ext cx="2088000" cy="288000"/>
          </a:xfrm>
          <a:prstGeom prst="rect">
            <a:avLst/>
          </a:prstGeom>
          <a:noFill/>
        </p:spPr>
        <p:txBody>
          <a:bodyPr vertOverflow="clip" horzOverflow="clip" wrap="none" lIns="0" tIns="0" rIns="0" bIns="0" rtlCol="0" anchor="t" anchorCtr="0">
            <a:noAutofit/>
          </a:bodyPr>
          <a:lstStyle/>
          <a:p>
            <a:pPr>
              <a:lnSpc>
                <a:spcPct val="94000"/>
              </a:lnSpc>
            </a:pPr>
            <a:r>
              <a:rPr lang="en-US" sz="1180" b="1" u="sng" dirty="0">
                <a:solidFill>
                  <a:srgbClr val="1F497D"/>
                </a:solidFill>
                <a:latin typeface="Tahoma" pitchFamily="18" charset="0"/>
                <a:cs typeface="Tahoma" pitchFamily="18" charset="0"/>
              </a:rPr>
              <a:t>Toplam Öğrenci Sayısı</a:t>
            </a:r>
          </a:p>
        </p:txBody>
      </p:sp>
      <p:sp>
        <p:nvSpPr>
          <p:cNvPr id="61" name="TextBox 13"/>
          <p:cNvSpPr txBox="1"/>
          <p:nvPr/>
        </p:nvSpPr>
        <p:spPr>
          <a:xfrm>
            <a:off x="2471047" y="2069886"/>
            <a:ext cx="576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45
</a:t>
            </a:r>
          </a:p>
        </p:txBody>
      </p:sp>
      <p:sp>
        <p:nvSpPr>
          <p:cNvPr id="62" name="TextBox 14"/>
          <p:cNvSpPr txBox="1"/>
          <p:nvPr/>
        </p:nvSpPr>
        <p:spPr>
          <a:xfrm>
            <a:off x="3119047" y="2069886"/>
            <a:ext cx="720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49
</a:t>
            </a:r>
          </a:p>
        </p:txBody>
      </p:sp>
      <p:sp>
        <p:nvSpPr>
          <p:cNvPr id="63" name="TextBox 15"/>
          <p:cNvSpPr txBox="1"/>
          <p:nvPr/>
        </p:nvSpPr>
        <p:spPr>
          <a:xfrm>
            <a:off x="2615047" y="2213886"/>
            <a:ext cx="936000" cy="216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94</a:t>
            </a:r>
          </a:p>
        </p:txBody>
      </p:sp>
      <p:sp>
        <p:nvSpPr>
          <p:cNvPr id="64" name="TextBox 16"/>
          <p:cNvSpPr txBox="1"/>
          <p:nvPr/>
        </p:nvSpPr>
        <p:spPr>
          <a:xfrm>
            <a:off x="5135047" y="1925886"/>
            <a:ext cx="648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68
</a:t>
            </a:r>
          </a:p>
        </p:txBody>
      </p:sp>
      <p:sp>
        <p:nvSpPr>
          <p:cNvPr id="65" name="TextBox 17"/>
          <p:cNvSpPr txBox="1"/>
          <p:nvPr/>
        </p:nvSpPr>
        <p:spPr>
          <a:xfrm>
            <a:off x="5855047" y="1925886"/>
            <a:ext cx="720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97
</a:t>
            </a:r>
          </a:p>
        </p:txBody>
      </p:sp>
      <p:sp>
        <p:nvSpPr>
          <p:cNvPr id="66" name="TextBox 18"/>
          <p:cNvSpPr txBox="1"/>
          <p:nvPr/>
        </p:nvSpPr>
        <p:spPr>
          <a:xfrm>
            <a:off x="5351047" y="2271557"/>
            <a:ext cx="864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165</a:t>
            </a:r>
          </a:p>
        </p:txBody>
      </p:sp>
      <p:sp>
        <p:nvSpPr>
          <p:cNvPr id="67" name="TextBox 19"/>
          <p:cNvSpPr txBox="1"/>
          <p:nvPr/>
        </p:nvSpPr>
        <p:spPr>
          <a:xfrm>
            <a:off x="2759047" y="3149886"/>
            <a:ext cx="576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56
</a:t>
            </a:r>
          </a:p>
        </p:txBody>
      </p:sp>
      <p:sp>
        <p:nvSpPr>
          <p:cNvPr id="68" name="TextBox 20"/>
          <p:cNvSpPr txBox="1"/>
          <p:nvPr/>
        </p:nvSpPr>
        <p:spPr>
          <a:xfrm>
            <a:off x="3407047" y="3149886"/>
            <a:ext cx="720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52
</a:t>
            </a:r>
          </a:p>
        </p:txBody>
      </p:sp>
      <p:sp>
        <p:nvSpPr>
          <p:cNvPr id="69" name="TextBox 21"/>
          <p:cNvSpPr txBox="1"/>
          <p:nvPr/>
        </p:nvSpPr>
        <p:spPr>
          <a:xfrm>
            <a:off x="2903047" y="3293886"/>
            <a:ext cx="864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108</a:t>
            </a:r>
          </a:p>
        </p:txBody>
      </p:sp>
      <p:sp>
        <p:nvSpPr>
          <p:cNvPr id="70" name="TextBox 22"/>
          <p:cNvSpPr txBox="1"/>
          <p:nvPr/>
        </p:nvSpPr>
        <p:spPr>
          <a:xfrm>
            <a:off x="4991047" y="3005886"/>
            <a:ext cx="576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103
</a:t>
            </a:r>
          </a:p>
        </p:txBody>
      </p:sp>
      <p:sp>
        <p:nvSpPr>
          <p:cNvPr id="71" name="TextBox 23"/>
          <p:cNvSpPr txBox="1"/>
          <p:nvPr/>
        </p:nvSpPr>
        <p:spPr>
          <a:xfrm>
            <a:off x="5567047" y="3005886"/>
            <a:ext cx="792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133
</a:t>
            </a:r>
          </a:p>
        </p:txBody>
      </p:sp>
      <p:sp>
        <p:nvSpPr>
          <p:cNvPr id="72" name="TextBox 24"/>
          <p:cNvSpPr txBox="1"/>
          <p:nvPr/>
        </p:nvSpPr>
        <p:spPr>
          <a:xfrm>
            <a:off x="5207047" y="3149886"/>
            <a:ext cx="864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236</a:t>
            </a:r>
          </a:p>
        </p:txBody>
      </p:sp>
      <p:sp>
        <p:nvSpPr>
          <p:cNvPr id="73" name="TextBox 25"/>
          <p:cNvSpPr txBox="1"/>
          <p:nvPr/>
        </p:nvSpPr>
        <p:spPr>
          <a:xfrm>
            <a:off x="3623047" y="3869886"/>
            <a:ext cx="576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201
</a:t>
            </a:r>
          </a:p>
        </p:txBody>
      </p:sp>
      <p:sp>
        <p:nvSpPr>
          <p:cNvPr id="74" name="TextBox 26"/>
          <p:cNvSpPr txBox="1"/>
          <p:nvPr/>
        </p:nvSpPr>
        <p:spPr>
          <a:xfrm>
            <a:off x="4271047" y="3869886"/>
            <a:ext cx="720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231
</a:t>
            </a:r>
          </a:p>
        </p:txBody>
      </p:sp>
      <p:sp>
        <p:nvSpPr>
          <p:cNvPr id="75" name="TextBox 27"/>
          <p:cNvSpPr txBox="1"/>
          <p:nvPr/>
        </p:nvSpPr>
        <p:spPr>
          <a:xfrm>
            <a:off x="3839047" y="4013886"/>
            <a:ext cx="864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432</a:t>
            </a:r>
          </a:p>
        </p:txBody>
      </p:sp>
      <p:sp>
        <p:nvSpPr>
          <p:cNvPr id="76" name="TextBox 28"/>
          <p:cNvSpPr txBox="1"/>
          <p:nvPr/>
        </p:nvSpPr>
        <p:spPr>
          <a:xfrm>
            <a:off x="8663047" y="2861886"/>
            <a:ext cx="576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a:t>
            </a:r>
            <a:r>
              <a:rPr lang="tr-TR" sz="885" b="1" dirty="0">
                <a:solidFill>
                  <a:srgbClr val="000000"/>
                </a:solidFill>
                <a:latin typeface="Tahoma" pitchFamily="18" charset="0"/>
                <a:cs typeface="Tahoma" pitchFamily="18" charset="0"/>
              </a:rPr>
              <a:t>27</a:t>
            </a:r>
            <a:r>
              <a:rPr lang="en-US" sz="885" b="1" dirty="0">
                <a:solidFill>
                  <a:srgbClr val="000000"/>
                </a:solidFill>
                <a:latin typeface="Tahoma" pitchFamily="18" charset="0"/>
                <a:cs typeface="Tahoma" pitchFamily="18" charset="0"/>
              </a:rPr>
              <a:t>73
</a:t>
            </a:r>
          </a:p>
        </p:txBody>
      </p:sp>
      <p:sp>
        <p:nvSpPr>
          <p:cNvPr id="77" name="TextBox 29"/>
          <p:cNvSpPr txBox="1"/>
          <p:nvPr/>
        </p:nvSpPr>
        <p:spPr>
          <a:xfrm>
            <a:off x="9239047" y="2861886"/>
            <a:ext cx="720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1</a:t>
            </a:r>
            <a:r>
              <a:rPr lang="tr-TR" sz="885" b="1" dirty="0">
                <a:solidFill>
                  <a:srgbClr val="000000"/>
                </a:solidFill>
                <a:latin typeface="Tahoma" pitchFamily="18" charset="0"/>
                <a:cs typeface="Tahoma" pitchFamily="18" charset="0"/>
              </a:rPr>
              <a:t>762</a:t>
            </a:r>
            <a:r>
              <a:rPr lang="en-US" sz="885" b="1" dirty="0">
                <a:solidFill>
                  <a:srgbClr val="000000"/>
                </a:solidFill>
                <a:latin typeface="Tahoma" pitchFamily="18" charset="0"/>
                <a:cs typeface="Tahoma" pitchFamily="18" charset="0"/>
              </a:rPr>
              <a:t>
</a:t>
            </a:r>
          </a:p>
        </p:txBody>
      </p:sp>
      <p:sp>
        <p:nvSpPr>
          <p:cNvPr id="78" name="TextBox 30"/>
          <p:cNvSpPr txBox="1"/>
          <p:nvPr/>
        </p:nvSpPr>
        <p:spPr>
          <a:xfrm>
            <a:off x="8879047" y="3005886"/>
            <a:ext cx="1008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a:t>
            </a:r>
            <a:r>
              <a:rPr lang="tr-TR" sz="885" b="1" dirty="0">
                <a:solidFill>
                  <a:srgbClr val="000000"/>
                </a:solidFill>
                <a:latin typeface="Tahoma" pitchFamily="18" charset="0"/>
                <a:cs typeface="Tahoma" pitchFamily="18" charset="0"/>
              </a:rPr>
              <a:t>4535</a:t>
            </a:r>
            <a:endParaRPr lang="en-US" sz="885" b="1" dirty="0">
              <a:solidFill>
                <a:srgbClr val="000000"/>
              </a:solidFill>
              <a:latin typeface="Tahoma" pitchFamily="18" charset="0"/>
              <a:cs typeface="Tahoma" pitchFamily="18" charset="0"/>
            </a:endParaRPr>
          </a:p>
        </p:txBody>
      </p:sp>
      <p:sp>
        <p:nvSpPr>
          <p:cNvPr id="79" name="TextBox 31"/>
          <p:cNvSpPr txBox="1"/>
          <p:nvPr/>
        </p:nvSpPr>
        <p:spPr>
          <a:xfrm>
            <a:off x="7687309" y="3701272"/>
            <a:ext cx="576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a:t>
            </a:r>
            <a:r>
              <a:rPr lang="tr-TR" sz="885" b="1" dirty="0" smtClean="0">
                <a:solidFill>
                  <a:srgbClr val="000000"/>
                </a:solidFill>
                <a:latin typeface="Tahoma" pitchFamily="18" charset="0"/>
                <a:cs typeface="Tahoma" pitchFamily="18" charset="0"/>
              </a:rPr>
              <a:t>8294</a:t>
            </a:r>
            <a:r>
              <a:rPr lang="en-US" sz="885" b="1" dirty="0">
                <a:solidFill>
                  <a:srgbClr val="000000"/>
                </a:solidFill>
                <a:latin typeface="Tahoma" pitchFamily="18" charset="0"/>
                <a:cs typeface="Tahoma" pitchFamily="18" charset="0"/>
              </a:rPr>
              <a:t>
</a:t>
            </a:r>
          </a:p>
        </p:txBody>
      </p:sp>
      <p:sp>
        <p:nvSpPr>
          <p:cNvPr id="80" name="TextBox 32"/>
          <p:cNvSpPr txBox="1"/>
          <p:nvPr/>
        </p:nvSpPr>
        <p:spPr>
          <a:xfrm>
            <a:off x="8292975" y="3712581"/>
            <a:ext cx="720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a:t>
            </a:r>
            <a:r>
              <a:rPr lang="tr-TR" sz="885" b="1" dirty="0" smtClean="0">
                <a:solidFill>
                  <a:srgbClr val="000000"/>
                </a:solidFill>
                <a:latin typeface="Tahoma" pitchFamily="18" charset="0"/>
                <a:cs typeface="Tahoma" pitchFamily="18" charset="0"/>
              </a:rPr>
              <a:t>7214</a:t>
            </a:r>
            <a:r>
              <a:rPr lang="en-US" sz="885" b="1" dirty="0">
                <a:solidFill>
                  <a:srgbClr val="000000"/>
                </a:solidFill>
                <a:latin typeface="Tahoma" pitchFamily="18" charset="0"/>
                <a:cs typeface="Tahoma" pitchFamily="18" charset="0"/>
              </a:rPr>
              <a:t>
</a:t>
            </a:r>
          </a:p>
        </p:txBody>
      </p:sp>
      <p:sp>
        <p:nvSpPr>
          <p:cNvPr id="81" name="TextBox 33"/>
          <p:cNvSpPr txBox="1"/>
          <p:nvPr/>
        </p:nvSpPr>
        <p:spPr>
          <a:xfrm>
            <a:off x="7583610" y="3923094"/>
            <a:ext cx="1008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a:t>
            </a:r>
            <a:r>
              <a:rPr lang="en-US" sz="885" b="1" dirty="0" smtClean="0">
                <a:solidFill>
                  <a:srgbClr val="000000"/>
                </a:solidFill>
                <a:latin typeface="Tahoma" pitchFamily="18" charset="0"/>
                <a:cs typeface="Tahoma" pitchFamily="18" charset="0"/>
              </a:rPr>
              <a:t>1</a:t>
            </a:r>
            <a:r>
              <a:rPr lang="tr-TR" sz="885" b="1" dirty="0" smtClean="0">
                <a:solidFill>
                  <a:srgbClr val="000000"/>
                </a:solidFill>
                <a:latin typeface="Tahoma" pitchFamily="18" charset="0"/>
                <a:cs typeface="Tahoma" pitchFamily="18" charset="0"/>
              </a:rPr>
              <a:t>550</a:t>
            </a:r>
            <a:r>
              <a:rPr lang="en-US" sz="885" b="1" dirty="0" smtClean="0">
                <a:solidFill>
                  <a:srgbClr val="000000"/>
                </a:solidFill>
                <a:latin typeface="Tahoma" pitchFamily="18" charset="0"/>
                <a:cs typeface="Tahoma" pitchFamily="18" charset="0"/>
              </a:rPr>
              <a:t>8</a:t>
            </a:r>
            <a:endParaRPr lang="en-US" sz="885" b="1" dirty="0">
              <a:solidFill>
                <a:srgbClr val="000000"/>
              </a:solidFill>
              <a:latin typeface="Tahoma" pitchFamily="18" charset="0"/>
              <a:cs typeface="Tahoma" pitchFamily="18" charset="0"/>
            </a:endParaRPr>
          </a:p>
        </p:txBody>
      </p:sp>
      <p:sp>
        <p:nvSpPr>
          <p:cNvPr id="82" name="TextBox 34"/>
          <p:cNvSpPr txBox="1"/>
          <p:nvPr/>
        </p:nvSpPr>
        <p:spPr>
          <a:xfrm>
            <a:off x="4847047" y="5237886"/>
            <a:ext cx="504000" cy="144000"/>
          </a:xfrm>
          <a:prstGeom prst="rect">
            <a:avLst/>
          </a:prstGeom>
          <a:noFill/>
        </p:spPr>
        <p:txBody>
          <a:bodyPr vertOverflow="clip" horzOverflow="clip" wrap="none" lIns="0" tIns="0" rIns="0" bIns="0" rtlCol="0" anchor="t" anchorCtr="0">
            <a:noAutofit/>
          </a:bodyPr>
          <a:lstStyle/>
          <a:p>
            <a:pPr>
              <a:lnSpc>
                <a:spcPct val="94000"/>
              </a:lnSpc>
            </a:pPr>
            <a:r>
              <a:rPr lang="en-US" sz="787" dirty="0">
                <a:solidFill>
                  <a:srgbClr val="FFFFFF">
                    <a:alpha val="0"/>
                  </a:srgbClr>
                </a:solidFill>
                <a:latin typeface="Arial" pitchFamily="18" charset="0"/>
                <a:cs typeface="Arial" pitchFamily="18" charset="0"/>
              </a:rPr>
              <a:t>Kız: 0</a:t>
            </a:r>
          </a:p>
        </p:txBody>
      </p:sp>
      <p:sp>
        <p:nvSpPr>
          <p:cNvPr id="83" name="TextBox 35"/>
          <p:cNvSpPr txBox="1"/>
          <p:nvPr/>
        </p:nvSpPr>
        <p:spPr>
          <a:xfrm>
            <a:off x="5351047" y="5237886"/>
            <a:ext cx="576000" cy="144000"/>
          </a:xfrm>
          <a:prstGeom prst="rect">
            <a:avLst/>
          </a:prstGeom>
          <a:noFill/>
        </p:spPr>
        <p:txBody>
          <a:bodyPr vertOverflow="clip" horzOverflow="clip" wrap="none" lIns="0" tIns="0" rIns="0" bIns="0" rtlCol="0" anchor="t" anchorCtr="0">
            <a:noAutofit/>
          </a:bodyPr>
          <a:lstStyle/>
          <a:p>
            <a:pPr>
              <a:lnSpc>
                <a:spcPct val="94000"/>
              </a:lnSpc>
            </a:pPr>
            <a:r>
              <a:rPr lang="en-US" sz="787" dirty="0">
                <a:solidFill>
                  <a:srgbClr val="FFFFFF">
                    <a:alpha val="0"/>
                  </a:srgbClr>
                </a:solidFill>
                <a:latin typeface="Arial" pitchFamily="18" charset="0"/>
                <a:cs typeface="Arial" pitchFamily="18" charset="0"/>
              </a:rPr>
              <a:t>Erkek:0
</a:t>
            </a:r>
          </a:p>
        </p:txBody>
      </p:sp>
      <p:sp>
        <p:nvSpPr>
          <p:cNvPr id="84" name="TextBox 36"/>
          <p:cNvSpPr txBox="1"/>
          <p:nvPr/>
        </p:nvSpPr>
        <p:spPr>
          <a:xfrm>
            <a:off x="4847047" y="5381886"/>
            <a:ext cx="936000" cy="144000"/>
          </a:xfrm>
          <a:prstGeom prst="rect">
            <a:avLst/>
          </a:prstGeom>
          <a:noFill/>
        </p:spPr>
        <p:txBody>
          <a:bodyPr vertOverflow="clip" horzOverflow="clip" wrap="none" lIns="0" tIns="0" rIns="0" bIns="0" rtlCol="0" anchor="t" anchorCtr="0">
            <a:noAutofit/>
          </a:bodyPr>
          <a:lstStyle/>
          <a:p>
            <a:pPr>
              <a:lnSpc>
                <a:spcPct val="94000"/>
              </a:lnSpc>
            </a:pPr>
            <a:r>
              <a:rPr lang="en-US" sz="787" dirty="0">
                <a:solidFill>
                  <a:srgbClr val="FFFFFF">
                    <a:alpha val="0"/>
                  </a:srgbClr>
                </a:solidFill>
                <a:latin typeface="Arial" pitchFamily="18" charset="0"/>
                <a:cs typeface="Arial" pitchFamily="18" charset="0"/>
              </a:rPr>
              <a:t>Toplam: 0</a:t>
            </a:r>
          </a:p>
        </p:txBody>
      </p:sp>
      <p:sp>
        <p:nvSpPr>
          <p:cNvPr id="85" name="TextBox 37"/>
          <p:cNvSpPr txBox="1"/>
          <p:nvPr/>
        </p:nvSpPr>
        <p:spPr>
          <a:xfrm>
            <a:off x="8015047" y="4622960"/>
            <a:ext cx="504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a:t>
            </a:r>
            <a:r>
              <a:rPr lang="tr-TR" sz="885" b="1" dirty="0" smtClean="0">
                <a:solidFill>
                  <a:srgbClr val="000000"/>
                </a:solidFill>
                <a:latin typeface="Tahoma" pitchFamily="18" charset="0"/>
                <a:cs typeface="Tahoma" pitchFamily="18" charset="0"/>
              </a:rPr>
              <a:t>1272</a:t>
            </a:r>
            <a:r>
              <a:rPr lang="en-US" sz="885" b="1" dirty="0" smtClean="0">
                <a:solidFill>
                  <a:srgbClr val="000000"/>
                </a:solidFill>
                <a:latin typeface="Tahoma" pitchFamily="18" charset="0"/>
                <a:cs typeface="Tahoma" pitchFamily="18" charset="0"/>
              </a:rPr>
              <a:t> </a:t>
            </a:r>
            <a:endParaRPr lang="en-US" sz="885" b="1" dirty="0">
              <a:solidFill>
                <a:srgbClr val="000000"/>
              </a:solidFill>
              <a:latin typeface="Tahoma" pitchFamily="18" charset="0"/>
              <a:cs typeface="Tahoma" pitchFamily="18" charset="0"/>
            </a:endParaRPr>
          </a:p>
        </p:txBody>
      </p:sp>
      <p:sp>
        <p:nvSpPr>
          <p:cNvPr id="86" name="TextBox 38"/>
          <p:cNvSpPr txBox="1"/>
          <p:nvPr/>
        </p:nvSpPr>
        <p:spPr>
          <a:xfrm>
            <a:off x="8675852" y="4629424"/>
            <a:ext cx="918341"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a:t>
            </a:r>
            <a:r>
              <a:rPr lang="en-US" sz="885" b="1" dirty="0" smtClean="0">
                <a:solidFill>
                  <a:srgbClr val="000000"/>
                </a:solidFill>
                <a:latin typeface="Tahoma" pitchFamily="18" charset="0"/>
                <a:cs typeface="Tahoma" pitchFamily="18" charset="0"/>
              </a:rPr>
              <a:t>1</a:t>
            </a:r>
            <a:r>
              <a:rPr lang="tr-TR" sz="885" b="1" dirty="0" smtClean="0">
                <a:solidFill>
                  <a:srgbClr val="000000"/>
                </a:solidFill>
                <a:latin typeface="Tahoma" pitchFamily="18" charset="0"/>
                <a:cs typeface="Tahoma" pitchFamily="18" charset="0"/>
              </a:rPr>
              <a:t>025</a:t>
            </a:r>
            <a:endParaRPr lang="tr-TR" sz="885" b="1" dirty="0">
              <a:solidFill>
                <a:srgbClr val="000000"/>
              </a:solidFill>
              <a:latin typeface="Tahoma" pitchFamily="18" charset="0"/>
              <a:cs typeface="Tahoma" pitchFamily="18" charset="0"/>
            </a:endParaRPr>
          </a:p>
          <a:p>
            <a:pPr>
              <a:lnSpc>
                <a:spcPct val="94000"/>
              </a:lnSpc>
            </a:pPr>
            <a:endParaRPr lang="en-US" sz="885" b="1" dirty="0">
              <a:solidFill>
                <a:srgbClr val="000000"/>
              </a:solidFill>
              <a:latin typeface="Tahoma" pitchFamily="18" charset="0"/>
              <a:cs typeface="Tahoma" pitchFamily="18" charset="0"/>
            </a:endParaRPr>
          </a:p>
        </p:txBody>
      </p:sp>
      <p:sp>
        <p:nvSpPr>
          <p:cNvPr id="87" name="TextBox 39"/>
          <p:cNvSpPr txBox="1"/>
          <p:nvPr/>
        </p:nvSpPr>
        <p:spPr>
          <a:xfrm>
            <a:off x="9565877" y="4615082"/>
            <a:ext cx="990370" cy="146501"/>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a:t>
            </a:r>
            <a:r>
              <a:rPr lang="tr-TR" sz="885" b="1" dirty="0" smtClean="0">
                <a:solidFill>
                  <a:srgbClr val="000000"/>
                </a:solidFill>
                <a:latin typeface="Tahoma" pitchFamily="18" charset="0"/>
                <a:cs typeface="Tahoma" pitchFamily="18" charset="0"/>
              </a:rPr>
              <a:t>2297</a:t>
            </a:r>
            <a:endParaRPr lang="en-US" sz="885" b="1" dirty="0">
              <a:solidFill>
                <a:srgbClr val="000000"/>
              </a:solidFill>
              <a:latin typeface="Tahoma" pitchFamily="18" charset="0"/>
              <a:cs typeface="Tahoma" pitchFamily="18" charset="0"/>
            </a:endParaRPr>
          </a:p>
        </p:txBody>
      </p:sp>
      <p:sp>
        <p:nvSpPr>
          <p:cNvPr id="88" name="TextBox 43"/>
          <p:cNvSpPr txBox="1"/>
          <p:nvPr/>
        </p:nvSpPr>
        <p:spPr>
          <a:xfrm>
            <a:off x="7985747" y="5349432"/>
            <a:ext cx="648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a:t>
            </a:r>
            <a:r>
              <a:rPr lang="tr-TR" sz="885" b="1" dirty="0" smtClean="0">
                <a:solidFill>
                  <a:srgbClr val="000000"/>
                </a:solidFill>
                <a:latin typeface="Tahoma" pitchFamily="18" charset="0"/>
                <a:cs typeface="Tahoma" pitchFamily="18" charset="0"/>
              </a:rPr>
              <a:t>9345</a:t>
            </a:r>
            <a:r>
              <a:rPr lang="en-US" sz="885" b="1" dirty="0" smtClean="0">
                <a:solidFill>
                  <a:srgbClr val="000000"/>
                </a:solidFill>
                <a:latin typeface="Tahoma" pitchFamily="18" charset="0"/>
                <a:cs typeface="Tahoma" pitchFamily="18" charset="0"/>
              </a:rPr>
              <a:t> </a:t>
            </a:r>
            <a:r>
              <a:rPr lang="en-US" sz="885" b="1" dirty="0">
                <a:solidFill>
                  <a:srgbClr val="000000"/>
                </a:solidFill>
                <a:latin typeface="Tahoma" pitchFamily="18" charset="0"/>
                <a:cs typeface="Tahoma" pitchFamily="18" charset="0"/>
              </a:rPr>
              <a:t>
</a:t>
            </a:r>
          </a:p>
        </p:txBody>
      </p:sp>
      <p:sp>
        <p:nvSpPr>
          <p:cNvPr id="89" name="TextBox 44"/>
          <p:cNvSpPr txBox="1"/>
          <p:nvPr/>
        </p:nvSpPr>
        <p:spPr>
          <a:xfrm>
            <a:off x="8688083" y="5325008"/>
            <a:ext cx="792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a:t>
            </a:r>
            <a:r>
              <a:rPr lang="tr-TR" sz="885" b="1" dirty="0" smtClean="0">
                <a:solidFill>
                  <a:srgbClr val="000000"/>
                </a:solidFill>
                <a:latin typeface="Tahoma" pitchFamily="18" charset="0"/>
                <a:cs typeface="Tahoma" pitchFamily="18" charset="0"/>
              </a:rPr>
              <a:t>9354</a:t>
            </a:r>
            <a:r>
              <a:rPr lang="en-US" sz="885" b="1" dirty="0" smtClean="0">
                <a:solidFill>
                  <a:srgbClr val="000000"/>
                </a:solidFill>
                <a:latin typeface="Tahoma" pitchFamily="18" charset="0"/>
                <a:cs typeface="Tahoma" pitchFamily="18" charset="0"/>
              </a:rPr>
              <a:t> </a:t>
            </a:r>
            <a:r>
              <a:rPr lang="en-US" sz="885" b="1" dirty="0">
                <a:solidFill>
                  <a:srgbClr val="000000"/>
                </a:solidFill>
                <a:latin typeface="Tahoma" pitchFamily="18" charset="0"/>
                <a:cs typeface="Tahoma" pitchFamily="18" charset="0"/>
              </a:rPr>
              <a:t>
</a:t>
            </a:r>
          </a:p>
        </p:txBody>
      </p:sp>
      <p:sp>
        <p:nvSpPr>
          <p:cNvPr id="90" name="TextBox 45"/>
          <p:cNvSpPr txBox="1"/>
          <p:nvPr/>
        </p:nvSpPr>
        <p:spPr>
          <a:xfrm>
            <a:off x="9565877" y="5317457"/>
            <a:ext cx="936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a:t>
            </a:r>
            <a:r>
              <a:rPr lang="tr-TR" sz="885" b="1" dirty="0" smtClean="0">
                <a:solidFill>
                  <a:srgbClr val="000000"/>
                </a:solidFill>
                <a:latin typeface="Tahoma" pitchFamily="18" charset="0"/>
                <a:cs typeface="Tahoma" pitchFamily="18" charset="0"/>
              </a:rPr>
              <a:t>18699</a:t>
            </a:r>
            <a:r>
              <a:rPr lang="en-US" sz="885" b="1" dirty="0">
                <a:solidFill>
                  <a:srgbClr val="000000"/>
                </a:solidFill>
                <a:latin typeface="Tahoma" pitchFamily="18" charset="0"/>
                <a:cs typeface="Tahoma" pitchFamily="18" charset="0"/>
              </a:rPr>
              <a:t>
</a:t>
            </a:r>
          </a:p>
        </p:txBody>
      </p:sp>
      <p:sp>
        <p:nvSpPr>
          <p:cNvPr id="91" name="TextBox 46"/>
          <p:cNvSpPr txBox="1"/>
          <p:nvPr/>
        </p:nvSpPr>
        <p:spPr>
          <a:xfrm>
            <a:off x="2471047" y="1853886"/>
            <a:ext cx="1296000" cy="216000"/>
          </a:xfrm>
          <a:prstGeom prst="rect">
            <a:avLst/>
          </a:prstGeom>
          <a:noFill/>
        </p:spPr>
        <p:txBody>
          <a:bodyPr vertOverflow="clip" horzOverflow="clip"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Marmara Bölgesi</a:t>
            </a:r>
          </a:p>
        </p:txBody>
      </p:sp>
      <p:sp>
        <p:nvSpPr>
          <p:cNvPr id="92" name="TextBox 50"/>
          <p:cNvSpPr txBox="1"/>
          <p:nvPr/>
        </p:nvSpPr>
        <p:spPr>
          <a:xfrm>
            <a:off x="3047047" y="690774"/>
            <a:ext cx="5965928" cy="467620"/>
          </a:xfrm>
          <a:prstGeom prst="rect">
            <a:avLst/>
          </a:prstGeom>
          <a:noFill/>
        </p:spPr>
        <p:txBody>
          <a:bodyPr vertOverflow="clip" horzOverflow="clip" wrap="none" lIns="0" tIns="0" rIns="0" bIns="0" rtlCol="0" anchor="ctr" anchorCtr="0">
            <a:noAutofit/>
          </a:bodyPr>
          <a:lstStyle/>
          <a:p>
            <a:pPr algn="ctr">
              <a:lnSpc>
                <a:spcPct val="94000"/>
              </a:lnSpc>
            </a:pPr>
            <a:r>
              <a:rPr lang="en-US" sz="2800" b="1" dirty="0">
                <a:solidFill>
                  <a:srgbClr val="000000"/>
                </a:solidFill>
                <a:latin typeface="Tahoma" pitchFamily="18" charset="0"/>
                <a:cs typeface="Tahoma" pitchFamily="18" charset="0"/>
              </a:rPr>
              <a:t>Bölgelere </a:t>
            </a:r>
            <a:r>
              <a:rPr lang="en-US" sz="2800" b="1" dirty="0" err="1">
                <a:solidFill>
                  <a:srgbClr val="000000"/>
                </a:solidFill>
                <a:latin typeface="Tahoma" pitchFamily="18" charset="0"/>
                <a:cs typeface="Tahoma" pitchFamily="18" charset="0"/>
              </a:rPr>
              <a:t>Göre</a:t>
            </a:r>
            <a:r>
              <a:rPr lang="en-US" sz="2800" b="1" dirty="0">
                <a:solidFill>
                  <a:srgbClr val="000000"/>
                </a:solidFill>
                <a:latin typeface="Tahoma" pitchFamily="18" charset="0"/>
                <a:cs typeface="Tahoma" pitchFamily="18" charset="0"/>
              </a:rPr>
              <a:t> </a:t>
            </a:r>
            <a:r>
              <a:rPr lang="en-US" sz="2800" b="1" dirty="0" err="1" smtClean="0">
                <a:solidFill>
                  <a:srgbClr val="000000"/>
                </a:solidFill>
                <a:latin typeface="Tahoma" pitchFamily="18" charset="0"/>
                <a:cs typeface="Tahoma" pitchFamily="18" charset="0"/>
              </a:rPr>
              <a:t>Öğrenci</a:t>
            </a:r>
            <a:r>
              <a:rPr lang="tr-TR" sz="2800" b="1" dirty="0" smtClean="0">
                <a:solidFill>
                  <a:srgbClr val="000000"/>
                </a:solidFill>
                <a:latin typeface="Tahoma" pitchFamily="18" charset="0"/>
                <a:cs typeface="Tahoma" pitchFamily="18" charset="0"/>
              </a:rPr>
              <a:t> Sayıları</a:t>
            </a:r>
            <a:endParaRPr lang="en-US" sz="2800" b="1" dirty="0">
              <a:solidFill>
                <a:srgbClr val="000000"/>
              </a:solidFill>
              <a:latin typeface="Tahoma" pitchFamily="18" charset="0"/>
              <a:cs typeface="Tahoma" pitchFamily="18" charset="0"/>
            </a:endParaRPr>
          </a:p>
        </p:txBody>
      </p:sp>
      <p:pic>
        <p:nvPicPr>
          <p:cNvPr id="93" name="Picture 52" descr="Picture 52 description"/>
          <p:cNvPicPr>
            <a:picLocks noChangeAspect="1"/>
          </p:cNvPicPr>
          <p:nvPr/>
        </p:nvPicPr>
        <p:blipFill>
          <a:blip r:embed="rId3"/>
          <a:stretch>
            <a:fillRect/>
          </a:stretch>
        </p:blipFill>
        <p:spPr>
          <a:xfrm>
            <a:off x="1751047" y="53886"/>
            <a:ext cx="792000" cy="792000"/>
          </a:xfrm>
          <a:prstGeom prst="rect">
            <a:avLst/>
          </a:prstGeom>
          <a:noFill/>
        </p:spPr>
      </p:pic>
      <p:sp>
        <p:nvSpPr>
          <p:cNvPr id="94" name="TextBox 52"/>
          <p:cNvSpPr txBox="1"/>
          <p:nvPr/>
        </p:nvSpPr>
        <p:spPr>
          <a:xfrm>
            <a:off x="3911047" y="53886"/>
            <a:ext cx="5184000" cy="576000"/>
          </a:xfrm>
          <a:prstGeom prst="rect">
            <a:avLst/>
          </a:prstGeom>
          <a:noFill/>
        </p:spPr>
        <p:txBody>
          <a:bodyPr vertOverflow="clip" horzOverflow="clip" wrap="none" lIns="0" tIns="0" rIns="0" bIns="0" rtlCol="0" anchor="t" anchorCtr="0">
            <a:noAutofit/>
          </a:bodyPr>
          <a:lstStyle/>
          <a:p>
            <a:pPr algn="ctr">
              <a:lnSpc>
                <a:spcPct val="94000"/>
              </a:lnSpc>
            </a:pPr>
            <a:r>
              <a:rPr lang="en-US" sz="1476" b="1" dirty="0">
                <a:solidFill>
                  <a:srgbClr val="000000"/>
                </a:solidFill>
                <a:latin typeface="Arial" pitchFamily="18" charset="0"/>
                <a:cs typeface="Arial" pitchFamily="18" charset="0"/>
              </a:rPr>
              <a:t>T.C.
Siirt Üniversitesi
</a:t>
            </a:r>
          </a:p>
        </p:txBody>
      </p:sp>
    </p:spTree>
    <p:extLst>
      <p:ext uri="{BB962C8B-B14F-4D97-AF65-F5344CB8AC3E}">
        <p14:creationId xmlns:p14="http://schemas.microsoft.com/office/powerpoint/2010/main" val="17911558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3000" b="1" dirty="0" smtClean="0">
                <a:latin typeface="Times New Roman" pitchFamily="18" charset="0"/>
                <a:cs typeface="Times New Roman" pitchFamily="18" charset="0"/>
              </a:rPr>
              <a:t>Yaşa Göre Öğrenci Sayısı</a:t>
            </a:r>
            <a:endParaRPr lang="tr-TR" sz="3000" dirty="0"/>
          </a:p>
        </p:txBody>
      </p:sp>
      <p:graphicFrame>
        <p:nvGraphicFramePr>
          <p:cNvPr id="4" name="Grafik 3"/>
          <p:cNvGraphicFramePr/>
          <p:nvPr>
            <p:extLst>
              <p:ext uri="{D42A27DB-BD31-4B8C-83A1-F6EECF244321}">
                <p14:modId xmlns:p14="http://schemas.microsoft.com/office/powerpoint/2010/main" val="2750058286"/>
              </p:ext>
            </p:extLst>
          </p:nvPr>
        </p:nvGraphicFramePr>
        <p:xfrm>
          <a:off x="980902" y="1230780"/>
          <a:ext cx="8437418" cy="498432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663647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pPr algn="ctr"/>
            <a:r>
              <a:rPr lang="tr-TR" sz="2800" b="1" dirty="0" smtClean="0">
                <a:latin typeface="Times New Roman" panose="02020603050405020304" pitchFamily="18" charset="0"/>
                <a:cs typeface="Times New Roman" panose="02020603050405020304" pitchFamily="18" charset="0"/>
              </a:rPr>
              <a:t>2024-2025 </a:t>
            </a:r>
            <a:r>
              <a:rPr lang="tr-TR" sz="2800" b="1" dirty="0">
                <a:latin typeface="Times New Roman" panose="02020603050405020304" pitchFamily="18" charset="0"/>
                <a:cs typeface="Times New Roman" panose="02020603050405020304" pitchFamily="18" charset="0"/>
              </a:rPr>
              <a:t>YABANCI UYRUKLU ÖĞRENCİLERİN ÜLKELERİNE GÖRE DAĞILIMI</a:t>
            </a:r>
          </a:p>
        </p:txBody>
      </p:sp>
      <p:graphicFrame>
        <p:nvGraphicFramePr>
          <p:cNvPr id="9" name="Grafik 8"/>
          <p:cNvGraphicFramePr/>
          <p:nvPr>
            <p:extLst>
              <p:ext uri="{D42A27DB-BD31-4B8C-83A1-F6EECF244321}">
                <p14:modId xmlns:p14="http://schemas.microsoft.com/office/powerpoint/2010/main" val="3493786390"/>
              </p:ext>
            </p:extLst>
          </p:nvPr>
        </p:nvGraphicFramePr>
        <p:xfrm>
          <a:off x="1330036" y="1530305"/>
          <a:ext cx="9601200" cy="4446826"/>
        </p:xfrm>
        <a:graphic>
          <a:graphicData uri="http://schemas.openxmlformats.org/drawingml/2006/chart">
            <c:chart xmlns:c="http://schemas.openxmlformats.org/drawingml/2006/chart" xmlns:r="http://schemas.openxmlformats.org/officeDocument/2006/relationships" r:id="rId2"/>
          </a:graphicData>
        </a:graphic>
      </p:graphicFrame>
      <p:sp>
        <p:nvSpPr>
          <p:cNvPr id="3" name="Metin kutusu 2"/>
          <p:cNvSpPr txBox="1"/>
          <p:nvPr/>
        </p:nvSpPr>
        <p:spPr>
          <a:xfrm>
            <a:off x="620110" y="6222124"/>
            <a:ext cx="10983311" cy="369332"/>
          </a:xfrm>
          <a:prstGeom prst="rect">
            <a:avLst/>
          </a:prstGeom>
          <a:noFill/>
        </p:spPr>
        <p:txBody>
          <a:bodyPr wrap="square" rtlCol="0">
            <a:spAutoFit/>
          </a:bodyPr>
          <a:lstStyle/>
          <a:p>
            <a:r>
              <a:rPr lang="tr-TR" dirty="0" smtClean="0">
                <a:latin typeface="Times New Roman" pitchFamily="18" charset="0"/>
                <a:cs typeface="Times New Roman" pitchFamily="18" charset="0"/>
              </a:rPr>
              <a:t>2024-2025  </a:t>
            </a:r>
            <a:r>
              <a:rPr lang="tr-TR" dirty="0">
                <a:latin typeface="Times New Roman" pitchFamily="18" charset="0"/>
                <a:cs typeface="Times New Roman" pitchFamily="18" charset="0"/>
              </a:rPr>
              <a:t>Eğitim-Öğretim yılında </a:t>
            </a:r>
            <a:r>
              <a:rPr lang="tr-TR" smtClean="0">
                <a:latin typeface="Times New Roman" pitchFamily="18" charset="0"/>
                <a:cs typeface="Times New Roman" pitchFamily="18" charset="0"/>
              </a:rPr>
              <a:t>35 ülkeden </a:t>
            </a:r>
            <a:r>
              <a:rPr lang="tr-TR" dirty="0">
                <a:latin typeface="Times New Roman" pitchFamily="18" charset="0"/>
                <a:cs typeface="Times New Roman" pitchFamily="18" charset="0"/>
              </a:rPr>
              <a:t>öğrenci bulunmaktadır.</a:t>
            </a:r>
            <a:endParaRPr lang="tr-TR" dirty="0"/>
          </a:p>
        </p:txBody>
      </p:sp>
    </p:spTree>
    <p:extLst>
      <p:ext uri="{BB962C8B-B14F-4D97-AF65-F5344CB8AC3E}">
        <p14:creationId xmlns:p14="http://schemas.microsoft.com/office/powerpoint/2010/main" val="20114607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afik 3"/>
          <p:cNvGraphicFramePr/>
          <p:nvPr>
            <p:extLst>
              <p:ext uri="{D42A27DB-BD31-4B8C-83A1-F6EECF244321}">
                <p14:modId xmlns:p14="http://schemas.microsoft.com/office/powerpoint/2010/main" val="1278282960"/>
              </p:ext>
            </p:extLst>
          </p:nvPr>
        </p:nvGraphicFramePr>
        <p:xfrm>
          <a:off x="857347" y="884923"/>
          <a:ext cx="10248457" cy="460696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4692108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afik 3"/>
          <p:cNvGraphicFramePr/>
          <p:nvPr>
            <p:extLst>
              <p:ext uri="{D42A27DB-BD31-4B8C-83A1-F6EECF244321}">
                <p14:modId xmlns:p14="http://schemas.microsoft.com/office/powerpoint/2010/main" val="3368263158"/>
              </p:ext>
            </p:extLst>
          </p:nvPr>
        </p:nvGraphicFramePr>
        <p:xfrm>
          <a:off x="1013210" y="994688"/>
          <a:ext cx="10233910" cy="457196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440593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628148" y="568090"/>
            <a:ext cx="3953326" cy="523220"/>
          </a:xfrm>
          <a:prstGeom prst="rect">
            <a:avLst/>
          </a:prstGeom>
        </p:spPr>
        <p:txBody>
          <a:bodyPr wrap="none">
            <a:spAutoFit/>
          </a:bodyPr>
          <a:lstStyle/>
          <a:p>
            <a:pPr lvl="0"/>
            <a:r>
              <a:rPr lang="tr-TR" sz="2800" b="1" dirty="0">
                <a:solidFill>
                  <a:prstClr val="black"/>
                </a:solidFill>
                <a:latin typeface="Times New Roman" panose="02020603050405020304" pitchFamily="18" charset="0"/>
                <a:cs typeface="Times New Roman" panose="02020603050405020304" pitchFamily="18" charset="0"/>
              </a:rPr>
              <a:t>Birim Kalite Komisyonu</a:t>
            </a:r>
          </a:p>
        </p:txBody>
      </p:sp>
      <p:graphicFrame>
        <p:nvGraphicFramePr>
          <p:cNvPr id="3" name="Tablo 2"/>
          <p:cNvGraphicFramePr>
            <a:graphicFrameLocks noGrp="1"/>
          </p:cNvGraphicFramePr>
          <p:nvPr>
            <p:extLst>
              <p:ext uri="{D42A27DB-BD31-4B8C-83A1-F6EECF244321}">
                <p14:modId xmlns:p14="http://schemas.microsoft.com/office/powerpoint/2010/main" val="3472766174"/>
              </p:ext>
            </p:extLst>
          </p:nvPr>
        </p:nvGraphicFramePr>
        <p:xfrm>
          <a:off x="706224" y="1517717"/>
          <a:ext cx="10087465" cy="4317475"/>
        </p:xfrm>
        <a:graphic>
          <a:graphicData uri="http://schemas.openxmlformats.org/drawingml/2006/table">
            <a:tbl>
              <a:tblPr/>
              <a:tblGrid>
                <a:gridCol w="2413877">
                  <a:extLst>
                    <a:ext uri="{9D8B030D-6E8A-4147-A177-3AD203B41FA5}">
                      <a16:colId xmlns:a16="http://schemas.microsoft.com/office/drawing/2014/main" val="20000"/>
                    </a:ext>
                  </a:extLst>
                </a:gridCol>
                <a:gridCol w="1880285">
                  <a:extLst>
                    <a:ext uri="{9D8B030D-6E8A-4147-A177-3AD203B41FA5}">
                      <a16:colId xmlns:a16="http://schemas.microsoft.com/office/drawing/2014/main" val="20001"/>
                    </a:ext>
                  </a:extLst>
                </a:gridCol>
                <a:gridCol w="2586283">
                  <a:extLst>
                    <a:ext uri="{9D8B030D-6E8A-4147-A177-3AD203B41FA5}">
                      <a16:colId xmlns:a16="http://schemas.microsoft.com/office/drawing/2014/main" val="20002"/>
                    </a:ext>
                  </a:extLst>
                </a:gridCol>
                <a:gridCol w="3207020">
                  <a:extLst>
                    <a:ext uri="{9D8B030D-6E8A-4147-A177-3AD203B41FA5}">
                      <a16:colId xmlns:a16="http://schemas.microsoft.com/office/drawing/2014/main" val="20003"/>
                    </a:ext>
                  </a:extLst>
                </a:gridCol>
              </a:tblGrid>
              <a:tr h="48821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200" b="1" dirty="0">
                          <a:solidFill>
                            <a:srgbClr val="FFFFFF"/>
                          </a:solidFill>
                          <a:effectLst/>
                          <a:latin typeface="Times New Roman" panose="02020603050405020304" pitchFamily="18" charset="0"/>
                          <a:cs typeface="Times New Roman" panose="02020603050405020304" pitchFamily="18" charset="0"/>
                        </a:rPr>
                        <a:t>Ad </a:t>
                      </a:r>
                      <a:r>
                        <a:rPr lang="tr-TR" sz="1200" b="1" dirty="0" err="1">
                          <a:solidFill>
                            <a:srgbClr val="FFFFFF"/>
                          </a:solidFill>
                          <a:effectLst/>
                          <a:latin typeface="Times New Roman" panose="02020603050405020304" pitchFamily="18" charset="0"/>
                          <a:cs typeface="Times New Roman" panose="02020603050405020304" pitchFamily="18" charset="0"/>
                        </a:rPr>
                        <a:t>Soyad</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C000"/>
                      </a:solidFill>
                      <a:prstDash val="solid"/>
                      <a:round/>
                      <a:headEnd type="none" w="med" len="med"/>
                      <a:tailEnd type="none" w="med" len="med"/>
                    </a:lnL>
                    <a:lnR>
                      <a:noFill/>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200" b="1">
                          <a:solidFill>
                            <a:srgbClr val="FFFFFF"/>
                          </a:solidFill>
                          <a:effectLst/>
                          <a:latin typeface="Times New Roman" panose="02020603050405020304" pitchFamily="18" charset="0"/>
                          <a:cs typeface="Times New Roman" panose="02020603050405020304" pitchFamily="18" charset="0"/>
                        </a:rPr>
                        <a:t>Görevi</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a:noFill/>
                    </a:lnL>
                    <a:lnR>
                      <a:noFill/>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200" b="1">
                          <a:solidFill>
                            <a:srgbClr val="FFFFFF"/>
                          </a:solidFill>
                          <a:effectLst/>
                          <a:latin typeface="Times New Roman" panose="02020603050405020304" pitchFamily="18" charset="0"/>
                          <a:cs typeface="Times New Roman" panose="02020603050405020304" pitchFamily="18" charset="0"/>
                        </a:rPr>
                        <a:t>Birim Sorumluluğu</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a:noFill/>
                    </a:lnL>
                    <a:lnR>
                      <a:noFill/>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200" b="1">
                          <a:solidFill>
                            <a:srgbClr val="FFFFFF"/>
                          </a:solidFill>
                          <a:effectLst/>
                          <a:latin typeface="Times New Roman" panose="02020603050405020304" pitchFamily="18" charset="0"/>
                          <a:cs typeface="Times New Roman" panose="02020603050405020304" pitchFamily="18" charset="0"/>
                        </a:rPr>
                        <a:t>E-mail</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a:noFill/>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10000"/>
                  </a:ext>
                </a:extLst>
              </a:tr>
              <a:tr h="39613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b="1" dirty="0" err="1">
                          <a:solidFill>
                            <a:srgbClr val="000000"/>
                          </a:solidFill>
                          <a:effectLst/>
                          <a:latin typeface="Times New Roman" panose="02020603050405020304" pitchFamily="18" charset="0"/>
                          <a:cs typeface="Times New Roman" panose="02020603050405020304" pitchFamily="18" charset="0"/>
                        </a:rPr>
                        <a:t>Gülahmet</a:t>
                      </a:r>
                      <a:r>
                        <a:rPr lang="tr-TR" sz="1600" b="1" dirty="0">
                          <a:solidFill>
                            <a:srgbClr val="000000"/>
                          </a:solidFill>
                          <a:effectLst/>
                          <a:latin typeface="Times New Roman" panose="02020603050405020304" pitchFamily="18" charset="0"/>
                          <a:cs typeface="Times New Roman" panose="02020603050405020304" pitchFamily="18" charset="0"/>
                        </a:rPr>
                        <a:t> İPEK</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solidFill>
                      <a:srgbClr val="FFF2C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a:solidFill>
                            <a:srgbClr val="000000"/>
                          </a:solidFill>
                          <a:effectLst/>
                          <a:latin typeface="Times New Roman" panose="02020603050405020304" pitchFamily="18" charset="0"/>
                          <a:cs typeface="Times New Roman" panose="02020603050405020304" pitchFamily="18" charset="0"/>
                        </a:rPr>
                        <a:t>Daire Başkanı</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solidFill>
                      <a:srgbClr val="FFF2C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a:solidFill>
                            <a:srgbClr val="000000"/>
                          </a:solidFill>
                          <a:effectLst/>
                          <a:latin typeface="Times New Roman" panose="02020603050405020304" pitchFamily="18" charset="0"/>
                          <a:cs typeface="Times New Roman" panose="02020603050405020304" pitchFamily="18" charset="0"/>
                        </a:rPr>
                        <a:t>Birim Kalite Başkanı</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solidFill>
                      <a:srgbClr val="FFF2C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a:solidFill>
                            <a:srgbClr val="000000"/>
                          </a:solidFill>
                          <a:effectLst/>
                          <a:latin typeface="Times New Roman" panose="02020603050405020304" pitchFamily="18" charset="0"/>
                          <a:cs typeface="Times New Roman" panose="02020603050405020304" pitchFamily="18" charset="0"/>
                        </a:rPr>
                        <a:t>gulahmetipek@siirt.edu.tr</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solidFill>
                      <a:srgbClr val="FFF2CC"/>
                    </a:solidFill>
                  </a:tcPr>
                </a:tc>
                <a:extLst>
                  <a:ext uri="{0D108BD9-81ED-4DB2-BD59-A6C34878D82A}">
                    <a16:rowId xmlns:a16="http://schemas.microsoft.com/office/drawing/2014/main" val="10001"/>
                  </a:ext>
                </a:extLst>
              </a:tr>
              <a:tr h="52817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b="1" dirty="0">
                          <a:solidFill>
                            <a:srgbClr val="000000"/>
                          </a:solidFill>
                          <a:effectLst/>
                          <a:latin typeface="Times New Roman" panose="02020603050405020304" pitchFamily="18" charset="0"/>
                          <a:cs typeface="Times New Roman" panose="02020603050405020304" pitchFamily="18" charset="0"/>
                        </a:rPr>
                        <a:t>Erdal ÇİÇEK</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Şube Müdürü</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a:solidFill>
                            <a:srgbClr val="000000"/>
                          </a:solidFill>
                          <a:effectLst/>
                          <a:latin typeface="Times New Roman" panose="02020603050405020304" pitchFamily="18" charset="0"/>
                          <a:cs typeface="Times New Roman" panose="02020603050405020304" pitchFamily="18" charset="0"/>
                        </a:rPr>
                        <a:t>Birim Kalite Koordinatörü</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a:solidFill>
                            <a:srgbClr val="000000"/>
                          </a:solidFill>
                          <a:effectLst/>
                          <a:latin typeface="Times New Roman" panose="02020603050405020304" pitchFamily="18" charset="0"/>
                          <a:cs typeface="Times New Roman" panose="02020603050405020304" pitchFamily="18" charset="0"/>
                        </a:rPr>
                        <a:t>erdalcicek@siirt.edu.tr</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66021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b="1" dirty="0">
                          <a:solidFill>
                            <a:srgbClr val="000000"/>
                          </a:solidFill>
                          <a:effectLst/>
                          <a:latin typeface="Times New Roman" panose="02020603050405020304" pitchFamily="18" charset="0"/>
                          <a:cs typeface="Times New Roman" panose="02020603050405020304" pitchFamily="18" charset="0"/>
                        </a:rPr>
                        <a:t>Yavuz Selim İÇİN</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solidFill>
                      <a:srgbClr val="FFF2C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Şef</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solidFill>
                      <a:srgbClr val="FFF2C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Liderlik, Yönetim ve Kalite Sorumlusu</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solidFill>
                      <a:srgbClr val="FFF2C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a:solidFill>
                            <a:srgbClr val="000000"/>
                          </a:solidFill>
                          <a:effectLst/>
                          <a:latin typeface="Times New Roman" panose="02020603050405020304" pitchFamily="18" charset="0"/>
                          <a:cs typeface="Times New Roman" panose="02020603050405020304" pitchFamily="18" charset="0"/>
                        </a:rPr>
                        <a:t>yavuzselimicin@siirt.edu.tr</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solidFill>
                      <a:srgbClr val="FFF2CC"/>
                    </a:solidFill>
                  </a:tcPr>
                </a:tc>
                <a:extLst>
                  <a:ext uri="{0D108BD9-81ED-4DB2-BD59-A6C34878D82A}">
                    <a16:rowId xmlns:a16="http://schemas.microsoft.com/office/drawing/2014/main" val="10003"/>
                  </a:ext>
                </a:extLst>
              </a:tr>
              <a:tr h="66021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b="1">
                          <a:solidFill>
                            <a:srgbClr val="000000"/>
                          </a:solidFill>
                          <a:effectLst/>
                          <a:latin typeface="Times New Roman" panose="02020603050405020304" pitchFamily="18" charset="0"/>
                          <a:cs typeface="Times New Roman" panose="02020603050405020304" pitchFamily="18" charset="0"/>
                        </a:rPr>
                        <a:t>Serhat NAS</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Bilgisayar İşletmeni</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Liderlik, Yönetim ve Kalite Sorumlusu</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serhatnas@siirt.edu.tr</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52817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b="1">
                          <a:solidFill>
                            <a:srgbClr val="000000"/>
                          </a:solidFill>
                          <a:effectLst/>
                          <a:latin typeface="Times New Roman" panose="02020603050405020304" pitchFamily="18" charset="0"/>
                          <a:cs typeface="Times New Roman" panose="02020603050405020304" pitchFamily="18" charset="0"/>
                        </a:rPr>
                        <a:t>Turan SARIYER</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solidFill>
                      <a:srgbClr val="FFF2C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Bilgisayar İşletmeni</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solidFill>
                      <a:srgbClr val="FFF2C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Eğitim Öğretim Sorumlusu</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solidFill>
                      <a:srgbClr val="FFF2C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turansariyer@siirt.edu.tr</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solidFill>
                      <a:srgbClr val="FFF2CC"/>
                    </a:solidFill>
                  </a:tcPr>
                </a:tc>
                <a:extLst>
                  <a:ext uri="{0D108BD9-81ED-4DB2-BD59-A6C34878D82A}">
                    <a16:rowId xmlns:a16="http://schemas.microsoft.com/office/drawing/2014/main" val="10005"/>
                  </a:ext>
                </a:extLst>
              </a:tr>
              <a:tr h="52817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b="1">
                          <a:solidFill>
                            <a:srgbClr val="000000"/>
                          </a:solidFill>
                          <a:effectLst/>
                          <a:latin typeface="Times New Roman" panose="02020603050405020304" pitchFamily="18" charset="0"/>
                          <a:cs typeface="Times New Roman" panose="02020603050405020304" pitchFamily="18" charset="0"/>
                        </a:rPr>
                        <a:t>Murat BURAN</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a:solidFill>
                            <a:srgbClr val="000000"/>
                          </a:solidFill>
                          <a:effectLst/>
                          <a:latin typeface="Times New Roman" panose="02020603050405020304" pitchFamily="18" charset="0"/>
                          <a:cs typeface="Times New Roman" panose="02020603050405020304" pitchFamily="18" charset="0"/>
                        </a:rPr>
                        <a:t>Bilgisayar İşletmeni</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Ar-Ge Sorumlusu</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murat.buran@siirt.edu.tr</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52817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b="1">
                          <a:solidFill>
                            <a:srgbClr val="000000"/>
                          </a:solidFill>
                          <a:effectLst/>
                          <a:latin typeface="Times New Roman" panose="02020603050405020304" pitchFamily="18" charset="0"/>
                          <a:cs typeface="Times New Roman" panose="02020603050405020304" pitchFamily="18" charset="0"/>
                        </a:rPr>
                        <a:t>Abdullah DEMİR</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solidFill>
                      <a:srgbClr val="FFF2C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Bilgisayar İşletmeni</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solidFill>
                      <a:srgbClr val="FFF2C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Toplumsal Katkı Sorumlusu</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solidFill>
                      <a:srgbClr val="FFF2C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abdullah.demir@siirt.edu.tr</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lnTlToBr w="12700" cmpd="sng">
                      <a:noFill/>
                      <a:prstDash val="solid"/>
                    </a:lnTlToBr>
                    <a:lnBlToTr w="12700" cmpd="sng">
                      <a:noFill/>
                      <a:prstDash val="solid"/>
                    </a:lnBlToTr>
                    <a:solidFill>
                      <a:srgbClr val="FFF2CC"/>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2696081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6080229" y="4154298"/>
            <a:ext cx="5033248" cy="1200329"/>
          </a:xfrm>
          <a:prstGeom prst="rect">
            <a:avLst/>
          </a:prstGeom>
          <a:noFill/>
        </p:spPr>
        <p:txBody>
          <a:bodyPr wrap="square" lIns="91440" tIns="45720" rIns="91440" bIns="45720">
            <a:spAutoFit/>
          </a:bodyPr>
          <a:lstStyle/>
          <a:p>
            <a:pPr algn="ctr"/>
            <a:r>
              <a:rPr lang="tr-TR" sz="3600" b="1" i="1" dirty="0" smtClean="0">
                <a:ln w="0"/>
                <a:solidFill>
                  <a:prstClr val="black"/>
                </a:solidFill>
                <a:effectLst>
                  <a:outerShdw blurRad="38100" dist="19050" dir="2700000" algn="tl" rotWithShape="0">
                    <a:prstClr val="black">
                      <a:alpha val="40000"/>
                    </a:prstClr>
                  </a:outerShdw>
                </a:effectLst>
                <a:latin typeface="Times New Roman" panose="02020603050405020304" pitchFamily="18" charset="0"/>
                <a:cs typeface="Times New Roman" panose="02020603050405020304" pitchFamily="18" charset="0"/>
              </a:rPr>
              <a:t>Kalite Komisyonu toplantısından kesitler </a:t>
            </a:r>
            <a:endParaRPr lang="tr-TR" sz="3600" b="1" i="1" dirty="0">
              <a:ln w="0"/>
              <a:solidFill>
                <a:prstClr val="black"/>
              </a:solidFill>
              <a:effectLst>
                <a:outerShdw blurRad="38100" dist="19050" dir="2700000" algn="tl" rotWithShape="0">
                  <a:prstClr val="black">
                    <a:alpha val="40000"/>
                  </a:prstClr>
                </a:outerShdw>
              </a:effectLst>
              <a:latin typeface="Times New Roman" panose="02020603050405020304" pitchFamily="18" charset="0"/>
              <a:cs typeface="Times New Roman" panose="02020603050405020304" pitchFamily="18" charset="0"/>
            </a:endParaRPr>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5731934" cy="3472962"/>
          </a:xfrm>
          <a:prstGeom prst="rect">
            <a:avLst/>
          </a:prstGeom>
        </p:spPr>
      </p:pic>
      <p:pic>
        <p:nvPicPr>
          <p:cNvPr id="5" name="Resi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31933" y="0"/>
            <a:ext cx="6020451" cy="3472962"/>
          </a:xfrm>
          <a:prstGeom prst="rect">
            <a:avLst/>
          </a:prstGeom>
        </p:spPr>
      </p:pic>
      <p:pic>
        <p:nvPicPr>
          <p:cNvPr id="6" name="Resim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3472961"/>
            <a:ext cx="5740401" cy="2620107"/>
          </a:xfrm>
          <a:prstGeom prst="rect">
            <a:avLst/>
          </a:prstGeom>
        </p:spPr>
      </p:pic>
    </p:spTree>
    <p:extLst>
      <p:ext uri="{BB962C8B-B14F-4D97-AF65-F5344CB8AC3E}">
        <p14:creationId xmlns:p14="http://schemas.microsoft.com/office/powerpoint/2010/main" val="32356558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821267" y="428567"/>
            <a:ext cx="10693400" cy="861774"/>
          </a:xfrm>
          <a:prstGeom prst="rect">
            <a:avLst/>
          </a:prstGeom>
          <a:noFill/>
        </p:spPr>
        <p:txBody>
          <a:bodyPr wrap="square" rtlCol="0">
            <a:spAutoFit/>
          </a:bodyPr>
          <a:lstStyle/>
          <a:p>
            <a:pPr algn="just"/>
            <a:r>
              <a:rPr lang="tr-TR" sz="1600" dirty="0" smtClean="0">
                <a:latin typeface="Times New Roman" panose="02020603050405020304" pitchFamily="18" charset="0"/>
                <a:cs typeface="Times New Roman" panose="02020603050405020304" pitchFamily="18" charset="0"/>
              </a:rPr>
              <a:t>Daire Başkanlığımız tarafından 24.04.2024 tarihinde </a:t>
            </a:r>
            <a:r>
              <a:rPr lang="tr-TR" sz="1600" dirty="0">
                <a:latin typeface="Times New Roman" panose="02020603050405020304" pitchFamily="18" charset="0"/>
                <a:cs typeface="Times New Roman" panose="02020603050405020304" pitchFamily="18" charset="0"/>
              </a:rPr>
              <a:t>a</a:t>
            </a:r>
            <a:r>
              <a:rPr lang="tr-TR" sz="1600" dirty="0" smtClean="0">
                <a:latin typeface="Times New Roman" panose="02020603050405020304" pitchFamily="18" charset="0"/>
                <a:cs typeface="Times New Roman" panose="02020603050405020304" pitchFamily="18" charset="0"/>
              </a:rPr>
              <a:t>kademik </a:t>
            </a:r>
            <a:r>
              <a:rPr lang="tr-TR" sz="1600" dirty="0">
                <a:latin typeface="Times New Roman" panose="02020603050405020304" pitchFamily="18" charset="0"/>
                <a:cs typeface="Times New Roman" panose="02020603050405020304" pitchFamily="18" charset="0"/>
              </a:rPr>
              <a:t>birimlerimizin öğrenci işlerinden sorumlu Dekan Yardımcısı / Müdür Yardımcısı ve Akademik birimlerin </a:t>
            </a:r>
            <a:r>
              <a:rPr lang="tr-TR" sz="1600" dirty="0" smtClean="0">
                <a:latin typeface="Times New Roman" panose="02020603050405020304" pitchFamily="18" charset="0"/>
                <a:cs typeface="Times New Roman" panose="02020603050405020304" pitchFamily="18" charset="0"/>
              </a:rPr>
              <a:t>öğrenci </a:t>
            </a:r>
            <a:r>
              <a:rPr lang="tr-TR" sz="1600" dirty="0">
                <a:latin typeface="Times New Roman" panose="02020603050405020304" pitchFamily="18" charset="0"/>
                <a:cs typeface="Times New Roman" panose="02020603050405020304" pitchFamily="18" charset="0"/>
              </a:rPr>
              <a:t>işlerinde  görev </a:t>
            </a:r>
            <a:r>
              <a:rPr lang="tr-TR" sz="1600" dirty="0" smtClean="0">
                <a:latin typeface="Times New Roman" panose="02020603050405020304" pitchFamily="18" charset="0"/>
                <a:cs typeface="Times New Roman" panose="02020603050405020304" pitchFamily="18" charset="0"/>
              </a:rPr>
              <a:t>yapan personele</a:t>
            </a:r>
            <a:r>
              <a:rPr lang="tr-TR" sz="1600" dirty="0">
                <a:latin typeface="Times New Roman" panose="02020603050405020304" pitchFamily="18" charset="0"/>
                <a:cs typeface="Times New Roman" panose="02020603050405020304" pitchFamily="18" charset="0"/>
              </a:rPr>
              <a:t> </a:t>
            </a:r>
            <a:r>
              <a:rPr lang="tr-TR" sz="1600" dirty="0" smtClean="0">
                <a:latin typeface="Times New Roman" panose="02020603050405020304" pitchFamily="18" charset="0"/>
                <a:cs typeface="Times New Roman" panose="02020603050405020304" pitchFamily="18" charset="0"/>
              </a:rPr>
              <a:t>kalite yönetim sistemi kapsamında iç paydaş toplantısı yapıldı. Yönetmelik değişikliği ve mevzuat hakkında bilgiler verildi. </a:t>
            </a:r>
            <a:endParaRPr lang="tr-TR" sz="1600" dirty="0">
              <a:latin typeface="Times New Roman" panose="02020603050405020304" pitchFamily="18" charset="0"/>
              <a:cs typeface="Times New Roman" panose="02020603050405020304" pitchFamily="18" charset="0"/>
            </a:endParaRPr>
          </a:p>
        </p:txBody>
      </p:sp>
      <p:pic>
        <p:nvPicPr>
          <p:cNvPr id="3" name="Resi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2800" y="1365534"/>
            <a:ext cx="10583333" cy="5390866"/>
          </a:xfrm>
          <a:prstGeom prst="rect">
            <a:avLst/>
          </a:prstGeom>
        </p:spPr>
      </p:pic>
    </p:spTree>
    <p:extLst>
      <p:ext uri="{BB962C8B-B14F-4D97-AF65-F5344CB8AC3E}">
        <p14:creationId xmlns:p14="http://schemas.microsoft.com/office/powerpoint/2010/main" val="24097871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3000" b="1" spc="-50" dirty="0">
                <a:solidFill>
                  <a:prstClr val="black"/>
                </a:solidFill>
                <a:latin typeface="Times New Roman" panose="02020603050405020304" pitchFamily="18" charset="0"/>
                <a:cs typeface="Times New Roman" panose="02020603050405020304" pitchFamily="18" charset="0"/>
              </a:rPr>
              <a:t>ÖĞRENCİ ALAN PROGRAMLAR</a:t>
            </a:r>
            <a:endParaRPr lang="tr-TR" sz="3000" dirty="0">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idx="1"/>
          </p:nvPr>
        </p:nvSpPr>
        <p:spPr>
          <a:xfrm>
            <a:off x="838200" y="1618591"/>
            <a:ext cx="10515600" cy="4351338"/>
          </a:xfrm>
        </p:spPr>
        <p:txBody>
          <a:bodyPr/>
          <a:lstStyle/>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EĞİTİM </a:t>
            </a:r>
            <a:r>
              <a:rPr lang="tr-TR" b="1" dirty="0" smtClean="0">
                <a:solidFill>
                  <a:prstClr val="black"/>
                </a:solidFill>
                <a:latin typeface="Times New Roman" panose="02020603050405020304" pitchFamily="18" charset="0"/>
                <a:cs typeface="Times New Roman" panose="02020603050405020304" pitchFamily="18" charset="0"/>
              </a:rPr>
              <a:t>FAKÜLTESİ</a:t>
            </a:r>
          </a:p>
          <a:p>
            <a:pPr marL="0" lvl="0" indent="0">
              <a:lnSpc>
                <a:spcPct val="100000"/>
              </a:lnSpc>
              <a:spcBef>
                <a:spcPts val="0"/>
              </a:spcBef>
              <a:buNone/>
            </a:pPr>
            <a:endParaRPr lang="tr-TR" sz="1800" b="1" dirty="0">
              <a:solidFill>
                <a:prstClr val="black"/>
              </a:solidFill>
            </a:endParaRPr>
          </a:p>
          <a:p>
            <a:pPr marL="0" lvl="0" indent="0">
              <a:lnSpc>
                <a:spcPct val="100000"/>
              </a:lnSpc>
              <a:spcBef>
                <a:spcPts val="0"/>
              </a:spcBef>
              <a:buNone/>
            </a:pPr>
            <a:endParaRPr lang="tr-TR" sz="1800" b="1" dirty="0">
              <a:solidFill>
                <a:prstClr val="black"/>
              </a:solidFill>
              <a:latin typeface="Arial" panose="020B0604020202020204" pitchFamily="34" charset="0"/>
              <a:cs typeface="Arial" panose="020B0604020202020204" pitchFamily="34"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Türkçe Öğretmenliği</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Rehberlik ve Psikolojik Danışmanlık Öğretmenliği</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Sınıf Öğretmenliği</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Fen Bilgisi Öğretmenliği</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Sosyal Bilgiler Öğretmenliği</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İlköğretim Matematik Öğretmenliği</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İngilizce Öğretmenliği</a:t>
            </a:r>
            <a:endParaRPr lang="tr-T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34941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FEN EDEBİYAT FAKÜLTESİ</a:t>
            </a:r>
          </a:p>
          <a:p>
            <a:pPr marL="0" lvl="0" indent="0">
              <a:lnSpc>
                <a:spcPct val="100000"/>
              </a:lnSpc>
              <a:spcBef>
                <a:spcPts val="0"/>
              </a:spcBef>
              <a:buNone/>
            </a:pPr>
            <a:endParaRPr lang="tr-TR" sz="1600" b="1" dirty="0">
              <a:solidFill>
                <a:prstClr val="black"/>
              </a:solidFill>
            </a:endParaRPr>
          </a:p>
          <a:p>
            <a:pPr marL="0" lvl="0" indent="0">
              <a:lnSpc>
                <a:spcPct val="100000"/>
              </a:lnSpc>
              <a:spcBef>
                <a:spcPts val="0"/>
              </a:spcBef>
              <a:buNone/>
            </a:pPr>
            <a:endParaRPr lang="tr-TR" sz="1400" dirty="0">
              <a:solidFill>
                <a:prstClr val="black"/>
              </a:solidFill>
            </a:endParaRPr>
          </a:p>
          <a:p>
            <a:pPr marL="0" lvl="0" indent="0">
              <a:lnSpc>
                <a:spcPct val="100000"/>
              </a:lnSpc>
              <a:spcBef>
                <a:spcPts val="0"/>
              </a:spcBef>
            </a:pPr>
            <a:r>
              <a:rPr lang="tr-TR" sz="1600" dirty="0">
                <a:solidFill>
                  <a:prstClr val="black"/>
                </a:solidFill>
              </a:rPr>
              <a:t>Sosyoloji Bölümü</a:t>
            </a:r>
          </a:p>
          <a:p>
            <a:pPr marL="0" lvl="0" indent="0">
              <a:lnSpc>
                <a:spcPct val="100000"/>
              </a:lnSpc>
              <a:spcBef>
                <a:spcPts val="0"/>
              </a:spcBef>
            </a:pPr>
            <a:endParaRPr lang="tr-TR" sz="1600" dirty="0">
              <a:solidFill>
                <a:prstClr val="black"/>
              </a:solidFill>
            </a:endParaRPr>
          </a:p>
          <a:p>
            <a:pPr marL="0" lvl="0" indent="0">
              <a:lnSpc>
                <a:spcPct val="100000"/>
              </a:lnSpc>
              <a:spcBef>
                <a:spcPts val="0"/>
              </a:spcBef>
            </a:pPr>
            <a:r>
              <a:rPr lang="tr-TR" sz="1600" dirty="0">
                <a:solidFill>
                  <a:prstClr val="black"/>
                </a:solidFill>
              </a:rPr>
              <a:t>Tarih Bölümü </a:t>
            </a:r>
          </a:p>
          <a:p>
            <a:pPr marL="0" lvl="0" indent="0">
              <a:lnSpc>
                <a:spcPct val="100000"/>
              </a:lnSpc>
              <a:spcBef>
                <a:spcPts val="0"/>
              </a:spcBef>
            </a:pPr>
            <a:endParaRPr lang="tr-TR" sz="1600" dirty="0">
              <a:solidFill>
                <a:prstClr val="black"/>
              </a:solidFill>
            </a:endParaRPr>
          </a:p>
          <a:p>
            <a:pPr marL="0" lvl="0" indent="0">
              <a:lnSpc>
                <a:spcPct val="100000"/>
              </a:lnSpc>
              <a:spcBef>
                <a:spcPts val="0"/>
              </a:spcBef>
            </a:pPr>
            <a:r>
              <a:rPr lang="tr-TR" sz="1600" dirty="0">
                <a:solidFill>
                  <a:prstClr val="black"/>
                </a:solidFill>
              </a:rPr>
              <a:t>Coğrafya Bölümü  </a:t>
            </a:r>
          </a:p>
          <a:p>
            <a:pPr marL="0" lvl="0" indent="0">
              <a:lnSpc>
                <a:spcPct val="100000"/>
              </a:lnSpc>
              <a:spcBef>
                <a:spcPts val="0"/>
              </a:spcBef>
            </a:pPr>
            <a:endParaRPr lang="tr-TR" sz="1600" dirty="0">
              <a:solidFill>
                <a:prstClr val="black"/>
              </a:solidFill>
            </a:endParaRPr>
          </a:p>
          <a:p>
            <a:pPr marL="0" lvl="0" indent="0">
              <a:lnSpc>
                <a:spcPct val="100000"/>
              </a:lnSpc>
              <a:spcBef>
                <a:spcPts val="0"/>
              </a:spcBef>
            </a:pPr>
            <a:r>
              <a:rPr lang="tr-TR" sz="1600" dirty="0">
                <a:solidFill>
                  <a:prstClr val="black"/>
                </a:solidFill>
              </a:rPr>
              <a:t>Kimya Bölümü </a:t>
            </a:r>
            <a:endParaRPr lang="tr-TR" sz="1600" dirty="0" smtClean="0">
              <a:solidFill>
                <a:prstClr val="black"/>
              </a:solidFill>
            </a:endParaRPr>
          </a:p>
          <a:p>
            <a:pPr marL="0" lvl="0" indent="0">
              <a:lnSpc>
                <a:spcPct val="100000"/>
              </a:lnSpc>
              <a:spcBef>
                <a:spcPts val="0"/>
              </a:spcBef>
            </a:pPr>
            <a:endParaRPr lang="tr-TR" sz="1600" dirty="0">
              <a:solidFill>
                <a:prstClr val="black"/>
              </a:solidFill>
            </a:endParaRPr>
          </a:p>
          <a:p>
            <a:pPr marL="0" lvl="0" indent="0">
              <a:lnSpc>
                <a:spcPct val="100000"/>
              </a:lnSpc>
              <a:spcBef>
                <a:spcPts val="0"/>
              </a:spcBef>
            </a:pPr>
            <a:r>
              <a:rPr lang="tr-TR" sz="1600" dirty="0" smtClean="0">
                <a:solidFill>
                  <a:prstClr val="black"/>
                </a:solidFill>
              </a:rPr>
              <a:t>Türk </a:t>
            </a:r>
            <a:r>
              <a:rPr lang="tr-TR" sz="1600" dirty="0">
                <a:solidFill>
                  <a:prstClr val="black"/>
                </a:solidFill>
              </a:rPr>
              <a:t>Dili ve Edebiyatı Bölümü</a:t>
            </a:r>
          </a:p>
          <a:p>
            <a:pPr marL="0" lvl="0" indent="0">
              <a:lnSpc>
                <a:spcPct val="100000"/>
              </a:lnSpc>
              <a:spcBef>
                <a:spcPts val="0"/>
              </a:spcBef>
            </a:pPr>
            <a:endParaRPr lang="tr-TR" sz="1600" dirty="0">
              <a:solidFill>
                <a:prstClr val="black"/>
              </a:solidFill>
            </a:endParaRPr>
          </a:p>
          <a:p>
            <a:pPr marL="0" lvl="0" indent="0">
              <a:lnSpc>
                <a:spcPct val="100000"/>
              </a:lnSpc>
              <a:spcBef>
                <a:spcPts val="0"/>
              </a:spcBef>
            </a:pPr>
            <a:r>
              <a:rPr lang="tr-TR" sz="1600" dirty="0">
                <a:solidFill>
                  <a:prstClr val="black"/>
                </a:solidFill>
              </a:rPr>
              <a:t>İngilizce Mütercim Tercümanlık</a:t>
            </a:r>
          </a:p>
          <a:p>
            <a:endParaRPr lang="tr-TR" dirty="0"/>
          </a:p>
        </p:txBody>
      </p:sp>
    </p:spTree>
    <p:extLst>
      <p:ext uri="{BB962C8B-B14F-4D97-AF65-F5344CB8AC3E}">
        <p14:creationId xmlns:p14="http://schemas.microsoft.com/office/powerpoint/2010/main" val="24213289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MÜHENDİSLİK MİMARLIK FAKÜLTESİ</a:t>
            </a:r>
          </a:p>
          <a:p>
            <a:pPr marL="0" lvl="0" indent="0">
              <a:lnSpc>
                <a:spcPct val="100000"/>
              </a:lnSpc>
              <a:spcBef>
                <a:spcPts val="0"/>
              </a:spcBef>
              <a:buNone/>
            </a:pPr>
            <a:endParaRPr lang="tr-TR" sz="1800" b="1" dirty="0">
              <a:solidFill>
                <a:prstClr val="black"/>
              </a:solidFill>
            </a:endParaRPr>
          </a:p>
          <a:p>
            <a:pPr marL="0" lvl="0" indent="0">
              <a:lnSpc>
                <a:spcPct val="100000"/>
              </a:lnSpc>
              <a:spcBef>
                <a:spcPts val="0"/>
              </a:spcBef>
              <a:buNone/>
            </a:pPr>
            <a:endParaRPr lang="tr-TR" sz="1800" dirty="0">
              <a:solidFill>
                <a:prstClr val="black"/>
              </a:solidFill>
            </a:endParaRPr>
          </a:p>
          <a:p>
            <a:pPr marL="0" lvl="0" indent="0">
              <a:lnSpc>
                <a:spcPct val="100000"/>
              </a:lnSpc>
              <a:spcBef>
                <a:spcPts val="0"/>
              </a:spcBef>
              <a:buNone/>
            </a:pPr>
            <a:endParaRPr lang="tr-TR" sz="1800" dirty="0">
              <a:solidFill>
                <a:prstClr val="black"/>
              </a:solidFill>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Kimya Mühendisliği Bölümü</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Bilgisayar Mühendisliği Bölümü</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Elektrik Elektronik Mühendisliği Bölümü</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İnşaat Mühendisliği Bölümü</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Makine Mühendisliği Bölümü</a:t>
            </a:r>
          </a:p>
          <a:p>
            <a:endParaRPr lang="tr-TR" dirty="0"/>
          </a:p>
        </p:txBody>
      </p:sp>
    </p:spTree>
    <p:extLst>
      <p:ext uri="{BB962C8B-B14F-4D97-AF65-F5344CB8AC3E}">
        <p14:creationId xmlns:p14="http://schemas.microsoft.com/office/powerpoint/2010/main" val="28701114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1791120"/>
            <a:ext cx="10515600" cy="4351338"/>
          </a:xfrm>
        </p:spPr>
        <p:txBody>
          <a:bodyPr>
            <a:normAutofit lnSpcReduction="10000"/>
          </a:bodyPr>
          <a:lstStyle/>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İLAHİYAT FAKÜLTESİ</a:t>
            </a:r>
          </a:p>
          <a:p>
            <a:pPr marL="0" lvl="0" indent="0">
              <a:lnSpc>
                <a:spcPct val="100000"/>
              </a:lnSpc>
              <a:spcBef>
                <a:spcPts val="0"/>
              </a:spcBef>
              <a:buNone/>
            </a:pPr>
            <a:endParaRPr lang="tr-TR" sz="1600" dirty="0">
              <a:solidFill>
                <a:prstClr val="black"/>
              </a:solidFill>
            </a:endParaRPr>
          </a:p>
          <a:p>
            <a:pPr marL="0" lvl="0" indent="0">
              <a:lnSpc>
                <a:spcPct val="100000"/>
              </a:lnSpc>
              <a:spcBef>
                <a:spcPts val="0"/>
              </a:spcBef>
            </a:pPr>
            <a:r>
              <a:rPr lang="tr-TR" sz="1600" dirty="0">
                <a:solidFill>
                  <a:prstClr val="black"/>
                </a:solidFill>
              </a:rPr>
              <a:t>İlahiyat </a:t>
            </a:r>
          </a:p>
          <a:p>
            <a:pPr marL="0" lvl="0" indent="0">
              <a:lnSpc>
                <a:spcPct val="100000"/>
              </a:lnSpc>
              <a:spcBef>
                <a:spcPts val="0"/>
              </a:spcBef>
              <a:buNone/>
            </a:pPr>
            <a:endParaRPr lang="tr-TR" sz="1600" dirty="0">
              <a:solidFill>
                <a:prstClr val="black"/>
              </a:solidFill>
            </a:endParaRPr>
          </a:p>
          <a:p>
            <a:pPr marL="0" lvl="0" indent="0">
              <a:lnSpc>
                <a:spcPct val="100000"/>
              </a:lnSpc>
              <a:spcBef>
                <a:spcPts val="0"/>
              </a:spcBef>
            </a:pPr>
            <a:r>
              <a:rPr lang="tr-TR" sz="1600" dirty="0">
                <a:solidFill>
                  <a:prstClr val="black"/>
                </a:solidFill>
              </a:rPr>
              <a:t>İlahiyat (MTOK)</a:t>
            </a:r>
          </a:p>
          <a:p>
            <a:pPr marL="0" lvl="0" indent="0">
              <a:lnSpc>
                <a:spcPct val="100000"/>
              </a:lnSpc>
              <a:spcBef>
                <a:spcPts val="0"/>
              </a:spcBef>
              <a:buNone/>
            </a:pPr>
            <a:endParaRPr lang="tr-TR" sz="1600" dirty="0">
              <a:solidFill>
                <a:prstClr val="black"/>
              </a:solidFill>
            </a:endParaRPr>
          </a:p>
          <a:p>
            <a:pPr marL="0" lvl="0" indent="0">
              <a:lnSpc>
                <a:spcPct val="100000"/>
              </a:lnSpc>
              <a:spcBef>
                <a:spcPts val="0"/>
              </a:spcBef>
            </a:pPr>
            <a:r>
              <a:rPr lang="tr-TR" sz="1600" dirty="0">
                <a:solidFill>
                  <a:prstClr val="black"/>
                </a:solidFill>
              </a:rPr>
              <a:t>İlahiyat (İLİTAM )</a:t>
            </a:r>
          </a:p>
          <a:p>
            <a:pPr marL="0" lvl="0" indent="0">
              <a:lnSpc>
                <a:spcPct val="100000"/>
              </a:lnSpc>
              <a:spcBef>
                <a:spcPts val="0"/>
              </a:spcBef>
              <a:buNone/>
            </a:pPr>
            <a:endParaRPr lang="tr-TR" sz="1600" dirty="0">
              <a:solidFill>
                <a:prstClr val="black"/>
              </a:solidFill>
            </a:endParaRPr>
          </a:p>
          <a:p>
            <a:pPr marL="0" lvl="0" indent="0">
              <a:lnSpc>
                <a:spcPct val="100000"/>
              </a:lnSpc>
              <a:spcBef>
                <a:spcPts val="0"/>
              </a:spcBef>
              <a:buNone/>
            </a:pPr>
            <a:endParaRPr lang="tr-TR" sz="1600" dirty="0">
              <a:solidFill>
                <a:prstClr val="black"/>
              </a:solidFill>
            </a:endParaRPr>
          </a:p>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VETERİNER FAKÜLTESİ</a:t>
            </a:r>
          </a:p>
          <a:p>
            <a:pPr marL="0" lvl="0" indent="0">
              <a:lnSpc>
                <a:spcPct val="100000"/>
              </a:lnSpc>
              <a:spcBef>
                <a:spcPts val="0"/>
              </a:spcBef>
              <a:buNone/>
            </a:pPr>
            <a:endParaRPr lang="tr-TR" sz="1600" dirty="0">
              <a:solidFill>
                <a:prstClr val="black"/>
              </a:solidFill>
            </a:endParaRPr>
          </a:p>
          <a:p>
            <a:pPr marL="0" lvl="0" indent="0">
              <a:lnSpc>
                <a:spcPct val="100000"/>
              </a:lnSpc>
              <a:spcBef>
                <a:spcPts val="0"/>
              </a:spcBef>
            </a:pPr>
            <a:r>
              <a:rPr lang="tr-TR" sz="1600" dirty="0">
                <a:solidFill>
                  <a:prstClr val="black"/>
                </a:solidFill>
              </a:rPr>
              <a:t>Veteriner</a:t>
            </a:r>
          </a:p>
          <a:p>
            <a:pPr marL="0" lvl="0" indent="0">
              <a:lnSpc>
                <a:spcPct val="100000"/>
              </a:lnSpc>
              <a:spcBef>
                <a:spcPts val="0"/>
              </a:spcBef>
            </a:pPr>
            <a:endParaRPr lang="tr-TR" sz="1800" dirty="0">
              <a:solidFill>
                <a:prstClr val="black"/>
              </a:solidFill>
            </a:endParaRPr>
          </a:p>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TIP FAKÜLTESİ</a:t>
            </a:r>
          </a:p>
          <a:p>
            <a:pPr marL="0" lvl="0" indent="0">
              <a:lnSpc>
                <a:spcPct val="100000"/>
              </a:lnSpc>
              <a:spcBef>
                <a:spcPts val="0"/>
              </a:spcBef>
              <a:buNone/>
            </a:pPr>
            <a:endParaRPr lang="tr-TR" sz="1800" dirty="0">
              <a:solidFill>
                <a:prstClr val="black"/>
              </a:solidFill>
            </a:endParaRPr>
          </a:p>
          <a:p>
            <a:pPr marL="285750" lvl="0" indent="-285750">
              <a:lnSpc>
                <a:spcPct val="100000"/>
              </a:lnSpc>
              <a:spcBef>
                <a:spcPts val="0"/>
              </a:spcBef>
            </a:pPr>
            <a:r>
              <a:rPr lang="tr-TR" sz="1600" dirty="0">
                <a:solidFill>
                  <a:prstClr val="black"/>
                </a:solidFill>
              </a:rPr>
              <a:t>Tıp</a:t>
            </a:r>
          </a:p>
          <a:p>
            <a:endParaRPr lang="tr-TR" dirty="0"/>
          </a:p>
        </p:txBody>
      </p:sp>
    </p:spTree>
    <p:extLst>
      <p:ext uri="{BB962C8B-B14F-4D97-AF65-F5344CB8AC3E}">
        <p14:creationId xmlns:p14="http://schemas.microsoft.com/office/powerpoint/2010/main" val="15773650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ZİRAAT </a:t>
            </a:r>
            <a:r>
              <a:rPr lang="tr-TR" b="1" dirty="0" smtClean="0">
                <a:solidFill>
                  <a:prstClr val="black"/>
                </a:solidFill>
                <a:latin typeface="Times New Roman" panose="02020603050405020304" pitchFamily="18" charset="0"/>
                <a:cs typeface="Times New Roman" panose="02020603050405020304" pitchFamily="18" charset="0"/>
              </a:rPr>
              <a:t>FAKÜLTESİ</a:t>
            </a:r>
          </a:p>
          <a:p>
            <a:pPr marL="0" lvl="0" indent="0">
              <a:lnSpc>
                <a:spcPct val="100000"/>
              </a:lnSpc>
              <a:spcBef>
                <a:spcPts val="0"/>
              </a:spcBef>
              <a:buNone/>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Bahçe Bitkileri Bölümü</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Tarla Bitkileri Bölümü</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Bitki Koruma Bölümü</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Tarım Ekonomisi</a:t>
            </a:r>
          </a:p>
          <a:p>
            <a:pPr marL="0" lvl="0" indent="0">
              <a:lnSpc>
                <a:spcPct val="100000"/>
              </a:lnSpc>
              <a:spcBef>
                <a:spcPts val="0"/>
              </a:spcBef>
              <a:buNone/>
            </a:pPr>
            <a:endParaRPr lang="tr-TR" sz="1800" dirty="0">
              <a:solidFill>
                <a:prstClr val="black"/>
              </a:solidFill>
            </a:endParaRPr>
          </a:p>
          <a:p>
            <a:pPr marL="0" lvl="0" indent="0">
              <a:lnSpc>
                <a:spcPct val="100000"/>
              </a:lnSpc>
              <a:spcBef>
                <a:spcPts val="0"/>
              </a:spcBef>
              <a:buNone/>
            </a:pPr>
            <a:endParaRPr lang="tr-TR" sz="1800" dirty="0">
              <a:solidFill>
                <a:prstClr val="black"/>
              </a:solidFill>
            </a:endParaRPr>
          </a:p>
          <a:p>
            <a:endParaRPr lang="tr-TR" dirty="0"/>
          </a:p>
        </p:txBody>
      </p:sp>
    </p:spTree>
    <p:extLst>
      <p:ext uri="{BB962C8B-B14F-4D97-AF65-F5344CB8AC3E}">
        <p14:creationId xmlns:p14="http://schemas.microsoft.com/office/powerpoint/2010/main" val="28596701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1359798"/>
            <a:ext cx="10515600" cy="4351338"/>
          </a:xfrm>
        </p:spPr>
        <p:txBody>
          <a:bodyPr>
            <a:normAutofit/>
          </a:bodyPr>
          <a:lstStyle/>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İKTİSADİ VE İDARİ BİLİMLER FAKÜLTESİ</a:t>
            </a:r>
          </a:p>
          <a:p>
            <a:pPr marL="0" lvl="0" indent="0">
              <a:lnSpc>
                <a:spcPct val="100000"/>
              </a:lnSpc>
              <a:spcBef>
                <a:spcPts val="0"/>
              </a:spcBef>
              <a:buNone/>
            </a:pPr>
            <a:endParaRPr lang="tr-TR" sz="1800" b="1" dirty="0" smtClean="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20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İktisat Bölümü</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smtClean="0">
                <a:solidFill>
                  <a:prstClr val="black"/>
                </a:solidFill>
                <a:latin typeface="Times New Roman" panose="02020603050405020304" pitchFamily="18" charset="0"/>
                <a:cs typeface="Times New Roman" panose="02020603050405020304" pitchFamily="18" charset="0"/>
              </a:rPr>
              <a:t>Maliye </a:t>
            </a:r>
            <a:r>
              <a:rPr lang="tr-TR" sz="1600" dirty="0">
                <a:solidFill>
                  <a:prstClr val="black"/>
                </a:solidFill>
                <a:latin typeface="Times New Roman" panose="02020603050405020304" pitchFamily="18" charset="0"/>
                <a:cs typeface="Times New Roman" panose="02020603050405020304" pitchFamily="18" charset="0"/>
              </a:rPr>
              <a:t>Bölümü</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Siyaset Bilimi ve Kamu Yönetimi</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Sosyal Hizmetler</a:t>
            </a:r>
          </a:p>
          <a:p>
            <a:endParaRPr lang="tr-TR" dirty="0"/>
          </a:p>
        </p:txBody>
      </p:sp>
    </p:spTree>
    <p:extLst>
      <p:ext uri="{BB962C8B-B14F-4D97-AF65-F5344CB8AC3E}">
        <p14:creationId xmlns:p14="http://schemas.microsoft.com/office/powerpoint/2010/main" val="4618570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907211" y="1027906"/>
            <a:ext cx="10515600" cy="4351338"/>
          </a:xfrm>
        </p:spPr>
        <p:txBody>
          <a:bodyPr>
            <a:normAutofit fontScale="92500" lnSpcReduction="10000"/>
          </a:bodyPr>
          <a:lstStyle/>
          <a:p>
            <a:pPr marL="0" lvl="0" indent="0">
              <a:lnSpc>
                <a:spcPct val="100000"/>
              </a:lnSpc>
              <a:spcBef>
                <a:spcPts val="0"/>
              </a:spcBef>
              <a:buNone/>
            </a:pPr>
            <a:r>
              <a:rPr lang="tr-TR" sz="3000" b="1" dirty="0">
                <a:solidFill>
                  <a:prstClr val="black"/>
                </a:solidFill>
                <a:latin typeface="Times New Roman" panose="02020603050405020304" pitchFamily="18" charset="0"/>
                <a:cs typeface="Times New Roman" panose="02020603050405020304" pitchFamily="18" charset="0"/>
              </a:rPr>
              <a:t>SAĞLIK BİLİMLERİ </a:t>
            </a:r>
            <a:r>
              <a:rPr lang="tr-TR" sz="3000" b="1" dirty="0" smtClean="0">
                <a:solidFill>
                  <a:prstClr val="black"/>
                </a:solidFill>
                <a:latin typeface="Times New Roman" panose="02020603050405020304" pitchFamily="18" charset="0"/>
                <a:cs typeface="Times New Roman" panose="02020603050405020304" pitchFamily="18" charset="0"/>
              </a:rPr>
              <a:t>FAKÜLTESİ</a:t>
            </a:r>
          </a:p>
          <a:p>
            <a:pPr marL="0" lvl="0" indent="0">
              <a:lnSpc>
                <a:spcPct val="100000"/>
              </a:lnSpc>
              <a:spcBef>
                <a:spcPts val="0"/>
              </a:spcBef>
              <a:buNone/>
            </a:pPr>
            <a:endParaRPr lang="tr-TR" sz="30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Hemşirelik</a:t>
            </a:r>
            <a:r>
              <a:rPr lang="tr-TR" sz="1900" dirty="0">
                <a:solidFill>
                  <a:prstClr val="black"/>
                </a:solidFill>
                <a:latin typeface="Times New Roman" panose="02020603050405020304" pitchFamily="18" charset="0"/>
                <a:cs typeface="Times New Roman" panose="02020603050405020304" pitchFamily="18" charset="0"/>
              </a:rPr>
              <a:t> Bölümü</a:t>
            </a:r>
          </a:p>
          <a:p>
            <a:pPr marL="0" lvl="0" indent="0">
              <a:lnSpc>
                <a:spcPct val="100000"/>
              </a:lnSpc>
              <a:spcBef>
                <a:spcPts val="0"/>
              </a:spcBef>
            </a:pPr>
            <a:endParaRPr lang="tr-TR" sz="19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9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900" dirty="0">
                <a:solidFill>
                  <a:prstClr val="black"/>
                </a:solidFill>
                <a:latin typeface="Times New Roman" panose="02020603050405020304" pitchFamily="18" charset="0"/>
                <a:cs typeface="Times New Roman" panose="02020603050405020304" pitchFamily="18" charset="0"/>
              </a:rPr>
              <a:t>İş </a:t>
            </a:r>
            <a:r>
              <a:rPr lang="tr-TR" sz="1700" dirty="0">
                <a:solidFill>
                  <a:prstClr val="black"/>
                </a:solidFill>
                <a:latin typeface="Times New Roman" panose="02020603050405020304" pitchFamily="18" charset="0"/>
                <a:cs typeface="Times New Roman" panose="02020603050405020304" pitchFamily="18" charset="0"/>
              </a:rPr>
              <a:t>Sağlığı</a:t>
            </a:r>
            <a:r>
              <a:rPr lang="tr-TR" sz="1900" dirty="0">
                <a:solidFill>
                  <a:prstClr val="black"/>
                </a:solidFill>
                <a:latin typeface="Times New Roman" panose="02020603050405020304" pitchFamily="18" charset="0"/>
                <a:cs typeface="Times New Roman" panose="02020603050405020304" pitchFamily="18" charset="0"/>
              </a:rPr>
              <a:t> ve </a:t>
            </a:r>
            <a:r>
              <a:rPr lang="tr-TR" sz="1900" dirty="0" smtClean="0">
                <a:solidFill>
                  <a:prstClr val="black"/>
                </a:solidFill>
                <a:latin typeface="Times New Roman" panose="02020603050405020304" pitchFamily="18" charset="0"/>
                <a:cs typeface="Times New Roman" panose="02020603050405020304" pitchFamily="18" charset="0"/>
              </a:rPr>
              <a:t>Güvenliği</a:t>
            </a:r>
          </a:p>
          <a:p>
            <a:pPr marL="0" lvl="0" indent="0">
              <a:lnSpc>
                <a:spcPct val="100000"/>
              </a:lnSpc>
              <a:spcBef>
                <a:spcPts val="0"/>
              </a:spcBef>
              <a:buNone/>
            </a:pPr>
            <a:endParaRPr lang="tr-TR" sz="23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sz="3000" b="1" dirty="0">
                <a:solidFill>
                  <a:prstClr val="black"/>
                </a:solidFill>
                <a:latin typeface="Times New Roman" panose="02020603050405020304" pitchFamily="18" charset="0"/>
                <a:cs typeface="Times New Roman" panose="02020603050405020304" pitchFamily="18" charset="0"/>
              </a:rPr>
              <a:t>GÜZEL</a:t>
            </a:r>
            <a:r>
              <a:rPr lang="tr-TR" sz="3300" b="1" dirty="0">
                <a:solidFill>
                  <a:prstClr val="black"/>
                </a:solidFill>
                <a:latin typeface="Times New Roman" panose="02020603050405020304" pitchFamily="18" charset="0"/>
                <a:cs typeface="Times New Roman" panose="02020603050405020304" pitchFamily="18" charset="0"/>
              </a:rPr>
              <a:t> </a:t>
            </a:r>
            <a:r>
              <a:rPr lang="tr-TR" sz="3300" b="1" dirty="0" smtClean="0">
                <a:solidFill>
                  <a:prstClr val="black"/>
                </a:solidFill>
                <a:latin typeface="Times New Roman" panose="02020603050405020304" pitchFamily="18" charset="0"/>
                <a:cs typeface="Times New Roman" panose="02020603050405020304" pitchFamily="18" charset="0"/>
              </a:rPr>
              <a:t>SANATLAR </a:t>
            </a:r>
            <a:r>
              <a:rPr lang="tr-TR" sz="3300" b="1" dirty="0">
                <a:solidFill>
                  <a:prstClr val="black"/>
                </a:solidFill>
                <a:latin typeface="Times New Roman" panose="02020603050405020304" pitchFamily="18" charset="0"/>
                <a:cs typeface="Times New Roman" panose="02020603050405020304" pitchFamily="18" charset="0"/>
              </a:rPr>
              <a:t>VE TASARIM </a:t>
            </a:r>
            <a:r>
              <a:rPr lang="tr-TR" sz="3300" b="1" dirty="0" smtClean="0">
                <a:solidFill>
                  <a:prstClr val="black"/>
                </a:solidFill>
                <a:latin typeface="Times New Roman" panose="02020603050405020304" pitchFamily="18" charset="0"/>
                <a:cs typeface="Times New Roman" panose="02020603050405020304" pitchFamily="18" charset="0"/>
              </a:rPr>
              <a:t>FAKÜLTESİ</a:t>
            </a:r>
          </a:p>
          <a:p>
            <a:pPr marL="0" lvl="0" indent="0">
              <a:lnSpc>
                <a:spcPct val="100000"/>
              </a:lnSpc>
              <a:spcBef>
                <a:spcPts val="0"/>
              </a:spcBef>
              <a:buNone/>
            </a:pPr>
            <a:endParaRPr lang="tr-TR" sz="4000" b="1" dirty="0" smtClean="0">
              <a:solidFill>
                <a:prstClr val="black"/>
              </a:solidFill>
              <a:latin typeface="Times New Roman" panose="02020603050405020304" pitchFamily="18" charset="0"/>
              <a:cs typeface="Times New Roman" panose="02020603050405020304" pitchFamily="18" charset="0"/>
            </a:endParaRPr>
          </a:p>
          <a:p>
            <a:pPr marL="285750" lvl="0" indent="-28575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285750" lvl="0" indent="-28575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Şehir ve Bölge Planlama</a:t>
            </a:r>
          </a:p>
          <a:p>
            <a:pPr marL="285750" lvl="0" indent="-285750">
              <a:lnSpc>
                <a:spcPct val="100000"/>
              </a:lnSpc>
              <a:spcBef>
                <a:spcPts val="0"/>
              </a:spcBef>
            </a:pPr>
            <a:endParaRPr lang="tr-TR" sz="1700" dirty="0">
              <a:solidFill>
                <a:prstClr val="black"/>
              </a:solidFill>
              <a:latin typeface="Times New Roman" panose="02020603050405020304" pitchFamily="18" charset="0"/>
              <a:cs typeface="Times New Roman" panose="02020603050405020304" pitchFamily="18" charset="0"/>
            </a:endParaRPr>
          </a:p>
          <a:p>
            <a:pPr marL="285750" lvl="0" indent="-28575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Peyzaj </a:t>
            </a:r>
            <a:r>
              <a:rPr lang="tr-TR" sz="1700" dirty="0" smtClean="0">
                <a:solidFill>
                  <a:prstClr val="black"/>
                </a:solidFill>
                <a:latin typeface="Times New Roman" panose="02020603050405020304" pitchFamily="18" charset="0"/>
                <a:cs typeface="Times New Roman" panose="02020603050405020304" pitchFamily="18" charset="0"/>
              </a:rPr>
              <a:t>Mimarlığı</a:t>
            </a:r>
          </a:p>
          <a:p>
            <a:pPr marL="0" lvl="0" indent="0">
              <a:lnSpc>
                <a:spcPct val="100000"/>
              </a:lnSpc>
              <a:spcBef>
                <a:spcPts val="0"/>
              </a:spcBef>
              <a:buNone/>
            </a:pPr>
            <a:endParaRPr lang="tr-TR" sz="23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200" dirty="0">
              <a:solidFill>
                <a:prstClr val="black"/>
              </a:solidFill>
            </a:endParaRPr>
          </a:p>
          <a:p>
            <a:endParaRPr lang="tr-TR" dirty="0"/>
          </a:p>
        </p:txBody>
      </p:sp>
    </p:spTree>
    <p:extLst>
      <p:ext uri="{BB962C8B-B14F-4D97-AF65-F5344CB8AC3E}">
        <p14:creationId xmlns:p14="http://schemas.microsoft.com/office/powerpoint/2010/main" val="409075140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1558206"/>
            <a:ext cx="10515600" cy="4351338"/>
          </a:xfrm>
        </p:spPr>
        <p:txBody>
          <a:bodyPr>
            <a:normAutofit/>
          </a:bodyPr>
          <a:lstStyle/>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SAĞLIK HİZMETLERİ MESLEK YÜKSEKOKULU</a:t>
            </a:r>
          </a:p>
          <a:p>
            <a:pPr marL="0" lvl="0" indent="0">
              <a:lnSpc>
                <a:spcPct val="100000"/>
              </a:lnSpc>
              <a:spcBef>
                <a:spcPts val="0"/>
              </a:spcBef>
              <a:buNone/>
            </a:pPr>
            <a:endParaRPr lang="tr-TR" sz="1800" b="1" dirty="0">
              <a:solidFill>
                <a:prstClr val="black"/>
              </a:solidFill>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İlk ve Acil Yardım </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Tıbbi Dokümantasyon ve Sekreterlik</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Tıbbi </a:t>
            </a:r>
            <a:r>
              <a:rPr lang="tr-TR" sz="1600" dirty="0" err="1">
                <a:solidFill>
                  <a:prstClr val="black"/>
                </a:solidFill>
                <a:latin typeface="Times New Roman" panose="02020603050405020304" pitchFamily="18" charset="0"/>
                <a:cs typeface="Times New Roman" panose="02020603050405020304" pitchFamily="18" charset="0"/>
              </a:rPr>
              <a:t>Laboratuar</a:t>
            </a:r>
            <a:r>
              <a:rPr lang="tr-TR" sz="1600" dirty="0">
                <a:solidFill>
                  <a:prstClr val="black"/>
                </a:solidFill>
                <a:latin typeface="Times New Roman" panose="02020603050405020304" pitchFamily="18" charset="0"/>
                <a:cs typeface="Times New Roman" panose="02020603050405020304" pitchFamily="18" charset="0"/>
              </a:rPr>
              <a:t> Teknikleri</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Tıbbi Görüntüleme Teknikleri</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Fizyoterapi Bölümü</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Diyaliz Bölümü</a:t>
            </a:r>
          </a:p>
          <a:p>
            <a:endParaRPr lang="tr-TR" dirty="0"/>
          </a:p>
        </p:txBody>
      </p:sp>
    </p:spTree>
    <p:extLst>
      <p:ext uri="{BB962C8B-B14F-4D97-AF65-F5344CB8AC3E}">
        <p14:creationId xmlns:p14="http://schemas.microsoft.com/office/powerpoint/2010/main" val="132245621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544901" y="2627881"/>
            <a:ext cx="10515600" cy="4351338"/>
          </a:xfrm>
        </p:spPr>
        <p:txBody>
          <a:bodyPr/>
          <a:lstStyle/>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YABANCI DİLLER YÜKSEKOKULU</a:t>
            </a:r>
          </a:p>
          <a:p>
            <a:pPr marL="0" lvl="0" indent="0">
              <a:lnSpc>
                <a:spcPct val="100000"/>
              </a:lnSpc>
              <a:spcBef>
                <a:spcPts val="0"/>
              </a:spcBef>
              <a:buNone/>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sz="1600" dirty="0">
                <a:solidFill>
                  <a:prstClr val="black"/>
                </a:solidFill>
                <a:latin typeface="Times New Roman" panose="02020603050405020304" pitchFamily="18" charset="0"/>
                <a:cs typeface="Times New Roman" panose="02020603050405020304" pitchFamily="18" charset="0"/>
              </a:rPr>
              <a:t>Mütercim ve Tercümanlık (İngilizce)</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sz="1600" dirty="0">
                <a:solidFill>
                  <a:prstClr val="black"/>
                </a:solidFill>
                <a:latin typeface="Times New Roman" panose="02020603050405020304" pitchFamily="18" charset="0"/>
                <a:cs typeface="Times New Roman" panose="02020603050405020304" pitchFamily="18" charset="0"/>
              </a:rPr>
              <a:t>Bu program 2024-2025 Eğitim-Öğretim yılından itibaren Fen-Edebiyat Fakültesi bünyesinde öğrenci alınmaya başlanmıştır.</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b="1" dirty="0" smtClean="0">
                <a:solidFill>
                  <a:prstClr val="black"/>
                </a:solidFill>
                <a:latin typeface="Times New Roman" panose="02020603050405020304" pitchFamily="18" charset="0"/>
                <a:cs typeface="Times New Roman" panose="02020603050405020304" pitchFamily="18" charset="0"/>
              </a:rPr>
              <a:t>TURİZM İŞLETMECİLİĞİ </a:t>
            </a:r>
            <a:r>
              <a:rPr lang="tr-TR" b="1" dirty="0">
                <a:solidFill>
                  <a:prstClr val="black"/>
                </a:solidFill>
                <a:latin typeface="Times New Roman" panose="02020603050405020304" pitchFamily="18" charset="0"/>
                <a:cs typeface="Times New Roman" panose="02020603050405020304" pitchFamily="18" charset="0"/>
              </a:rPr>
              <a:t>VE OTELCİLİK YÜKSEKOKULU </a:t>
            </a:r>
          </a:p>
          <a:p>
            <a:pPr marL="0" lvl="0" indent="0">
              <a:lnSpc>
                <a:spcPct val="100000"/>
              </a:lnSpc>
              <a:spcBef>
                <a:spcPts val="0"/>
              </a:spcBef>
              <a:buNone/>
            </a:pPr>
            <a:endParaRPr lang="tr-TR" sz="1600" b="1" dirty="0">
              <a:solidFill>
                <a:prstClr val="black"/>
              </a:solidFill>
              <a:latin typeface="Times New Roman" panose="02020603050405020304" pitchFamily="18" charset="0"/>
              <a:cs typeface="Times New Roman" panose="02020603050405020304" pitchFamily="18" charset="0"/>
            </a:endParaRPr>
          </a:p>
          <a:p>
            <a:pPr marL="285750" lvl="0" indent="-28575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Rekreasyon Yönetimi </a:t>
            </a:r>
          </a:p>
          <a:p>
            <a:pPr marL="285750" lvl="0" indent="-28575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Gastronomi ve Mutfak Sanatları</a:t>
            </a:r>
          </a:p>
          <a:p>
            <a:endParaRPr lang="tr-TR" dirty="0"/>
          </a:p>
        </p:txBody>
      </p:sp>
      <p:sp>
        <p:nvSpPr>
          <p:cNvPr id="4" name="Dikdörtgen 3"/>
          <p:cNvSpPr/>
          <p:nvPr/>
        </p:nvSpPr>
        <p:spPr>
          <a:xfrm>
            <a:off x="894272" y="423150"/>
            <a:ext cx="9144000" cy="2000548"/>
          </a:xfrm>
          <a:prstGeom prst="rect">
            <a:avLst/>
          </a:prstGeom>
        </p:spPr>
        <p:txBody>
          <a:bodyPr wrap="square">
            <a:spAutoFit/>
          </a:bodyPr>
          <a:lstStyle/>
          <a:p>
            <a:pPr lvl="0"/>
            <a:r>
              <a:rPr lang="tr-TR" sz="2800" b="1" dirty="0">
                <a:solidFill>
                  <a:prstClr val="black"/>
                </a:solidFill>
                <a:latin typeface="Times New Roman" panose="02020603050405020304" pitchFamily="18" charset="0"/>
                <a:cs typeface="Times New Roman" panose="02020603050405020304" pitchFamily="18" charset="0"/>
              </a:rPr>
              <a:t>BEDEN EĞİTİMİ VE SPOR YÜKSEKOKULU</a:t>
            </a:r>
          </a:p>
          <a:p>
            <a:pPr lvl="0"/>
            <a:endParaRPr lang="tr-TR" sz="1600" b="1" dirty="0">
              <a:solidFill>
                <a:prstClr val="black"/>
              </a:solidFill>
              <a:latin typeface="Times New Roman" panose="02020603050405020304" pitchFamily="18" charset="0"/>
              <a:cs typeface="Times New Roman" panose="02020603050405020304" pitchFamily="18" charset="0"/>
            </a:endParaRPr>
          </a:p>
          <a:p>
            <a:pPr lvl="0">
              <a:buFont typeface="Arial" panose="020B0604020202020204" pitchFamily="34" charset="0"/>
              <a:buChar char="•"/>
            </a:pPr>
            <a:r>
              <a:rPr lang="tr-TR" sz="1600" dirty="0">
                <a:solidFill>
                  <a:prstClr val="black"/>
                </a:solidFill>
                <a:latin typeface="Times New Roman" panose="02020603050405020304" pitchFamily="18" charset="0"/>
                <a:cs typeface="Times New Roman" panose="02020603050405020304" pitchFamily="18" charset="0"/>
              </a:rPr>
              <a:t>Beden Eğitimi ve Spor Öğretmenliği</a:t>
            </a:r>
          </a:p>
          <a:p>
            <a:pPr lvl="0"/>
            <a:endParaRPr lang="tr-TR" sz="1600" dirty="0">
              <a:solidFill>
                <a:prstClr val="black"/>
              </a:solidFill>
              <a:latin typeface="Times New Roman" panose="02020603050405020304" pitchFamily="18" charset="0"/>
              <a:cs typeface="Times New Roman" panose="02020603050405020304" pitchFamily="18" charset="0"/>
            </a:endParaRPr>
          </a:p>
          <a:p>
            <a:pPr lvl="0">
              <a:buFont typeface="Arial" panose="020B0604020202020204" pitchFamily="34" charset="0"/>
              <a:buChar char="•"/>
            </a:pPr>
            <a:r>
              <a:rPr lang="tr-TR" sz="1600" dirty="0">
                <a:solidFill>
                  <a:prstClr val="black"/>
                </a:solidFill>
                <a:latin typeface="Times New Roman" panose="02020603050405020304" pitchFamily="18" charset="0"/>
                <a:cs typeface="Times New Roman" panose="02020603050405020304" pitchFamily="18" charset="0"/>
              </a:rPr>
              <a:t>Spor Yöneticiliği</a:t>
            </a:r>
          </a:p>
          <a:p>
            <a:pPr lvl="0"/>
            <a:endParaRPr lang="tr-TR" sz="1600" dirty="0">
              <a:solidFill>
                <a:prstClr val="black"/>
              </a:solidFill>
              <a:latin typeface="Times New Roman" panose="02020603050405020304" pitchFamily="18" charset="0"/>
              <a:cs typeface="Times New Roman" panose="02020603050405020304" pitchFamily="18" charset="0"/>
            </a:endParaRPr>
          </a:p>
          <a:p>
            <a:pPr lvl="0">
              <a:buFont typeface="Arial" panose="020B0604020202020204" pitchFamily="34" charset="0"/>
              <a:buChar char="•"/>
            </a:pPr>
            <a:r>
              <a:rPr lang="tr-TR" sz="1600" dirty="0">
                <a:solidFill>
                  <a:prstClr val="black"/>
                </a:solidFill>
                <a:latin typeface="Times New Roman" panose="02020603050405020304" pitchFamily="18" charset="0"/>
                <a:cs typeface="Times New Roman" panose="02020603050405020304" pitchFamily="18" charset="0"/>
              </a:rPr>
              <a:t>Antrenörlük Bölümü</a:t>
            </a:r>
          </a:p>
        </p:txBody>
      </p:sp>
    </p:spTree>
    <p:extLst>
      <p:ext uri="{BB962C8B-B14F-4D97-AF65-F5344CB8AC3E}">
        <p14:creationId xmlns:p14="http://schemas.microsoft.com/office/powerpoint/2010/main" val="173481998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KURTALAN MESLEK YÜKSEKOKULU</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Maliye</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Bankacılık ve Sigortacılık</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Posta Hizmetleri </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Sosyal Hizmetler</a:t>
            </a:r>
          </a:p>
          <a:p>
            <a:endParaRPr lang="tr-TR" dirty="0"/>
          </a:p>
        </p:txBody>
      </p:sp>
    </p:spTree>
    <p:extLst>
      <p:ext uri="{BB962C8B-B14F-4D97-AF65-F5344CB8AC3E}">
        <p14:creationId xmlns:p14="http://schemas.microsoft.com/office/powerpoint/2010/main" val="333661441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ERUH MESLEK YÜKSEKOKULU</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Harita ve Kadastro</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Sosyal Hizmetler</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Çocuk Gelişimi</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TASARIM MESLEK </a:t>
            </a:r>
            <a:r>
              <a:rPr lang="tr-TR" b="1" dirty="0" smtClean="0">
                <a:solidFill>
                  <a:prstClr val="black"/>
                </a:solidFill>
                <a:latin typeface="Times New Roman" panose="02020603050405020304" pitchFamily="18" charset="0"/>
                <a:cs typeface="Times New Roman" panose="02020603050405020304" pitchFamily="18" charset="0"/>
              </a:rPr>
              <a:t>YÜKSEKOKULU</a:t>
            </a:r>
          </a:p>
          <a:p>
            <a:pPr marL="0" lvl="0" indent="0">
              <a:lnSpc>
                <a:spcPct val="100000"/>
              </a:lnSpc>
              <a:spcBef>
                <a:spcPts val="0"/>
              </a:spcBef>
              <a:buNone/>
            </a:pPr>
            <a:r>
              <a:rPr lang="tr-TR" sz="1600" b="1" dirty="0" smtClean="0">
                <a:solidFill>
                  <a:prstClr val="black"/>
                </a:solidFill>
                <a:latin typeface="Times New Roman" panose="02020603050405020304" pitchFamily="18" charset="0"/>
                <a:cs typeface="Times New Roman" panose="02020603050405020304" pitchFamily="18" charset="0"/>
              </a:rPr>
              <a:t> </a:t>
            </a:r>
            <a:endParaRPr lang="tr-TR" sz="1600" b="1" dirty="0">
              <a:solidFill>
                <a:prstClr val="black"/>
              </a:solidFill>
              <a:latin typeface="Times New Roman" panose="02020603050405020304" pitchFamily="18" charset="0"/>
              <a:cs typeface="Times New Roman" panose="02020603050405020304" pitchFamily="18" charset="0"/>
            </a:endParaRPr>
          </a:p>
          <a:p>
            <a:pPr marL="285750" lvl="0" indent="-285750">
              <a:lnSpc>
                <a:spcPct val="100000"/>
              </a:lnSpc>
              <a:spcBef>
                <a:spcPts val="0"/>
              </a:spcBef>
            </a:pPr>
            <a:r>
              <a:rPr lang="tr-TR" sz="1600" dirty="0" smtClean="0">
                <a:solidFill>
                  <a:prstClr val="black"/>
                </a:solidFill>
                <a:latin typeface="Times New Roman" panose="02020603050405020304" pitchFamily="18" charset="0"/>
                <a:cs typeface="Times New Roman" panose="02020603050405020304" pitchFamily="18" charset="0"/>
              </a:rPr>
              <a:t>İç </a:t>
            </a:r>
            <a:r>
              <a:rPr lang="tr-TR" sz="1600" dirty="0">
                <a:solidFill>
                  <a:prstClr val="black"/>
                </a:solidFill>
                <a:latin typeface="Times New Roman" panose="02020603050405020304" pitchFamily="18" charset="0"/>
                <a:cs typeface="Times New Roman" panose="02020603050405020304" pitchFamily="18" charset="0"/>
              </a:rPr>
              <a:t>Mekan Tasarımı</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800" dirty="0">
              <a:solidFill>
                <a:prstClr val="black"/>
              </a:solidFill>
            </a:endParaRPr>
          </a:p>
          <a:p>
            <a:pPr marL="0" lvl="0" indent="0">
              <a:lnSpc>
                <a:spcPct val="100000"/>
              </a:lnSpc>
              <a:spcBef>
                <a:spcPts val="0"/>
              </a:spcBef>
              <a:buNone/>
            </a:pPr>
            <a:endParaRPr lang="tr-TR" sz="1800" dirty="0">
              <a:solidFill>
                <a:prstClr val="black"/>
              </a:solidFill>
            </a:endParaRPr>
          </a:p>
          <a:p>
            <a:endParaRPr lang="tr-TR" dirty="0"/>
          </a:p>
        </p:txBody>
      </p:sp>
    </p:spTree>
    <p:extLst>
      <p:ext uri="{BB962C8B-B14F-4D97-AF65-F5344CB8AC3E}">
        <p14:creationId xmlns:p14="http://schemas.microsoft.com/office/powerpoint/2010/main" val="25321253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1333920"/>
            <a:ext cx="10515600" cy="4351338"/>
          </a:xfrm>
        </p:spPr>
        <p:txBody>
          <a:bodyPr>
            <a:normAutofit lnSpcReduction="10000"/>
          </a:bodyPr>
          <a:lstStyle/>
          <a:p>
            <a:pPr marL="0" lvl="0" indent="0">
              <a:lnSpc>
                <a:spcPct val="100000"/>
              </a:lnSpc>
              <a:spcBef>
                <a:spcPts val="0"/>
              </a:spcBef>
              <a:buNone/>
            </a:pPr>
            <a:r>
              <a:rPr lang="tr-TR" b="1" dirty="0" smtClean="0">
                <a:solidFill>
                  <a:prstClr val="black"/>
                </a:solidFill>
              </a:rPr>
              <a:t>TEKNİK BİLİMLER MESLEK YÜKSEK OKULU</a:t>
            </a:r>
          </a:p>
          <a:p>
            <a:pPr marL="0" lvl="0" indent="0">
              <a:lnSpc>
                <a:spcPct val="100000"/>
              </a:lnSpc>
              <a:spcBef>
                <a:spcPts val="0"/>
              </a:spcBef>
              <a:buNone/>
            </a:pPr>
            <a:endParaRPr lang="tr-TR" b="1" dirty="0" smtClean="0">
              <a:solidFill>
                <a:prstClr val="black"/>
              </a:solidFill>
            </a:endParaRPr>
          </a:p>
          <a:p>
            <a:pPr marL="0" lvl="0" indent="0">
              <a:lnSpc>
                <a:spcPct val="100000"/>
              </a:lnSpc>
              <a:spcBef>
                <a:spcPts val="0"/>
              </a:spcBef>
            </a:pPr>
            <a:r>
              <a:rPr lang="tr-TR" sz="1600" dirty="0" smtClean="0">
                <a:solidFill>
                  <a:prstClr val="black"/>
                </a:solidFill>
                <a:latin typeface="Times New Roman" panose="02020603050405020304" pitchFamily="18" charset="0"/>
                <a:cs typeface="Times New Roman" panose="02020603050405020304" pitchFamily="18" charset="0"/>
              </a:rPr>
              <a:t>Elektrik </a:t>
            </a: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Makine</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Bilgisayar Programcılığı</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Kimya Teknolojisi</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Gıda Teknolojisi</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İnşaat Teknolojisi</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Özel Güvenlik ve Koruma</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Raylı Sistemler Elektrik-Elektronik </a:t>
            </a:r>
          </a:p>
          <a:p>
            <a:pPr marL="0" lvl="0" indent="0">
              <a:lnSpc>
                <a:spcPct val="100000"/>
              </a:lnSpc>
              <a:spcBef>
                <a:spcPts val="0"/>
              </a:spcBef>
            </a:pPr>
            <a:endParaRPr lang="tr-TR" sz="900" dirty="0">
              <a:solidFill>
                <a:prstClr val="black"/>
              </a:solidFill>
            </a:endParaRPr>
          </a:p>
          <a:p>
            <a:pPr marL="0" lvl="0" indent="0">
              <a:lnSpc>
                <a:spcPct val="100000"/>
              </a:lnSpc>
              <a:spcBef>
                <a:spcPts val="0"/>
              </a:spcBef>
            </a:pPr>
            <a:endParaRPr lang="tr-TR" sz="900" dirty="0">
              <a:solidFill>
                <a:prstClr val="black"/>
              </a:solidFill>
            </a:endParaRPr>
          </a:p>
          <a:p>
            <a:endParaRPr lang="tr-TR" dirty="0"/>
          </a:p>
        </p:txBody>
      </p:sp>
    </p:spTree>
    <p:extLst>
      <p:ext uri="{BB962C8B-B14F-4D97-AF65-F5344CB8AC3E}">
        <p14:creationId xmlns:p14="http://schemas.microsoft.com/office/powerpoint/2010/main" val="240551374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1437436"/>
            <a:ext cx="10515600" cy="4351338"/>
          </a:xfrm>
        </p:spPr>
        <p:txBody>
          <a:bodyPr>
            <a:normAutofit fontScale="92500" lnSpcReduction="20000"/>
          </a:bodyPr>
          <a:lstStyle/>
          <a:p>
            <a:pPr marL="0" lvl="0" indent="0" fontAlgn="base">
              <a:lnSpc>
                <a:spcPct val="100000"/>
              </a:lnSpc>
              <a:spcBef>
                <a:spcPct val="0"/>
              </a:spcBef>
              <a:spcAft>
                <a:spcPct val="0"/>
              </a:spcAft>
              <a:buNone/>
            </a:pPr>
            <a:r>
              <a:rPr lang="tr-TR" sz="3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SOSYAL BİLİMLER MESLEK YÜKSEKOKULU</a:t>
            </a:r>
            <a:endParaRPr lang="tr-TR" sz="3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fontAlgn="base">
              <a:lnSpc>
                <a:spcPct val="100000"/>
              </a:lnSpc>
              <a:spcBef>
                <a:spcPct val="0"/>
              </a:spcBef>
              <a:spcAft>
                <a:spcPct val="0"/>
              </a:spcAft>
              <a:buNone/>
            </a:pPr>
            <a:endParaRPr lang="tr-TR" sz="1600" b="1" dirty="0">
              <a:solidFill>
                <a:prstClr val="black"/>
              </a:solidFill>
              <a:latin typeface="Calibri" pitchFamily="34" charset="0"/>
              <a:ea typeface="Times New Roman" pitchFamily="18" charset="0"/>
              <a:cs typeface="Times New Roman" pitchFamily="18" charset="0"/>
            </a:endParaRPr>
          </a:p>
          <a:p>
            <a:pPr marL="0" lvl="0" indent="0" eaLnBrk="0" fontAlgn="base" hangingPunct="0">
              <a:lnSpc>
                <a:spcPct val="100000"/>
              </a:lnSpc>
              <a:spcBef>
                <a:spcPct val="0"/>
              </a:spcBef>
              <a:spcAft>
                <a:spcPct val="0"/>
              </a:spcAft>
              <a:buFontTx/>
              <a:buChar char="•"/>
            </a:pPr>
            <a:r>
              <a:rPr lang="tr-TR" sz="1700" dirty="0">
                <a:solidFill>
                  <a:prstClr val="black"/>
                </a:solidFill>
                <a:latin typeface="Times New Roman" panose="02020603050405020304" pitchFamily="18" charset="0"/>
                <a:cs typeface="Times New Roman" panose="02020603050405020304" pitchFamily="18" charset="0"/>
              </a:rPr>
              <a:t>Muhasebe ve Vergi Uygulamaları</a:t>
            </a:r>
          </a:p>
          <a:p>
            <a:pPr marL="0" lvl="0" indent="0" eaLnBrk="0" fontAlgn="base" hangingPunct="0">
              <a:lnSpc>
                <a:spcPct val="100000"/>
              </a:lnSpc>
              <a:spcBef>
                <a:spcPct val="0"/>
              </a:spcBef>
              <a:spcAft>
                <a:spcPct val="0"/>
              </a:spcAft>
              <a:buFontTx/>
              <a:buChar char="•"/>
            </a:pPr>
            <a:endParaRPr lang="tr-TR" sz="1700" dirty="0">
              <a:solidFill>
                <a:prstClr val="black"/>
              </a:solidFill>
              <a:latin typeface="Times New Roman" panose="02020603050405020304" pitchFamily="18" charset="0"/>
              <a:cs typeface="Times New Roman" panose="02020603050405020304" pitchFamily="18" charset="0"/>
            </a:endParaRPr>
          </a:p>
          <a:p>
            <a:pPr marL="0" lvl="0" indent="0" eaLnBrk="0" fontAlgn="base" hangingPunct="0">
              <a:lnSpc>
                <a:spcPct val="100000"/>
              </a:lnSpc>
              <a:spcBef>
                <a:spcPct val="0"/>
              </a:spcBef>
              <a:spcAft>
                <a:spcPct val="0"/>
              </a:spcAft>
              <a:buFontTx/>
              <a:buChar char="•"/>
            </a:pPr>
            <a:r>
              <a:rPr lang="tr-TR" sz="1700" dirty="0">
                <a:solidFill>
                  <a:prstClr val="black"/>
                </a:solidFill>
                <a:latin typeface="Times New Roman" panose="02020603050405020304" pitchFamily="18" charset="0"/>
                <a:cs typeface="Times New Roman" panose="02020603050405020304" pitchFamily="18" charset="0"/>
              </a:rPr>
              <a:t>Çocuk Gelişimi</a:t>
            </a:r>
          </a:p>
          <a:p>
            <a:pPr marL="0" lvl="0" indent="0" eaLnBrk="0" fontAlgn="base" hangingPunct="0">
              <a:lnSpc>
                <a:spcPct val="100000"/>
              </a:lnSpc>
              <a:spcBef>
                <a:spcPct val="0"/>
              </a:spcBef>
              <a:spcAft>
                <a:spcPct val="0"/>
              </a:spcAft>
              <a:buNone/>
            </a:pPr>
            <a:endParaRPr lang="tr-TR" sz="1700" dirty="0">
              <a:solidFill>
                <a:prstClr val="black"/>
              </a:solidFill>
              <a:latin typeface="Times New Roman" panose="02020603050405020304" pitchFamily="18" charset="0"/>
              <a:cs typeface="Times New Roman" panose="02020603050405020304" pitchFamily="18" charset="0"/>
            </a:endParaRPr>
          </a:p>
          <a:p>
            <a:pPr marL="0" lvl="0" indent="0" eaLnBrk="0" fontAlgn="base" hangingPunct="0">
              <a:lnSpc>
                <a:spcPct val="100000"/>
              </a:lnSpc>
              <a:spcBef>
                <a:spcPct val="0"/>
              </a:spcBef>
              <a:spcAft>
                <a:spcPct val="0"/>
              </a:spcAft>
              <a:buFontTx/>
              <a:buChar char="•"/>
            </a:pPr>
            <a:r>
              <a:rPr lang="tr-TR" sz="1700" dirty="0">
                <a:solidFill>
                  <a:prstClr val="black"/>
                </a:solidFill>
                <a:latin typeface="Times New Roman" panose="02020603050405020304" pitchFamily="18" charset="0"/>
                <a:cs typeface="Times New Roman" panose="02020603050405020304" pitchFamily="18" charset="0"/>
              </a:rPr>
              <a:t>Geleneksel El Sanatları</a:t>
            </a:r>
          </a:p>
          <a:p>
            <a:pPr marL="0" lvl="0" indent="0" eaLnBrk="0" fontAlgn="base" hangingPunct="0">
              <a:lnSpc>
                <a:spcPct val="100000"/>
              </a:lnSpc>
              <a:spcBef>
                <a:spcPct val="0"/>
              </a:spcBef>
              <a:spcAft>
                <a:spcPct val="0"/>
              </a:spcAft>
              <a:buFontTx/>
              <a:buChar char="•"/>
            </a:pPr>
            <a:endParaRPr lang="tr-TR" sz="1700" dirty="0">
              <a:solidFill>
                <a:prstClr val="black"/>
              </a:solidFill>
              <a:latin typeface="Times New Roman" panose="02020603050405020304" pitchFamily="18" charset="0"/>
              <a:cs typeface="Times New Roman" panose="02020603050405020304" pitchFamily="18" charset="0"/>
            </a:endParaRPr>
          </a:p>
          <a:p>
            <a:pPr marL="0" lvl="0" indent="0" eaLnBrk="0" fontAlgn="base" hangingPunct="0">
              <a:lnSpc>
                <a:spcPct val="100000"/>
              </a:lnSpc>
              <a:spcBef>
                <a:spcPct val="0"/>
              </a:spcBef>
              <a:spcAft>
                <a:spcPct val="0"/>
              </a:spcAft>
              <a:buFontTx/>
              <a:buChar char="•"/>
            </a:pPr>
            <a:r>
              <a:rPr lang="tr-TR" sz="1700" dirty="0">
                <a:solidFill>
                  <a:prstClr val="black"/>
                </a:solidFill>
                <a:latin typeface="Times New Roman" panose="02020603050405020304" pitchFamily="18" charset="0"/>
                <a:cs typeface="Times New Roman" panose="02020603050405020304" pitchFamily="18" charset="0"/>
              </a:rPr>
              <a:t>İşletme Yönetimi</a:t>
            </a:r>
          </a:p>
          <a:p>
            <a:pPr marL="0" lvl="0" indent="0" eaLnBrk="0" fontAlgn="base" hangingPunct="0">
              <a:lnSpc>
                <a:spcPct val="100000"/>
              </a:lnSpc>
              <a:spcBef>
                <a:spcPct val="0"/>
              </a:spcBef>
              <a:spcAft>
                <a:spcPct val="0"/>
              </a:spcAft>
              <a:buFontTx/>
              <a:buChar char="•"/>
            </a:pPr>
            <a:endParaRPr lang="tr-TR" sz="1700" dirty="0">
              <a:solidFill>
                <a:prstClr val="black"/>
              </a:solidFill>
              <a:latin typeface="Times New Roman" panose="02020603050405020304" pitchFamily="18" charset="0"/>
              <a:cs typeface="Times New Roman" panose="02020603050405020304" pitchFamily="18" charset="0"/>
            </a:endParaRPr>
          </a:p>
          <a:p>
            <a:pPr marL="0" lvl="0" indent="0" eaLnBrk="0" fontAlgn="base" hangingPunct="0">
              <a:lnSpc>
                <a:spcPct val="100000"/>
              </a:lnSpc>
              <a:spcBef>
                <a:spcPct val="0"/>
              </a:spcBef>
              <a:spcAft>
                <a:spcPct val="0"/>
              </a:spcAft>
              <a:buFontTx/>
              <a:buChar char="•"/>
            </a:pPr>
            <a:r>
              <a:rPr lang="tr-TR" sz="1700" dirty="0">
                <a:solidFill>
                  <a:prstClr val="black"/>
                </a:solidFill>
                <a:latin typeface="Times New Roman" panose="02020603050405020304" pitchFamily="18" charset="0"/>
                <a:cs typeface="Times New Roman" panose="02020603050405020304" pitchFamily="18" charset="0"/>
              </a:rPr>
              <a:t>Büro Yönetici ve Asistanlığı</a:t>
            </a:r>
          </a:p>
          <a:p>
            <a:pPr marL="0" lvl="0" indent="0" eaLnBrk="0" fontAlgn="base" hangingPunct="0">
              <a:lnSpc>
                <a:spcPct val="100000"/>
              </a:lnSpc>
              <a:spcBef>
                <a:spcPct val="0"/>
              </a:spcBef>
              <a:spcAft>
                <a:spcPct val="0"/>
              </a:spcAft>
              <a:buNone/>
            </a:pPr>
            <a:endParaRPr lang="tr-TR" sz="1700" dirty="0">
              <a:solidFill>
                <a:prstClr val="black"/>
              </a:solidFill>
              <a:latin typeface="Times New Roman" panose="02020603050405020304" pitchFamily="18" charset="0"/>
              <a:cs typeface="Times New Roman" panose="02020603050405020304" pitchFamily="18" charset="0"/>
            </a:endParaRPr>
          </a:p>
          <a:p>
            <a:pPr marL="0" lvl="0" indent="0" eaLnBrk="0" fontAlgn="base" hangingPunct="0">
              <a:lnSpc>
                <a:spcPct val="100000"/>
              </a:lnSpc>
              <a:spcBef>
                <a:spcPct val="0"/>
              </a:spcBef>
              <a:spcAft>
                <a:spcPct val="0"/>
              </a:spcAft>
              <a:buFontTx/>
              <a:buChar char="•"/>
            </a:pPr>
            <a:r>
              <a:rPr lang="tr-TR" sz="1700" dirty="0">
                <a:solidFill>
                  <a:prstClr val="black"/>
                </a:solidFill>
                <a:latin typeface="Times New Roman" panose="02020603050405020304" pitchFamily="18" charset="0"/>
                <a:cs typeface="Times New Roman" panose="02020603050405020304" pitchFamily="18" charset="0"/>
              </a:rPr>
              <a:t>Uygulamalı İngilizce Çevirmenlik</a:t>
            </a:r>
          </a:p>
          <a:p>
            <a:pPr marL="0" lvl="0" indent="0" eaLnBrk="0" fontAlgn="base" hangingPunct="0">
              <a:lnSpc>
                <a:spcPct val="100000"/>
              </a:lnSpc>
              <a:spcBef>
                <a:spcPct val="0"/>
              </a:spcBef>
              <a:spcAft>
                <a:spcPct val="0"/>
              </a:spcAft>
              <a:buNone/>
            </a:pPr>
            <a:endParaRPr lang="tr-TR" sz="1700" dirty="0">
              <a:solidFill>
                <a:prstClr val="black"/>
              </a:solidFill>
              <a:latin typeface="Times New Roman" panose="02020603050405020304" pitchFamily="18" charset="0"/>
              <a:cs typeface="Times New Roman" panose="02020603050405020304" pitchFamily="18" charset="0"/>
            </a:endParaRPr>
          </a:p>
          <a:p>
            <a:pPr marL="0" lvl="0" indent="0" eaLnBrk="0" fontAlgn="base" hangingPunct="0">
              <a:lnSpc>
                <a:spcPct val="100000"/>
              </a:lnSpc>
              <a:spcBef>
                <a:spcPct val="0"/>
              </a:spcBef>
              <a:spcAft>
                <a:spcPct val="0"/>
              </a:spcAft>
              <a:buFontTx/>
              <a:buChar char="•"/>
            </a:pPr>
            <a:r>
              <a:rPr lang="tr-TR" sz="1700" dirty="0">
                <a:solidFill>
                  <a:prstClr val="black"/>
                </a:solidFill>
                <a:latin typeface="Times New Roman" panose="02020603050405020304" pitchFamily="18" charset="0"/>
                <a:cs typeface="Times New Roman" panose="02020603050405020304" pitchFamily="18" charset="0"/>
              </a:rPr>
              <a:t>Sosyal Hizmetler</a:t>
            </a:r>
          </a:p>
          <a:p>
            <a:pPr marL="0" lvl="0" indent="0" eaLnBrk="0" fontAlgn="base" hangingPunct="0">
              <a:lnSpc>
                <a:spcPct val="100000"/>
              </a:lnSpc>
              <a:spcBef>
                <a:spcPct val="0"/>
              </a:spcBef>
              <a:spcAft>
                <a:spcPct val="0"/>
              </a:spcAft>
              <a:buNone/>
            </a:pPr>
            <a:endParaRPr lang="tr-TR" sz="1700" dirty="0">
              <a:solidFill>
                <a:prstClr val="black"/>
              </a:solidFill>
              <a:latin typeface="Times New Roman" panose="02020603050405020304" pitchFamily="18" charset="0"/>
              <a:cs typeface="Times New Roman" panose="02020603050405020304" pitchFamily="18" charset="0"/>
            </a:endParaRPr>
          </a:p>
          <a:p>
            <a:pPr marL="0" lvl="0" indent="0" eaLnBrk="0" fontAlgn="base" hangingPunct="0">
              <a:lnSpc>
                <a:spcPct val="100000"/>
              </a:lnSpc>
              <a:spcBef>
                <a:spcPct val="0"/>
              </a:spcBef>
              <a:spcAft>
                <a:spcPct val="0"/>
              </a:spcAft>
              <a:buFontTx/>
              <a:buChar char="•"/>
            </a:pPr>
            <a:r>
              <a:rPr lang="tr-TR" sz="1700" dirty="0">
                <a:solidFill>
                  <a:prstClr val="black"/>
                </a:solidFill>
                <a:latin typeface="Times New Roman" panose="02020603050405020304" pitchFamily="18" charset="0"/>
                <a:cs typeface="Times New Roman" panose="02020603050405020304" pitchFamily="18" charset="0"/>
              </a:rPr>
              <a:t>Yerel Yönetimler</a:t>
            </a:r>
          </a:p>
          <a:p>
            <a:pPr marL="0" lvl="0" indent="0" eaLnBrk="0" fontAlgn="base" hangingPunct="0">
              <a:lnSpc>
                <a:spcPct val="100000"/>
              </a:lnSpc>
              <a:spcBef>
                <a:spcPct val="0"/>
              </a:spcBef>
              <a:spcAft>
                <a:spcPct val="0"/>
              </a:spcAft>
              <a:buFontTx/>
              <a:buChar char="•"/>
            </a:pPr>
            <a:endParaRPr lang="tr-TR" sz="1700" dirty="0">
              <a:solidFill>
                <a:prstClr val="black"/>
              </a:solidFill>
              <a:latin typeface="Times New Roman" panose="02020603050405020304" pitchFamily="18" charset="0"/>
              <a:cs typeface="Times New Roman" panose="02020603050405020304" pitchFamily="18" charset="0"/>
            </a:endParaRPr>
          </a:p>
          <a:p>
            <a:pPr marL="0" lvl="0" indent="0" eaLnBrk="0" fontAlgn="base" hangingPunct="0">
              <a:lnSpc>
                <a:spcPct val="100000"/>
              </a:lnSpc>
              <a:spcBef>
                <a:spcPct val="0"/>
              </a:spcBef>
              <a:spcAft>
                <a:spcPct val="0"/>
              </a:spcAft>
              <a:buFontTx/>
              <a:buChar char="•"/>
            </a:pPr>
            <a:r>
              <a:rPr lang="tr-TR" sz="1700" dirty="0">
                <a:solidFill>
                  <a:prstClr val="black"/>
                </a:solidFill>
                <a:latin typeface="Times New Roman" panose="02020603050405020304" pitchFamily="18" charset="0"/>
                <a:cs typeface="Times New Roman" panose="02020603050405020304" pitchFamily="18" charset="0"/>
              </a:rPr>
              <a:t>Aşçılık </a:t>
            </a:r>
          </a:p>
          <a:p>
            <a:pPr marL="0" lvl="0" indent="0" eaLnBrk="0" fontAlgn="base" hangingPunct="0">
              <a:lnSpc>
                <a:spcPct val="100000"/>
              </a:lnSpc>
              <a:spcBef>
                <a:spcPct val="0"/>
              </a:spcBef>
              <a:spcAft>
                <a:spcPct val="0"/>
              </a:spcAft>
              <a:buFontTx/>
              <a:buChar char="•"/>
            </a:pPr>
            <a:endParaRPr lang="tr-TR" sz="1700" dirty="0">
              <a:solidFill>
                <a:prstClr val="black"/>
              </a:solidFill>
              <a:latin typeface="Times New Roman" panose="02020603050405020304" pitchFamily="18" charset="0"/>
              <a:cs typeface="Times New Roman" panose="02020603050405020304" pitchFamily="18" charset="0"/>
            </a:endParaRPr>
          </a:p>
          <a:p>
            <a:pPr marL="0" lvl="0" indent="0" eaLnBrk="0" fontAlgn="base" hangingPunct="0">
              <a:lnSpc>
                <a:spcPct val="100000"/>
              </a:lnSpc>
              <a:spcBef>
                <a:spcPct val="0"/>
              </a:spcBef>
              <a:spcAft>
                <a:spcPct val="0"/>
              </a:spcAft>
              <a:buFontTx/>
              <a:buChar char="•"/>
            </a:pPr>
            <a:r>
              <a:rPr lang="tr-TR" sz="1700" dirty="0">
                <a:solidFill>
                  <a:prstClr val="black"/>
                </a:solidFill>
                <a:latin typeface="Times New Roman" panose="02020603050405020304" pitchFamily="18" charset="0"/>
                <a:cs typeface="Times New Roman" panose="02020603050405020304" pitchFamily="18" charset="0"/>
              </a:rPr>
              <a:t>Çağrı Merkezi Hizmetleri</a:t>
            </a:r>
          </a:p>
          <a:p>
            <a:pPr marL="0" lvl="0" indent="0" eaLnBrk="0" fontAlgn="base" hangingPunct="0">
              <a:lnSpc>
                <a:spcPct val="100000"/>
              </a:lnSpc>
              <a:spcBef>
                <a:spcPct val="0"/>
              </a:spcBef>
              <a:spcAft>
                <a:spcPct val="0"/>
              </a:spcAft>
              <a:buNone/>
            </a:pPr>
            <a:endParaRPr lang="tr-TR" sz="1100" dirty="0">
              <a:solidFill>
                <a:prstClr val="black"/>
              </a:solidFill>
              <a:cs typeface="Arial" pitchFamily="34" charset="0"/>
            </a:endParaRPr>
          </a:p>
          <a:p>
            <a:endParaRPr lang="tr-TR" dirty="0"/>
          </a:p>
        </p:txBody>
      </p:sp>
    </p:spTree>
    <p:extLst>
      <p:ext uri="{BB962C8B-B14F-4D97-AF65-F5344CB8AC3E}">
        <p14:creationId xmlns:p14="http://schemas.microsoft.com/office/powerpoint/2010/main" val="140609272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968851" y="146453"/>
            <a:ext cx="10515600" cy="6403975"/>
          </a:xfrm>
        </p:spPr>
        <p:txBody>
          <a:bodyPr>
            <a:normAutofit fontScale="25000" lnSpcReduction="20000"/>
          </a:bodyPr>
          <a:lstStyle/>
          <a:p>
            <a:pPr marL="0" lvl="0" indent="0">
              <a:lnSpc>
                <a:spcPct val="100000"/>
              </a:lnSpc>
              <a:spcBef>
                <a:spcPts val="0"/>
              </a:spcBef>
              <a:buNone/>
            </a:pPr>
            <a:r>
              <a:rPr lang="tr-TR" sz="14400" b="1" dirty="0">
                <a:solidFill>
                  <a:prstClr val="black"/>
                </a:solidFill>
                <a:latin typeface="Times New Roman" panose="02020603050405020304" pitchFamily="18" charset="0"/>
                <a:cs typeface="Times New Roman" panose="02020603050405020304" pitchFamily="18" charset="0"/>
              </a:rPr>
              <a:t>SOSYAL BİLİMLER ENSTİTÜSÜ</a:t>
            </a:r>
          </a:p>
          <a:p>
            <a:pPr marL="0" lvl="0" indent="0">
              <a:lnSpc>
                <a:spcPct val="100000"/>
              </a:lnSpc>
              <a:spcBef>
                <a:spcPts val="0"/>
              </a:spcBef>
              <a:buNone/>
            </a:pPr>
            <a:endParaRPr lang="tr-TR" sz="144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sz="14400" b="1" dirty="0">
                <a:solidFill>
                  <a:prstClr val="black"/>
                </a:solidFill>
                <a:latin typeface="Times New Roman" panose="02020603050405020304" pitchFamily="18" charset="0"/>
                <a:cs typeface="Times New Roman" panose="02020603050405020304" pitchFamily="18" charset="0"/>
              </a:rPr>
              <a:t>Yüksek Lisans Programları</a:t>
            </a:r>
          </a:p>
          <a:p>
            <a:pPr marL="0" lvl="0" indent="0">
              <a:lnSpc>
                <a:spcPct val="100000"/>
              </a:lnSpc>
              <a:spcBef>
                <a:spcPts val="0"/>
              </a:spcBef>
              <a:buNone/>
            </a:pPr>
            <a:endParaRPr lang="tr-TR" sz="144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400" dirty="0">
              <a:solidFill>
                <a:prstClr val="black"/>
              </a:solidFill>
            </a:endParaRPr>
          </a:p>
          <a:p>
            <a:pPr marL="0" lvl="0" indent="0">
              <a:lnSpc>
                <a:spcPct val="100000"/>
              </a:lnSpc>
              <a:spcBef>
                <a:spcPts val="0"/>
              </a:spcBef>
            </a:pPr>
            <a:r>
              <a:rPr lang="tr-TR" sz="5600" dirty="0">
                <a:solidFill>
                  <a:prstClr val="black"/>
                </a:solidFill>
                <a:latin typeface="Times New Roman" panose="02020603050405020304" pitchFamily="18" charset="0"/>
                <a:cs typeface="Times New Roman" panose="02020603050405020304" pitchFamily="18" charset="0"/>
              </a:rPr>
              <a:t>Tarih  Tezli </a:t>
            </a:r>
            <a:r>
              <a:rPr lang="tr-TR" sz="5600" b="1" dirty="0">
                <a:solidFill>
                  <a:prstClr val="black"/>
                </a:solidFill>
                <a:latin typeface="Times New Roman" panose="02020603050405020304" pitchFamily="18" charset="0"/>
                <a:cs typeface="Times New Roman" panose="02020603050405020304" pitchFamily="18" charset="0"/>
              </a:rPr>
              <a:t>(Yüksek Lisans )</a:t>
            </a:r>
          </a:p>
          <a:p>
            <a:pPr marL="0" lvl="0" indent="0">
              <a:lnSpc>
                <a:spcPct val="100000"/>
              </a:lnSpc>
              <a:spcBef>
                <a:spcPts val="0"/>
              </a:spcBef>
            </a:pPr>
            <a:endParaRPr lang="tr-TR" sz="5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5600" dirty="0">
                <a:solidFill>
                  <a:prstClr val="black"/>
                </a:solidFill>
                <a:latin typeface="Times New Roman" panose="02020603050405020304" pitchFamily="18" charset="0"/>
                <a:cs typeface="Times New Roman" panose="02020603050405020304" pitchFamily="18" charset="0"/>
              </a:rPr>
              <a:t>Tarih  Tezli (İ.Ö) </a:t>
            </a:r>
            <a:r>
              <a:rPr lang="tr-TR" sz="5600" b="1" dirty="0">
                <a:solidFill>
                  <a:prstClr val="black"/>
                </a:solidFill>
                <a:latin typeface="Times New Roman" panose="02020603050405020304" pitchFamily="18" charset="0"/>
                <a:cs typeface="Times New Roman" panose="02020603050405020304" pitchFamily="18" charset="0"/>
              </a:rPr>
              <a:t>(Yüksek Lisans)</a:t>
            </a:r>
          </a:p>
          <a:p>
            <a:pPr marL="0" lvl="0" indent="0">
              <a:lnSpc>
                <a:spcPct val="100000"/>
              </a:lnSpc>
              <a:spcBef>
                <a:spcPts val="0"/>
              </a:spcBef>
            </a:pPr>
            <a:endParaRPr lang="tr-TR" sz="5600" b="1" dirty="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0"/>
              </a:spcBef>
            </a:pPr>
            <a:r>
              <a:rPr lang="tr-TR" sz="5600" dirty="0">
                <a:solidFill>
                  <a:prstClr val="black"/>
                </a:solidFill>
                <a:latin typeface="Times New Roman" panose="02020603050405020304" pitchFamily="18" charset="0"/>
                <a:cs typeface="Times New Roman" panose="02020603050405020304" pitchFamily="18" charset="0"/>
              </a:rPr>
              <a:t>Tarih  Tezsiz </a:t>
            </a:r>
            <a:r>
              <a:rPr lang="tr-TR" sz="5600" b="1" dirty="0">
                <a:solidFill>
                  <a:prstClr val="black"/>
                </a:solidFill>
                <a:latin typeface="Times New Roman" panose="02020603050405020304" pitchFamily="18" charset="0"/>
                <a:cs typeface="Times New Roman" panose="02020603050405020304" pitchFamily="18" charset="0"/>
              </a:rPr>
              <a:t>(Yüksek Lisans )</a:t>
            </a:r>
          </a:p>
          <a:p>
            <a:pPr marL="0" lvl="0" indent="0">
              <a:lnSpc>
                <a:spcPct val="100000"/>
              </a:lnSpc>
              <a:spcBef>
                <a:spcPts val="0"/>
              </a:spcBef>
              <a:buNone/>
            </a:pPr>
            <a:endParaRPr lang="tr-TR" sz="5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5600" dirty="0">
                <a:solidFill>
                  <a:prstClr val="black"/>
                </a:solidFill>
                <a:latin typeface="Times New Roman" panose="02020603050405020304" pitchFamily="18" charset="0"/>
                <a:cs typeface="Times New Roman" panose="02020603050405020304" pitchFamily="18" charset="0"/>
              </a:rPr>
              <a:t>Türk Dili ve Edebiyatı Tezli  </a:t>
            </a:r>
            <a:r>
              <a:rPr lang="tr-TR" sz="5600" b="1" dirty="0">
                <a:solidFill>
                  <a:prstClr val="black"/>
                </a:solidFill>
                <a:latin typeface="Times New Roman" panose="02020603050405020304" pitchFamily="18" charset="0"/>
                <a:cs typeface="Times New Roman" panose="02020603050405020304" pitchFamily="18" charset="0"/>
              </a:rPr>
              <a:t>(Yüksek Lisans )</a:t>
            </a:r>
          </a:p>
          <a:p>
            <a:pPr marL="0" lvl="0" indent="0">
              <a:lnSpc>
                <a:spcPct val="100000"/>
              </a:lnSpc>
              <a:spcBef>
                <a:spcPts val="0"/>
              </a:spcBef>
            </a:pPr>
            <a:endParaRPr lang="tr-TR" sz="5600" b="1" dirty="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0"/>
              </a:spcBef>
            </a:pPr>
            <a:r>
              <a:rPr lang="tr-TR" sz="5600" dirty="0">
                <a:solidFill>
                  <a:prstClr val="black"/>
                </a:solidFill>
                <a:latin typeface="Times New Roman" panose="02020603050405020304" pitchFamily="18" charset="0"/>
                <a:cs typeface="Times New Roman" panose="02020603050405020304" pitchFamily="18" charset="0"/>
              </a:rPr>
              <a:t>Türk Dili ve Edebiyatı  Tezli (İ.Ö)  </a:t>
            </a:r>
            <a:r>
              <a:rPr lang="tr-TR" sz="5600" b="1" dirty="0">
                <a:solidFill>
                  <a:prstClr val="black"/>
                </a:solidFill>
                <a:latin typeface="Times New Roman" panose="02020603050405020304" pitchFamily="18" charset="0"/>
                <a:cs typeface="Times New Roman" panose="02020603050405020304" pitchFamily="18" charset="0"/>
              </a:rPr>
              <a:t>(Yüksek Lisans )</a:t>
            </a:r>
          </a:p>
          <a:p>
            <a:pPr marL="0" lvl="0" indent="0">
              <a:lnSpc>
                <a:spcPct val="100000"/>
              </a:lnSpc>
              <a:spcBef>
                <a:spcPts val="0"/>
              </a:spcBef>
              <a:buNone/>
            </a:pPr>
            <a:endParaRPr lang="tr-TR" sz="5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5600" dirty="0">
                <a:solidFill>
                  <a:prstClr val="black"/>
                </a:solidFill>
                <a:latin typeface="Times New Roman" panose="02020603050405020304" pitchFamily="18" charset="0"/>
                <a:cs typeface="Times New Roman" panose="02020603050405020304" pitchFamily="18" charset="0"/>
              </a:rPr>
              <a:t>Türk Dili ve Edebiyatı  Tezsiz İ.Ö (</a:t>
            </a:r>
            <a:r>
              <a:rPr lang="tr-TR" sz="5600" b="1" dirty="0">
                <a:solidFill>
                  <a:prstClr val="black"/>
                </a:solidFill>
                <a:latin typeface="Times New Roman" panose="02020603050405020304" pitchFamily="18" charset="0"/>
                <a:cs typeface="Times New Roman" panose="02020603050405020304" pitchFamily="18" charset="0"/>
              </a:rPr>
              <a:t>Yüksek Lisans</a:t>
            </a:r>
            <a:r>
              <a:rPr lang="tr-TR" sz="5600" dirty="0">
                <a:solidFill>
                  <a:prstClr val="black"/>
                </a:solidFill>
                <a:latin typeface="Times New Roman" panose="02020603050405020304" pitchFamily="18" charset="0"/>
                <a:cs typeface="Times New Roman" panose="02020603050405020304" pitchFamily="18" charset="0"/>
              </a:rPr>
              <a:t>)</a:t>
            </a:r>
            <a:endParaRPr lang="tr-TR" sz="5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5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5600" dirty="0">
                <a:solidFill>
                  <a:prstClr val="black"/>
                </a:solidFill>
                <a:latin typeface="Times New Roman" panose="02020603050405020304" pitchFamily="18" charset="0"/>
                <a:cs typeface="Times New Roman" panose="02020603050405020304" pitchFamily="18" charset="0"/>
              </a:rPr>
              <a:t>Bölgesel Kalkınma İktisadi Anabilim Dalı Tezli (N.Ö) </a:t>
            </a:r>
            <a:r>
              <a:rPr lang="tr-TR" sz="5600" b="1" dirty="0">
                <a:solidFill>
                  <a:prstClr val="black"/>
                </a:solidFill>
                <a:latin typeface="Times New Roman" panose="02020603050405020304" pitchFamily="18" charset="0"/>
                <a:cs typeface="Times New Roman" panose="02020603050405020304" pitchFamily="18" charset="0"/>
              </a:rPr>
              <a:t>(Yüksek Lisans )</a:t>
            </a:r>
          </a:p>
          <a:p>
            <a:pPr marL="0" lvl="0" indent="0">
              <a:lnSpc>
                <a:spcPct val="100000"/>
              </a:lnSpc>
              <a:spcBef>
                <a:spcPts val="0"/>
              </a:spcBef>
            </a:pPr>
            <a:endParaRPr lang="tr-TR" sz="5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5600" dirty="0">
                <a:solidFill>
                  <a:prstClr val="black"/>
                </a:solidFill>
                <a:latin typeface="Times New Roman" panose="02020603050405020304" pitchFamily="18" charset="0"/>
                <a:cs typeface="Times New Roman" panose="02020603050405020304" pitchFamily="18" charset="0"/>
              </a:rPr>
              <a:t>Bölgesel Kalkınma İktisadi Anabilim Dalı Tezli (İ.Ö) </a:t>
            </a:r>
            <a:r>
              <a:rPr lang="tr-TR" sz="5600" b="1" dirty="0">
                <a:solidFill>
                  <a:prstClr val="black"/>
                </a:solidFill>
                <a:latin typeface="Times New Roman" panose="02020603050405020304" pitchFamily="18" charset="0"/>
                <a:cs typeface="Times New Roman" panose="02020603050405020304" pitchFamily="18" charset="0"/>
              </a:rPr>
              <a:t>(Yüksek Lisans )</a:t>
            </a:r>
            <a:endParaRPr lang="tr-TR" sz="5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5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5600" dirty="0">
                <a:solidFill>
                  <a:prstClr val="black"/>
                </a:solidFill>
                <a:latin typeface="Times New Roman" panose="02020603050405020304" pitchFamily="18" charset="0"/>
                <a:cs typeface="Times New Roman" panose="02020603050405020304" pitchFamily="18" charset="0"/>
              </a:rPr>
              <a:t>Bölgesel Kalkınma İktisadi Anabilim Dalı Tezsiz (N.Ö) </a:t>
            </a:r>
            <a:r>
              <a:rPr lang="tr-TR" sz="5600" b="1" dirty="0">
                <a:solidFill>
                  <a:prstClr val="black"/>
                </a:solidFill>
                <a:latin typeface="Times New Roman" panose="02020603050405020304" pitchFamily="18" charset="0"/>
                <a:cs typeface="Times New Roman" panose="02020603050405020304" pitchFamily="18" charset="0"/>
              </a:rPr>
              <a:t>(Yüksek Lisans )</a:t>
            </a:r>
            <a:endParaRPr lang="tr-TR" sz="5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5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5600" dirty="0">
                <a:solidFill>
                  <a:prstClr val="black"/>
                </a:solidFill>
                <a:latin typeface="Times New Roman" panose="02020603050405020304" pitchFamily="18" charset="0"/>
                <a:cs typeface="Times New Roman" panose="02020603050405020304" pitchFamily="18" charset="0"/>
              </a:rPr>
              <a:t>Bölgesel Kalkınma İktisadi Anabilim Dalı Tezsiz(İ.Ö) </a:t>
            </a:r>
            <a:r>
              <a:rPr lang="tr-TR" sz="5600" b="1" dirty="0">
                <a:solidFill>
                  <a:prstClr val="black"/>
                </a:solidFill>
                <a:latin typeface="Times New Roman" panose="02020603050405020304" pitchFamily="18" charset="0"/>
                <a:cs typeface="Times New Roman" panose="02020603050405020304" pitchFamily="18" charset="0"/>
              </a:rPr>
              <a:t>(Yüksek Lisans )</a:t>
            </a:r>
          </a:p>
          <a:p>
            <a:pPr marL="0" lvl="0" indent="0">
              <a:lnSpc>
                <a:spcPct val="100000"/>
              </a:lnSpc>
              <a:spcBef>
                <a:spcPts val="0"/>
              </a:spcBef>
            </a:pPr>
            <a:endParaRPr lang="tr-TR" sz="5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5600" dirty="0">
                <a:solidFill>
                  <a:prstClr val="black"/>
                </a:solidFill>
                <a:latin typeface="Times New Roman" panose="02020603050405020304" pitchFamily="18" charset="0"/>
                <a:cs typeface="Times New Roman" panose="02020603050405020304" pitchFamily="18" charset="0"/>
              </a:rPr>
              <a:t> Türkçe Eğitimi Tezli</a:t>
            </a:r>
            <a:r>
              <a:rPr lang="tr-TR" sz="5600" b="1" dirty="0">
                <a:solidFill>
                  <a:prstClr val="black"/>
                </a:solidFill>
                <a:latin typeface="Times New Roman" panose="02020603050405020304" pitchFamily="18" charset="0"/>
                <a:cs typeface="Times New Roman" panose="02020603050405020304" pitchFamily="18" charset="0"/>
              </a:rPr>
              <a:t> (Yüksek Lisans )</a:t>
            </a:r>
          </a:p>
          <a:p>
            <a:pPr marL="0" lvl="0" indent="0">
              <a:lnSpc>
                <a:spcPct val="100000"/>
              </a:lnSpc>
              <a:spcBef>
                <a:spcPts val="0"/>
              </a:spcBef>
            </a:pPr>
            <a:endParaRPr lang="tr-TR" sz="5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5600" dirty="0">
                <a:solidFill>
                  <a:prstClr val="black"/>
                </a:solidFill>
                <a:latin typeface="Times New Roman" panose="02020603050405020304" pitchFamily="18" charset="0"/>
                <a:cs typeface="Times New Roman" panose="02020603050405020304" pitchFamily="18" charset="0"/>
              </a:rPr>
              <a:t> Türkçe Eğitimi  Tezli  (İ.Ö) (</a:t>
            </a:r>
            <a:r>
              <a:rPr lang="tr-TR" sz="5600" b="1" dirty="0">
                <a:solidFill>
                  <a:prstClr val="black"/>
                </a:solidFill>
                <a:latin typeface="Times New Roman" panose="02020603050405020304" pitchFamily="18" charset="0"/>
                <a:cs typeface="Times New Roman" panose="02020603050405020304" pitchFamily="18" charset="0"/>
              </a:rPr>
              <a:t> Yüksek Lisans )</a:t>
            </a:r>
          </a:p>
          <a:p>
            <a:pPr marL="0" lvl="0" indent="0">
              <a:lnSpc>
                <a:spcPct val="100000"/>
              </a:lnSpc>
              <a:spcBef>
                <a:spcPts val="0"/>
              </a:spcBef>
            </a:pPr>
            <a:endParaRPr lang="tr-TR" sz="5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5600" dirty="0">
                <a:solidFill>
                  <a:prstClr val="black"/>
                </a:solidFill>
                <a:latin typeface="Times New Roman" panose="02020603050405020304" pitchFamily="18" charset="0"/>
                <a:cs typeface="Times New Roman" panose="02020603050405020304" pitchFamily="18" charset="0"/>
              </a:rPr>
              <a:t>Coğrafya ABD Tezli </a:t>
            </a:r>
            <a:r>
              <a:rPr lang="tr-TR" sz="5600" b="1" dirty="0">
                <a:solidFill>
                  <a:prstClr val="black"/>
                </a:solidFill>
                <a:latin typeface="Times New Roman" panose="02020603050405020304" pitchFamily="18" charset="0"/>
                <a:cs typeface="Times New Roman" panose="02020603050405020304" pitchFamily="18" charset="0"/>
              </a:rPr>
              <a:t>(Yüksek Lisans </a:t>
            </a:r>
            <a:r>
              <a:rPr lang="tr-TR" sz="5600" b="1" dirty="0" smtClean="0">
                <a:solidFill>
                  <a:prstClr val="black"/>
                </a:solidFill>
                <a:latin typeface="Times New Roman" panose="02020603050405020304" pitchFamily="18" charset="0"/>
                <a:cs typeface="Times New Roman" panose="02020603050405020304" pitchFamily="18" charset="0"/>
              </a:rPr>
              <a:t>)</a:t>
            </a:r>
          </a:p>
          <a:p>
            <a:pPr marL="0" lvl="0" indent="0">
              <a:lnSpc>
                <a:spcPct val="100000"/>
              </a:lnSpc>
              <a:spcBef>
                <a:spcPts val="0"/>
              </a:spcBef>
            </a:pPr>
            <a:endParaRPr lang="tr-TR" sz="5600" b="1" dirty="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0"/>
              </a:spcBef>
            </a:pPr>
            <a:r>
              <a:rPr lang="tr-TR" sz="6400" dirty="0">
                <a:solidFill>
                  <a:prstClr val="black"/>
                </a:solidFill>
                <a:latin typeface="Times New Roman" panose="02020603050405020304" pitchFamily="18" charset="0"/>
                <a:cs typeface="Times New Roman" panose="02020603050405020304" pitchFamily="18" charset="0"/>
              </a:rPr>
              <a:t>İngilizce Dili Eğitimi Tezli  </a:t>
            </a:r>
            <a:r>
              <a:rPr lang="tr-TR" sz="6400" b="1" dirty="0">
                <a:solidFill>
                  <a:prstClr val="black"/>
                </a:solidFill>
                <a:latin typeface="Times New Roman" panose="02020603050405020304" pitchFamily="18" charset="0"/>
                <a:cs typeface="Times New Roman" panose="02020603050405020304" pitchFamily="18" charset="0"/>
              </a:rPr>
              <a:t>( Yüksek Lisans )</a:t>
            </a:r>
          </a:p>
          <a:p>
            <a:pPr marL="0" lvl="0" indent="0">
              <a:lnSpc>
                <a:spcPct val="100000"/>
              </a:lnSpc>
              <a:spcBef>
                <a:spcPts val="0"/>
              </a:spcBef>
            </a:pPr>
            <a:endParaRPr lang="tr-TR" sz="6400" b="1" dirty="0">
              <a:solidFill>
                <a:prstClr val="black"/>
              </a:solidFill>
            </a:endParaRPr>
          </a:p>
          <a:p>
            <a:pPr marL="0" lvl="0" indent="0">
              <a:lnSpc>
                <a:spcPct val="100000"/>
              </a:lnSpc>
              <a:spcBef>
                <a:spcPts val="0"/>
              </a:spcBef>
            </a:pPr>
            <a:endParaRPr lang="tr-TR" sz="6400" dirty="0">
              <a:solidFill>
                <a:prstClr val="black"/>
              </a:solidFill>
            </a:endParaRPr>
          </a:p>
          <a:p>
            <a:pPr marL="0" lvl="0" indent="0">
              <a:lnSpc>
                <a:spcPct val="100000"/>
              </a:lnSpc>
              <a:spcBef>
                <a:spcPts val="0"/>
              </a:spcBef>
            </a:pPr>
            <a:endParaRPr lang="tr-TR" sz="6400" dirty="0">
              <a:solidFill>
                <a:prstClr val="black"/>
              </a:solidFill>
            </a:endParaRPr>
          </a:p>
          <a:p>
            <a:endParaRPr lang="tr-TR" dirty="0"/>
          </a:p>
        </p:txBody>
      </p:sp>
    </p:spTree>
    <p:extLst>
      <p:ext uri="{BB962C8B-B14F-4D97-AF65-F5344CB8AC3E}">
        <p14:creationId xmlns:p14="http://schemas.microsoft.com/office/powerpoint/2010/main" val="308399319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054802" y="346106"/>
            <a:ext cx="10515600" cy="4351338"/>
          </a:xfrm>
        </p:spPr>
        <p:txBody>
          <a:bodyPr>
            <a:noAutofit/>
          </a:bodyPr>
          <a:lstStyle/>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 Eğitim Yönetimi Teftişi, Planlaması ve Ekonomisi  Tezli (İ.Ö)</a:t>
            </a:r>
            <a:r>
              <a:rPr lang="tr-TR" sz="1600" b="1" dirty="0">
                <a:solidFill>
                  <a:prstClr val="black"/>
                </a:solidFill>
                <a:latin typeface="Times New Roman" panose="02020603050405020304" pitchFamily="18" charset="0"/>
                <a:cs typeface="Times New Roman" panose="02020603050405020304" pitchFamily="18" charset="0"/>
              </a:rPr>
              <a:t> Yüksek Lisans</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Eğitim Yönetimi </a:t>
            </a:r>
            <a:r>
              <a:rPr lang="tr-TR" sz="1600" dirty="0" err="1">
                <a:solidFill>
                  <a:prstClr val="black"/>
                </a:solidFill>
                <a:latin typeface="Times New Roman" panose="02020603050405020304" pitchFamily="18" charset="0"/>
                <a:cs typeface="Times New Roman" panose="02020603050405020304" pitchFamily="18" charset="0"/>
              </a:rPr>
              <a:t>Teftiş,Planlaması</a:t>
            </a:r>
            <a:r>
              <a:rPr lang="tr-TR" sz="1600" dirty="0">
                <a:solidFill>
                  <a:prstClr val="black"/>
                </a:solidFill>
                <a:latin typeface="Times New Roman" panose="02020603050405020304" pitchFamily="18" charset="0"/>
                <a:cs typeface="Times New Roman" panose="02020603050405020304" pitchFamily="18" charset="0"/>
              </a:rPr>
              <a:t> ve Ekonomisi Tezsiz (</a:t>
            </a:r>
            <a:r>
              <a:rPr lang="tr-TR" sz="1600" b="1" dirty="0">
                <a:solidFill>
                  <a:prstClr val="black"/>
                </a:solidFill>
                <a:latin typeface="Times New Roman" panose="02020603050405020304" pitchFamily="18" charset="0"/>
                <a:cs typeface="Times New Roman" panose="02020603050405020304" pitchFamily="18" charset="0"/>
              </a:rPr>
              <a:t> Yüksek Lisans )</a:t>
            </a:r>
          </a:p>
          <a:p>
            <a:pPr marL="0" lvl="0" indent="0">
              <a:lnSpc>
                <a:spcPct val="100000"/>
              </a:lnSpc>
              <a:spcBef>
                <a:spcPts val="0"/>
              </a:spcBef>
            </a:pPr>
            <a:endParaRPr lang="tr-TR" sz="1600" b="1" dirty="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Eğitim Yönetimi </a:t>
            </a:r>
            <a:r>
              <a:rPr lang="tr-TR" sz="1600" dirty="0" err="1">
                <a:solidFill>
                  <a:prstClr val="black"/>
                </a:solidFill>
                <a:latin typeface="Times New Roman" panose="02020603050405020304" pitchFamily="18" charset="0"/>
                <a:cs typeface="Times New Roman" panose="02020603050405020304" pitchFamily="18" charset="0"/>
              </a:rPr>
              <a:t>Teftiş,Planlaması</a:t>
            </a:r>
            <a:r>
              <a:rPr lang="tr-TR" sz="1600" dirty="0">
                <a:solidFill>
                  <a:prstClr val="black"/>
                </a:solidFill>
                <a:latin typeface="Times New Roman" panose="02020603050405020304" pitchFamily="18" charset="0"/>
                <a:cs typeface="Times New Roman" panose="02020603050405020304" pitchFamily="18" charset="0"/>
              </a:rPr>
              <a:t> ve Ekonomisi Tezsiz (İ.Ö)  (</a:t>
            </a:r>
            <a:r>
              <a:rPr lang="tr-TR" sz="1600" b="1" dirty="0">
                <a:solidFill>
                  <a:prstClr val="black"/>
                </a:solidFill>
                <a:latin typeface="Times New Roman" panose="02020603050405020304" pitchFamily="18" charset="0"/>
                <a:cs typeface="Times New Roman" panose="02020603050405020304" pitchFamily="18" charset="0"/>
              </a:rPr>
              <a:t> Yüksek Lisans )</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Eğitim Programları ve Öğretim Tezli </a:t>
            </a:r>
            <a:r>
              <a:rPr lang="tr-TR" sz="1600" b="1" dirty="0">
                <a:solidFill>
                  <a:prstClr val="black"/>
                </a:solidFill>
                <a:latin typeface="Times New Roman" panose="02020603050405020304" pitchFamily="18" charset="0"/>
                <a:cs typeface="Times New Roman" panose="02020603050405020304" pitchFamily="18" charset="0"/>
              </a:rPr>
              <a:t>(Yüksek Lisans</a:t>
            </a:r>
            <a:r>
              <a:rPr lang="tr-TR" sz="1600" dirty="0">
                <a:solidFill>
                  <a:prstClr val="black"/>
                </a:solidFill>
                <a:latin typeface="Times New Roman" panose="02020603050405020304" pitchFamily="18" charset="0"/>
                <a:cs typeface="Times New Roman" panose="02020603050405020304" pitchFamily="18" charset="0"/>
              </a:rPr>
              <a:t>) </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Eğitim Programları ve Öğretim Tezli  İ.Ö </a:t>
            </a:r>
            <a:r>
              <a:rPr lang="tr-TR" sz="1600" b="1" dirty="0">
                <a:solidFill>
                  <a:prstClr val="black"/>
                </a:solidFill>
                <a:latin typeface="Times New Roman" panose="02020603050405020304" pitchFamily="18" charset="0"/>
                <a:cs typeface="Times New Roman" panose="02020603050405020304" pitchFamily="18" charset="0"/>
              </a:rPr>
              <a:t>(Yüksek Lisans)</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Sosyoloji </a:t>
            </a:r>
            <a:r>
              <a:rPr lang="tr-TR" sz="1600" b="1" dirty="0">
                <a:solidFill>
                  <a:prstClr val="black"/>
                </a:solidFill>
                <a:latin typeface="Times New Roman" panose="02020603050405020304" pitchFamily="18" charset="0"/>
                <a:cs typeface="Times New Roman" panose="02020603050405020304" pitchFamily="18" charset="0"/>
              </a:rPr>
              <a:t>Tezli (Yüksek Lisans)</a:t>
            </a:r>
          </a:p>
          <a:p>
            <a:pPr marL="0" lvl="0" indent="0">
              <a:lnSpc>
                <a:spcPct val="100000"/>
              </a:lnSpc>
              <a:spcBef>
                <a:spcPts val="0"/>
              </a:spcBef>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sz="1600" dirty="0">
                <a:solidFill>
                  <a:prstClr val="black"/>
                </a:solidFill>
                <a:latin typeface="Times New Roman" panose="02020603050405020304" pitchFamily="18" charset="0"/>
                <a:cs typeface="Times New Roman" panose="02020603050405020304" pitchFamily="18" charset="0"/>
              </a:rPr>
              <a:t> İslam Tarihi ve Sanatları (</a:t>
            </a:r>
            <a:r>
              <a:rPr lang="tr-TR" sz="1600" b="1" dirty="0">
                <a:solidFill>
                  <a:prstClr val="black"/>
                </a:solidFill>
                <a:latin typeface="Times New Roman" panose="02020603050405020304" pitchFamily="18" charset="0"/>
                <a:cs typeface="Times New Roman" panose="02020603050405020304" pitchFamily="18" charset="0"/>
              </a:rPr>
              <a:t>Tezli Yüksek Lisans)</a:t>
            </a:r>
          </a:p>
          <a:p>
            <a:pPr marL="0" lvl="0" indent="0">
              <a:lnSpc>
                <a:spcPct val="100000"/>
              </a:lnSpc>
              <a:spcBef>
                <a:spcPts val="0"/>
              </a:spcBef>
              <a:buNone/>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sz="1600" dirty="0">
                <a:solidFill>
                  <a:prstClr val="black"/>
                </a:solidFill>
                <a:latin typeface="Times New Roman" panose="02020603050405020304" pitchFamily="18" charset="0"/>
                <a:cs typeface="Times New Roman" panose="02020603050405020304" pitchFamily="18" charset="0"/>
              </a:rPr>
              <a:t>İslam Hukuku</a:t>
            </a:r>
            <a:r>
              <a:rPr lang="tr-TR" sz="1600" b="1" dirty="0">
                <a:solidFill>
                  <a:prstClr val="black"/>
                </a:solidFill>
                <a:latin typeface="Times New Roman" panose="02020603050405020304" pitchFamily="18" charset="0"/>
                <a:cs typeface="Times New Roman" panose="02020603050405020304" pitchFamily="18" charset="0"/>
              </a:rPr>
              <a:t> Tezli (Yüksek Lisans)</a:t>
            </a:r>
          </a:p>
          <a:p>
            <a:pPr marL="0" lvl="0" indent="0">
              <a:lnSpc>
                <a:spcPct val="100000"/>
              </a:lnSpc>
              <a:spcBef>
                <a:spcPts val="0"/>
              </a:spcBef>
              <a:buNone/>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sz="1600" dirty="0">
                <a:solidFill>
                  <a:prstClr val="black"/>
                </a:solidFill>
                <a:latin typeface="Times New Roman" panose="02020603050405020304" pitchFamily="18" charset="0"/>
                <a:cs typeface="Times New Roman" panose="02020603050405020304" pitchFamily="18" charset="0"/>
              </a:rPr>
              <a:t>Kelam</a:t>
            </a:r>
            <a:r>
              <a:rPr lang="tr-TR" sz="1600" b="1" dirty="0">
                <a:solidFill>
                  <a:prstClr val="black"/>
                </a:solidFill>
                <a:latin typeface="Times New Roman" panose="02020603050405020304" pitchFamily="18" charset="0"/>
                <a:cs typeface="Times New Roman" panose="02020603050405020304" pitchFamily="18" charset="0"/>
              </a:rPr>
              <a:t> Tezli (Yüksek Lisans)</a:t>
            </a:r>
          </a:p>
          <a:p>
            <a:pPr marL="0" lvl="0" indent="0">
              <a:lnSpc>
                <a:spcPct val="100000"/>
              </a:lnSpc>
              <a:spcBef>
                <a:spcPts val="0"/>
              </a:spcBef>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Tefsir</a:t>
            </a:r>
            <a:r>
              <a:rPr lang="tr-TR" sz="1600" b="1" dirty="0">
                <a:solidFill>
                  <a:prstClr val="black"/>
                </a:solidFill>
                <a:latin typeface="Times New Roman" panose="02020603050405020304" pitchFamily="18" charset="0"/>
                <a:cs typeface="Times New Roman" panose="02020603050405020304" pitchFamily="18" charset="0"/>
              </a:rPr>
              <a:t> Tezli (Yüksek Lisans)</a:t>
            </a:r>
          </a:p>
          <a:p>
            <a:pPr marL="0" lvl="0" indent="0">
              <a:lnSpc>
                <a:spcPct val="100000"/>
              </a:lnSpc>
              <a:spcBef>
                <a:spcPts val="0"/>
              </a:spcBef>
              <a:buNone/>
            </a:pPr>
            <a:endParaRPr lang="tr-TR" sz="1600" b="1" dirty="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0"/>
              </a:spcBef>
              <a:buNone/>
            </a:pPr>
            <a:r>
              <a:rPr lang="tr-TR" sz="1600" dirty="0">
                <a:solidFill>
                  <a:prstClr val="black"/>
                </a:solidFill>
                <a:latin typeface="Times New Roman" panose="02020603050405020304" pitchFamily="18" charset="0"/>
                <a:cs typeface="Times New Roman" panose="02020603050405020304" pitchFamily="18" charset="0"/>
              </a:rPr>
              <a:t>Sosyal Bilgiler Eğitimi </a:t>
            </a:r>
            <a:r>
              <a:rPr lang="tr-TR" sz="1600" b="1" dirty="0">
                <a:solidFill>
                  <a:prstClr val="black"/>
                </a:solidFill>
                <a:latin typeface="Times New Roman" panose="02020603050405020304" pitchFamily="18" charset="0"/>
                <a:cs typeface="Times New Roman" panose="02020603050405020304" pitchFamily="18" charset="0"/>
              </a:rPr>
              <a:t>Tezli (Yüksek Lisans)</a:t>
            </a: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sz="1600" dirty="0" smtClean="0">
                <a:solidFill>
                  <a:prstClr val="black"/>
                </a:solidFill>
                <a:latin typeface="Times New Roman" panose="02020603050405020304" pitchFamily="18" charset="0"/>
                <a:cs typeface="Times New Roman" panose="02020603050405020304" pitchFamily="18" charset="0"/>
              </a:rPr>
              <a:t> </a:t>
            </a:r>
            <a:endParaRPr lang="tr-TR"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073417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071112" y="1204523"/>
            <a:ext cx="10515600" cy="4351338"/>
          </a:xfrm>
        </p:spPr>
        <p:txBody>
          <a:bodyPr>
            <a:normAutofit fontScale="92500" lnSpcReduction="10000"/>
          </a:bodyPr>
          <a:lstStyle/>
          <a:p>
            <a:pPr marL="0" lv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Temel İslam Bilimler  Yüksek Lisans  Tezli  </a:t>
            </a:r>
            <a:r>
              <a:rPr lang="tr-TR" sz="1700" b="1" dirty="0">
                <a:solidFill>
                  <a:prstClr val="black"/>
                </a:solidFill>
                <a:latin typeface="Times New Roman" panose="02020603050405020304" pitchFamily="18" charset="0"/>
                <a:cs typeface="Times New Roman" panose="02020603050405020304" pitchFamily="18" charset="0"/>
              </a:rPr>
              <a:t>(Yüksek Lisans )</a:t>
            </a:r>
          </a:p>
          <a:p>
            <a:pPr marL="0" lvl="0" indent="0">
              <a:lnSpc>
                <a:spcPct val="100000"/>
              </a:lnSpc>
              <a:spcBef>
                <a:spcPts val="0"/>
              </a:spcBef>
              <a:buNone/>
            </a:pPr>
            <a:endParaRPr lang="tr-TR" sz="17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Temel İslam Bilimler  Yüksek Lisans  Tezsiz  İ.Ö </a:t>
            </a:r>
            <a:r>
              <a:rPr lang="tr-TR" sz="1700" b="1" dirty="0">
                <a:solidFill>
                  <a:prstClr val="black"/>
                </a:solidFill>
                <a:latin typeface="Times New Roman" panose="02020603050405020304" pitchFamily="18" charset="0"/>
                <a:cs typeface="Times New Roman" panose="02020603050405020304" pitchFamily="18" charset="0"/>
              </a:rPr>
              <a:t>(Yüksek Lisans )</a:t>
            </a:r>
          </a:p>
          <a:p>
            <a:pPr marL="0" lvl="0" indent="0">
              <a:lnSpc>
                <a:spcPct val="100000"/>
              </a:lnSpc>
              <a:spcBef>
                <a:spcPts val="0"/>
              </a:spcBef>
              <a:buNone/>
            </a:pPr>
            <a:endParaRPr lang="tr-TR" sz="17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Maliye  Tezli </a:t>
            </a:r>
            <a:r>
              <a:rPr lang="tr-TR" sz="1700" b="1" dirty="0">
                <a:solidFill>
                  <a:prstClr val="black"/>
                </a:solidFill>
                <a:latin typeface="Times New Roman" panose="02020603050405020304" pitchFamily="18" charset="0"/>
                <a:cs typeface="Times New Roman" panose="02020603050405020304" pitchFamily="18" charset="0"/>
              </a:rPr>
              <a:t>Yüksek Lisans</a:t>
            </a:r>
          </a:p>
          <a:p>
            <a:pPr marL="0" lvl="0" indent="0">
              <a:lnSpc>
                <a:spcPct val="100000"/>
              </a:lnSpc>
              <a:spcBef>
                <a:spcPts val="0"/>
              </a:spcBef>
            </a:pPr>
            <a:endParaRPr lang="tr-TR" sz="1700" b="1" dirty="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Maliye (İ.Ö) Tezli </a:t>
            </a:r>
            <a:r>
              <a:rPr lang="tr-TR" sz="1700" b="1" dirty="0">
                <a:solidFill>
                  <a:prstClr val="black"/>
                </a:solidFill>
                <a:latin typeface="Times New Roman" panose="02020603050405020304" pitchFamily="18" charset="0"/>
                <a:cs typeface="Times New Roman" panose="02020603050405020304" pitchFamily="18" charset="0"/>
              </a:rPr>
              <a:t>Yüksek Lisans</a:t>
            </a:r>
          </a:p>
          <a:p>
            <a:pPr marL="0" lvl="0" indent="0">
              <a:lnSpc>
                <a:spcPct val="100000"/>
              </a:lnSpc>
              <a:spcBef>
                <a:spcPts val="0"/>
              </a:spcBef>
            </a:pPr>
            <a:endParaRPr lang="tr-TR" sz="17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Maliye Tezsiz İ.Ö </a:t>
            </a:r>
            <a:r>
              <a:rPr lang="tr-TR" sz="1700" b="1" dirty="0">
                <a:solidFill>
                  <a:prstClr val="black"/>
                </a:solidFill>
                <a:latin typeface="Times New Roman" panose="02020603050405020304" pitchFamily="18" charset="0"/>
                <a:cs typeface="Times New Roman" panose="02020603050405020304" pitchFamily="18" charset="0"/>
              </a:rPr>
              <a:t>Yüksek Lisans</a:t>
            </a:r>
          </a:p>
          <a:p>
            <a:pPr marL="0" lvl="0" indent="0">
              <a:lnSpc>
                <a:spcPct val="100000"/>
              </a:lnSpc>
              <a:spcBef>
                <a:spcPts val="0"/>
              </a:spcBef>
            </a:pPr>
            <a:endParaRPr lang="tr-TR" sz="17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Felsefe ve Din Bilimleri Tezli  N.Ö </a:t>
            </a:r>
            <a:r>
              <a:rPr lang="tr-TR" sz="1700" b="1" dirty="0">
                <a:solidFill>
                  <a:prstClr val="black"/>
                </a:solidFill>
                <a:latin typeface="Times New Roman" panose="02020603050405020304" pitchFamily="18" charset="0"/>
                <a:cs typeface="Times New Roman" panose="02020603050405020304" pitchFamily="18" charset="0"/>
              </a:rPr>
              <a:t>Yüksek Lisans </a:t>
            </a:r>
          </a:p>
          <a:p>
            <a:pPr marL="0" lvl="0" indent="0">
              <a:lnSpc>
                <a:spcPct val="100000"/>
              </a:lnSpc>
              <a:spcBef>
                <a:spcPts val="0"/>
              </a:spcBef>
            </a:pPr>
            <a:endParaRPr lang="tr-TR" sz="1700" b="1" dirty="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Felsefe ve Din Bilimleri Tezsiz  İ.Ö </a:t>
            </a:r>
            <a:r>
              <a:rPr lang="tr-TR" sz="1700" b="1" dirty="0">
                <a:solidFill>
                  <a:prstClr val="black"/>
                </a:solidFill>
                <a:latin typeface="Times New Roman" panose="02020603050405020304" pitchFamily="18" charset="0"/>
                <a:cs typeface="Times New Roman" panose="02020603050405020304" pitchFamily="18" charset="0"/>
              </a:rPr>
              <a:t>Yüksek Lisans </a:t>
            </a:r>
          </a:p>
          <a:p>
            <a:pPr marL="0" lvl="0" indent="0">
              <a:lnSpc>
                <a:spcPct val="100000"/>
              </a:lnSpc>
              <a:spcBef>
                <a:spcPts val="0"/>
              </a:spcBef>
            </a:pPr>
            <a:endParaRPr lang="tr-TR" sz="17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900" dirty="0">
                <a:solidFill>
                  <a:prstClr val="black"/>
                </a:solidFill>
                <a:latin typeface="Times New Roman" panose="02020603050405020304" pitchFamily="18" charset="0"/>
                <a:cs typeface="Times New Roman" panose="02020603050405020304" pitchFamily="18" charset="0"/>
              </a:rPr>
              <a:t>Hadis</a:t>
            </a:r>
            <a:r>
              <a:rPr lang="tr-TR" sz="1900" b="1" dirty="0">
                <a:solidFill>
                  <a:prstClr val="black"/>
                </a:solidFill>
                <a:latin typeface="Times New Roman" panose="02020603050405020304" pitchFamily="18" charset="0"/>
                <a:cs typeface="Times New Roman" panose="02020603050405020304" pitchFamily="18" charset="0"/>
              </a:rPr>
              <a:t> </a:t>
            </a:r>
            <a:r>
              <a:rPr lang="tr-TR" sz="1700" b="1" dirty="0">
                <a:solidFill>
                  <a:prstClr val="black"/>
                </a:solidFill>
                <a:latin typeface="Times New Roman" panose="02020603050405020304" pitchFamily="18" charset="0"/>
                <a:cs typeface="Times New Roman" panose="02020603050405020304" pitchFamily="18" charset="0"/>
              </a:rPr>
              <a:t>Tezli Yüksek Lisans</a:t>
            </a:r>
          </a:p>
          <a:p>
            <a:pPr marL="0" lvl="0" indent="0">
              <a:lnSpc>
                <a:spcPct val="100000"/>
              </a:lnSpc>
              <a:spcBef>
                <a:spcPts val="0"/>
              </a:spcBef>
            </a:pPr>
            <a:endParaRPr lang="tr-TR" sz="17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900" dirty="0">
                <a:solidFill>
                  <a:prstClr val="black"/>
                </a:solidFill>
                <a:latin typeface="Times New Roman" panose="02020603050405020304" pitchFamily="18" charset="0"/>
                <a:cs typeface="Times New Roman" panose="02020603050405020304" pitchFamily="18" charset="0"/>
              </a:rPr>
              <a:t>Arap Dili ve </a:t>
            </a:r>
            <a:r>
              <a:rPr lang="tr-TR" sz="1900" dirty="0" err="1">
                <a:solidFill>
                  <a:prstClr val="black"/>
                </a:solidFill>
                <a:latin typeface="Times New Roman" panose="02020603050405020304" pitchFamily="18" charset="0"/>
                <a:cs typeface="Times New Roman" panose="02020603050405020304" pitchFamily="18" charset="0"/>
              </a:rPr>
              <a:t>Belagatı</a:t>
            </a:r>
            <a:r>
              <a:rPr lang="tr-TR" sz="1900" dirty="0">
                <a:solidFill>
                  <a:prstClr val="black"/>
                </a:solidFill>
                <a:latin typeface="Times New Roman" panose="02020603050405020304" pitchFamily="18" charset="0"/>
                <a:cs typeface="Times New Roman" panose="02020603050405020304" pitchFamily="18" charset="0"/>
              </a:rPr>
              <a:t> </a:t>
            </a:r>
            <a:r>
              <a:rPr lang="tr-TR" sz="1700" b="1" dirty="0">
                <a:solidFill>
                  <a:prstClr val="black"/>
                </a:solidFill>
                <a:latin typeface="Times New Roman" panose="02020603050405020304" pitchFamily="18" charset="0"/>
                <a:cs typeface="Times New Roman" panose="02020603050405020304" pitchFamily="18" charset="0"/>
              </a:rPr>
              <a:t>Tezli Yüksek Lisans</a:t>
            </a:r>
          </a:p>
          <a:p>
            <a:pPr marL="0" lvl="0" indent="0">
              <a:lnSpc>
                <a:spcPct val="100000"/>
              </a:lnSpc>
              <a:spcBef>
                <a:spcPts val="0"/>
              </a:spcBef>
              <a:buNone/>
            </a:pPr>
            <a:endParaRPr lang="tr-TR" sz="17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800" dirty="0">
                <a:solidFill>
                  <a:prstClr val="black"/>
                </a:solidFill>
                <a:latin typeface="Times New Roman" panose="02020603050405020304" pitchFamily="18" charset="0"/>
                <a:cs typeface="Times New Roman" panose="02020603050405020304" pitchFamily="18" charset="0"/>
              </a:rPr>
              <a:t>İşletme</a:t>
            </a:r>
            <a:r>
              <a:rPr lang="tr-TR" sz="1800" b="1" dirty="0">
                <a:solidFill>
                  <a:prstClr val="black"/>
                </a:solidFill>
                <a:latin typeface="Times New Roman" panose="02020603050405020304" pitchFamily="18" charset="0"/>
                <a:cs typeface="Times New Roman" panose="02020603050405020304" pitchFamily="18" charset="0"/>
              </a:rPr>
              <a:t> ( Yüksek Lisans</a:t>
            </a:r>
            <a:endParaRPr lang="tr-TR" sz="1700" b="1" dirty="0">
              <a:solidFill>
                <a:prstClr val="black"/>
              </a:solidFill>
              <a:latin typeface="Times New Roman" panose="02020603050405020304" pitchFamily="18" charset="0"/>
              <a:cs typeface="Times New Roman" panose="02020603050405020304" pitchFamily="18" charset="0"/>
            </a:endParaRPr>
          </a:p>
          <a:p>
            <a:endParaRPr lang="tr-TR" dirty="0"/>
          </a:p>
        </p:txBody>
      </p:sp>
    </p:spTree>
    <p:extLst>
      <p:ext uri="{BB962C8B-B14F-4D97-AF65-F5344CB8AC3E}">
        <p14:creationId xmlns:p14="http://schemas.microsoft.com/office/powerpoint/2010/main" val="218909175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smtClean="0">
                <a:latin typeface="Times New Roman" panose="02020603050405020304" pitchFamily="18" charset="0"/>
                <a:cs typeface="Times New Roman" panose="02020603050405020304" pitchFamily="18" charset="0"/>
              </a:rPr>
              <a:t>Doktora Programları</a:t>
            </a:r>
            <a:endParaRPr lang="tr-TR" sz="2800" b="1" dirty="0">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idx="1"/>
          </p:nvPr>
        </p:nvSpPr>
        <p:spPr>
          <a:xfrm>
            <a:off x="838200" y="1825625"/>
            <a:ext cx="10515600" cy="3261764"/>
          </a:xfrm>
        </p:spPr>
        <p:txBody>
          <a:bodyPr/>
          <a:lstStyle/>
          <a:p>
            <a:pPr>
              <a:lnSpc>
                <a:spcPct val="200000"/>
              </a:lnSpc>
            </a:pPr>
            <a:r>
              <a:rPr lang="tr-TR" sz="1600" dirty="0">
                <a:solidFill>
                  <a:prstClr val="black"/>
                </a:solidFill>
                <a:latin typeface="Times New Roman" panose="02020603050405020304" pitchFamily="18" charset="0"/>
                <a:cs typeface="Times New Roman" panose="02020603050405020304" pitchFamily="18" charset="0"/>
              </a:rPr>
              <a:t>Temel İslam Bilimleri </a:t>
            </a:r>
            <a:r>
              <a:rPr lang="tr-TR" sz="1600" b="1" dirty="0" smtClean="0">
                <a:solidFill>
                  <a:prstClr val="black"/>
                </a:solidFill>
                <a:latin typeface="Times New Roman" panose="02020603050405020304" pitchFamily="18" charset="0"/>
                <a:cs typeface="Times New Roman" panose="02020603050405020304" pitchFamily="18" charset="0"/>
              </a:rPr>
              <a:t>Doktora</a:t>
            </a:r>
          </a:p>
          <a:p>
            <a:pPr>
              <a:lnSpc>
                <a:spcPct val="200000"/>
              </a:lnSpc>
            </a:pPr>
            <a:r>
              <a:rPr lang="tr-TR" sz="1600" dirty="0" smtClean="0">
                <a:solidFill>
                  <a:prstClr val="black"/>
                </a:solidFill>
                <a:latin typeface="Times New Roman" panose="02020603050405020304" pitchFamily="18" charset="0"/>
                <a:cs typeface="Times New Roman" panose="02020603050405020304" pitchFamily="18" charset="0"/>
              </a:rPr>
              <a:t>Eğitim </a:t>
            </a:r>
            <a:r>
              <a:rPr lang="tr-TR" sz="1600" dirty="0">
                <a:solidFill>
                  <a:prstClr val="black"/>
                </a:solidFill>
                <a:latin typeface="Times New Roman" panose="02020603050405020304" pitchFamily="18" charset="0"/>
                <a:cs typeface="Times New Roman" panose="02020603050405020304" pitchFamily="18" charset="0"/>
              </a:rPr>
              <a:t>Bilimleri A.B.D Eğitim Yönetimi </a:t>
            </a:r>
            <a:r>
              <a:rPr lang="tr-TR" sz="1600" b="1" dirty="0">
                <a:solidFill>
                  <a:prstClr val="black"/>
                </a:solidFill>
                <a:latin typeface="Times New Roman" panose="02020603050405020304" pitchFamily="18" charset="0"/>
                <a:cs typeface="Times New Roman" panose="02020603050405020304" pitchFamily="18" charset="0"/>
              </a:rPr>
              <a:t>Doktora </a:t>
            </a:r>
            <a:endParaRPr lang="tr-TR" sz="1600" b="1" dirty="0" smtClean="0">
              <a:solidFill>
                <a:prstClr val="black"/>
              </a:solidFill>
              <a:latin typeface="Times New Roman" panose="02020603050405020304" pitchFamily="18" charset="0"/>
              <a:cs typeface="Times New Roman" panose="02020603050405020304" pitchFamily="18" charset="0"/>
            </a:endParaRPr>
          </a:p>
          <a:p>
            <a:pPr>
              <a:lnSpc>
                <a:spcPct val="200000"/>
              </a:lnSpc>
            </a:pPr>
            <a:r>
              <a:rPr lang="tr-TR" sz="1600" dirty="0" smtClean="0">
                <a:solidFill>
                  <a:prstClr val="black"/>
                </a:solidFill>
                <a:latin typeface="Times New Roman" panose="02020603050405020304" pitchFamily="18" charset="0"/>
                <a:cs typeface="Times New Roman" panose="02020603050405020304" pitchFamily="18" charset="0"/>
              </a:rPr>
              <a:t>İktisat </a:t>
            </a:r>
            <a:r>
              <a:rPr lang="tr-TR" sz="1600" b="1" dirty="0">
                <a:solidFill>
                  <a:prstClr val="black"/>
                </a:solidFill>
                <a:latin typeface="Times New Roman" panose="02020603050405020304" pitchFamily="18" charset="0"/>
                <a:cs typeface="Times New Roman" panose="02020603050405020304" pitchFamily="18" charset="0"/>
              </a:rPr>
              <a:t>Doktora</a:t>
            </a:r>
            <a:r>
              <a:rPr lang="tr-TR" sz="1600" dirty="0">
                <a:solidFill>
                  <a:prstClr val="black"/>
                </a:solidFill>
                <a:latin typeface="Times New Roman" panose="02020603050405020304" pitchFamily="18" charset="0"/>
                <a:cs typeface="Times New Roman" panose="02020603050405020304" pitchFamily="18" charset="0"/>
              </a:rPr>
              <a:t> </a:t>
            </a:r>
            <a:endParaRPr lang="tr-TR" sz="1600" dirty="0" smtClean="0">
              <a:solidFill>
                <a:prstClr val="black"/>
              </a:solidFill>
              <a:latin typeface="Times New Roman" panose="02020603050405020304" pitchFamily="18" charset="0"/>
              <a:cs typeface="Times New Roman" panose="02020603050405020304" pitchFamily="18" charset="0"/>
            </a:endParaRPr>
          </a:p>
          <a:p>
            <a:pPr>
              <a:lnSpc>
                <a:spcPct val="200000"/>
              </a:lnSpc>
            </a:pPr>
            <a:r>
              <a:rPr lang="tr-TR" sz="1600" dirty="0" smtClean="0">
                <a:solidFill>
                  <a:prstClr val="black"/>
                </a:solidFill>
                <a:latin typeface="Times New Roman" panose="02020603050405020304" pitchFamily="18" charset="0"/>
                <a:cs typeface="Times New Roman" panose="02020603050405020304" pitchFamily="18" charset="0"/>
              </a:rPr>
              <a:t>Türkçe </a:t>
            </a:r>
            <a:r>
              <a:rPr lang="tr-TR" sz="1600" dirty="0">
                <a:solidFill>
                  <a:prstClr val="black"/>
                </a:solidFill>
                <a:latin typeface="Times New Roman" panose="02020603050405020304" pitchFamily="18" charset="0"/>
                <a:cs typeface="Times New Roman" panose="02020603050405020304" pitchFamily="18" charset="0"/>
              </a:rPr>
              <a:t>Eğitimi D</a:t>
            </a:r>
            <a:r>
              <a:rPr lang="tr-TR" sz="1600" b="1" dirty="0">
                <a:solidFill>
                  <a:prstClr val="black"/>
                </a:solidFill>
                <a:latin typeface="Times New Roman" panose="02020603050405020304" pitchFamily="18" charset="0"/>
                <a:cs typeface="Times New Roman" panose="02020603050405020304" pitchFamily="18" charset="0"/>
              </a:rPr>
              <a:t>oktora</a:t>
            </a:r>
          </a:p>
          <a:p>
            <a:pPr marL="0" indent="0">
              <a:buNone/>
            </a:pPr>
            <a:endParaRPr lang="tr-TR" dirty="0"/>
          </a:p>
        </p:txBody>
      </p:sp>
    </p:spTree>
    <p:extLst>
      <p:ext uri="{BB962C8B-B14F-4D97-AF65-F5344CB8AC3E}">
        <p14:creationId xmlns:p14="http://schemas.microsoft.com/office/powerpoint/2010/main" val="9432707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540290"/>
            <a:ext cx="10515600" cy="4351338"/>
          </a:xfrm>
        </p:spPr>
        <p:txBody>
          <a:bodyPr>
            <a:normAutofit fontScale="25000" lnSpcReduction="20000"/>
          </a:bodyPr>
          <a:lstStyle/>
          <a:p>
            <a:pPr marL="0" lvl="0" indent="0">
              <a:lnSpc>
                <a:spcPct val="100000"/>
              </a:lnSpc>
              <a:spcBef>
                <a:spcPts val="0"/>
              </a:spcBef>
              <a:buNone/>
            </a:pPr>
            <a:r>
              <a:rPr lang="tr-TR" sz="11200" b="1" dirty="0">
                <a:solidFill>
                  <a:prstClr val="black"/>
                </a:solidFill>
                <a:latin typeface="Times New Roman" panose="02020603050405020304" pitchFamily="18" charset="0"/>
                <a:cs typeface="Times New Roman" panose="02020603050405020304" pitchFamily="18" charset="0"/>
              </a:rPr>
              <a:t>FEN BİLİMLERİ </a:t>
            </a:r>
            <a:r>
              <a:rPr lang="tr-TR" sz="11200" b="1" dirty="0" smtClean="0">
                <a:solidFill>
                  <a:prstClr val="black"/>
                </a:solidFill>
                <a:latin typeface="Times New Roman" panose="02020603050405020304" pitchFamily="18" charset="0"/>
                <a:cs typeface="Times New Roman" panose="02020603050405020304" pitchFamily="18" charset="0"/>
              </a:rPr>
              <a:t>ENSTİTÜSÜ</a:t>
            </a:r>
          </a:p>
          <a:p>
            <a:pPr marL="0" lvl="0" indent="0">
              <a:lnSpc>
                <a:spcPct val="100000"/>
              </a:lnSpc>
              <a:spcBef>
                <a:spcPts val="0"/>
              </a:spcBef>
              <a:buNone/>
            </a:pPr>
            <a:endParaRPr lang="tr-TR" sz="11200" b="1" dirty="0" smtClean="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600"/>
              </a:spcBef>
              <a:spcAft>
                <a:spcPts val="600"/>
              </a:spcAft>
              <a:buNone/>
            </a:pPr>
            <a:r>
              <a:rPr lang="tr-TR" sz="11200" b="1" dirty="0">
                <a:solidFill>
                  <a:prstClr val="black"/>
                </a:solidFill>
                <a:latin typeface="Times New Roman" panose="02020603050405020304" pitchFamily="18" charset="0"/>
                <a:cs typeface="Times New Roman" panose="02020603050405020304" pitchFamily="18" charset="0"/>
              </a:rPr>
              <a:t>Yüksek Lisans </a:t>
            </a:r>
            <a:r>
              <a:rPr lang="tr-TR" sz="11200" b="1" dirty="0" smtClean="0">
                <a:solidFill>
                  <a:prstClr val="black"/>
                </a:solidFill>
                <a:latin typeface="Times New Roman" panose="02020603050405020304" pitchFamily="18" charset="0"/>
                <a:cs typeface="Times New Roman" panose="02020603050405020304" pitchFamily="18" charset="0"/>
              </a:rPr>
              <a:t>Programları</a:t>
            </a:r>
          </a:p>
          <a:p>
            <a:pPr marL="0" indent="0">
              <a:lnSpc>
                <a:spcPct val="100000"/>
              </a:lnSpc>
              <a:spcBef>
                <a:spcPts val="600"/>
              </a:spcBef>
              <a:spcAft>
                <a:spcPts val="600"/>
              </a:spcAft>
              <a:buNone/>
            </a:pPr>
            <a:endParaRPr lang="tr-TR" sz="112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800" dirty="0">
              <a:solidFill>
                <a:prstClr val="black"/>
              </a:solidFill>
            </a:endParaRPr>
          </a:p>
          <a:p>
            <a:pPr marL="0" lvl="0" indent="0">
              <a:lnSpc>
                <a:spcPct val="100000"/>
              </a:lnSpc>
              <a:spcBef>
                <a:spcPts val="0"/>
              </a:spcBef>
            </a:pPr>
            <a:r>
              <a:rPr lang="tr-TR" sz="6400" dirty="0">
                <a:solidFill>
                  <a:prstClr val="black"/>
                </a:solidFill>
                <a:latin typeface="Times New Roman" panose="02020603050405020304" pitchFamily="18" charset="0"/>
                <a:cs typeface="Times New Roman" panose="02020603050405020304" pitchFamily="18" charset="0"/>
              </a:rPr>
              <a:t>Kimya </a:t>
            </a:r>
            <a:r>
              <a:rPr lang="tr-TR" sz="6400" dirty="0" smtClean="0">
                <a:solidFill>
                  <a:prstClr val="black"/>
                </a:solidFill>
                <a:latin typeface="Times New Roman" panose="02020603050405020304" pitchFamily="18" charset="0"/>
                <a:cs typeface="Times New Roman" panose="02020603050405020304" pitchFamily="18" charset="0"/>
              </a:rPr>
              <a:t>Tezli </a:t>
            </a:r>
            <a:r>
              <a:rPr lang="tr-TR" sz="6400" b="1" dirty="0" smtClean="0">
                <a:solidFill>
                  <a:prstClr val="black"/>
                </a:solidFill>
                <a:latin typeface="Times New Roman" panose="02020603050405020304" pitchFamily="18" charset="0"/>
                <a:cs typeface="Times New Roman" panose="02020603050405020304" pitchFamily="18" charset="0"/>
              </a:rPr>
              <a:t>( </a:t>
            </a:r>
            <a:r>
              <a:rPr lang="tr-TR" sz="6400" b="1" dirty="0">
                <a:solidFill>
                  <a:prstClr val="black"/>
                </a:solidFill>
                <a:latin typeface="Times New Roman" panose="02020603050405020304" pitchFamily="18" charset="0"/>
                <a:cs typeface="Times New Roman" panose="02020603050405020304" pitchFamily="18" charset="0"/>
              </a:rPr>
              <a:t>Yüksek Lisans)</a:t>
            </a:r>
          </a:p>
          <a:p>
            <a:pPr marL="0" lvl="0" indent="0">
              <a:lnSpc>
                <a:spcPct val="100000"/>
              </a:lnSpc>
              <a:spcBef>
                <a:spcPts val="0"/>
              </a:spcBef>
              <a:buNone/>
            </a:pPr>
            <a:endParaRPr lang="tr-TR" sz="64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6400" dirty="0">
                <a:solidFill>
                  <a:prstClr val="black"/>
                </a:solidFill>
                <a:latin typeface="Times New Roman" panose="02020603050405020304" pitchFamily="18" charset="0"/>
                <a:cs typeface="Times New Roman" panose="02020603050405020304" pitchFamily="18" charset="0"/>
              </a:rPr>
              <a:t>Tarımsal </a:t>
            </a:r>
            <a:r>
              <a:rPr lang="tr-TR" sz="6400" dirty="0" err="1">
                <a:solidFill>
                  <a:prstClr val="black"/>
                </a:solidFill>
                <a:latin typeface="Times New Roman" panose="02020603050405020304" pitchFamily="18" charset="0"/>
                <a:cs typeface="Times New Roman" panose="02020603050405020304" pitchFamily="18" charset="0"/>
              </a:rPr>
              <a:t>Biyoteknoloji</a:t>
            </a:r>
            <a:r>
              <a:rPr lang="tr-TR" sz="6400" dirty="0">
                <a:solidFill>
                  <a:prstClr val="black"/>
                </a:solidFill>
                <a:latin typeface="Times New Roman" panose="02020603050405020304" pitchFamily="18" charset="0"/>
                <a:cs typeface="Times New Roman" panose="02020603050405020304" pitchFamily="18" charset="0"/>
              </a:rPr>
              <a:t> Tezli  (</a:t>
            </a:r>
            <a:r>
              <a:rPr lang="tr-TR" sz="6400" b="1" dirty="0">
                <a:solidFill>
                  <a:prstClr val="black"/>
                </a:solidFill>
                <a:latin typeface="Times New Roman" panose="02020603050405020304" pitchFamily="18" charset="0"/>
                <a:cs typeface="Times New Roman" panose="02020603050405020304" pitchFamily="18" charset="0"/>
              </a:rPr>
              <a:t>Yüksek Lisans</a:t>
            </a:r>
            <a:r>
              <a:rPr lang="tr-TR" sz="6400" dirty="0">
                <a:solidFill>
                  <a:prstClr val="black"/>
                </a:solidFill>
                <a:latin typeface="Times New Roman" panose="02020603050405020304" pitchFamily="18" charset="0"/>
                <a:cs typeface="Times New Roman" panose="02020603050405020304" pitchFamily="18" charset="0"/>
              </a:rPr>
              <a:t>) </a:t>
            </a:r>
            <a:endParaRPr lang="tr-TR" sz="6400" dirty="0" smtClean="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64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6400" dirty="0" smtClean="0">
                <a:solidFill>
                  <a:prstClr val="black"/>
                </a:solidFill>
                <a:latin typeface="Times New Roman" panose="02020603050405020304" pitchFamily="18" charset="0"/>
                <a:cs typeface="Times New Roman" panose="02020603050405020304" pitchFamily="18" charset="0"/>
              </a:rPr>
              <a:t>Matematik Tezli </a:t>
            </a:r>
            <a:r>
              <a:rPr lang="tr-TR" sz="6400" b="1" dirty="0">
                <a:solidFill>
                  <a:prstClr val="black"/>
                </a:solidFill>
                <a:latin typeface="Times New Roman" panose="02020603050405020304" pitchFamily="18" charset="0"/>
                <a:cs typeface="Times New Roman" panose="02020603050405020304" pitchFamily="18" charset="0"/>
              </a:rPr>
              <a:t>( Yüksek Lisans)</a:t>
            </a:r>
          </a:p>
          <a:p>
            <a:pPr marL="0" lvl="0" indent="0">
              <a:lnSpc>
                <a:spcPct val="100000"/>
              </a:lnSpc>
              <a:spcBef>
                <a:spcPts val="0"/>
              </a:spcBef>
            </a:pPr>
            <a:endParaRPr lang="tr-TR" sz="64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6400" dirty="0">
                <a:solidFill>
                  <a:prstClr val="black"/>
                </a:solidFill>
                <a:latin typeface="Times New Roman" panose="02020603050405020304" pitchFamily="18" charset="0"/>
                <a:cs typeface="Times New Roman" panose="02020603050405020304" pitchFamily="18" charset="0"/>
              </a:rPr>
              <a:t>Matematik </a:t>
            </a:r>
            <a:r>
              <a:rPr lang="tr-TR" sz="6400" dirty="0" smtClean="0">
                <a:solidFill>
                  <a:prstClr val="black"/>
                </a:solidFill>
                <a:latin typeface="Times New Roman" panose="02020603050405020304" pitchFamily="18" charset="0"/>
                <a:cs typeface="Times New Roman" panose="02020603050405020304" pitchFamily="18" charset="0"/>
              </a:rPr>
              <a:t>Eğitimi Tezli  (</a:t>
            </a:r>
            <a:r>
              <a:rPr lang="tr-TR" sz="6400" b="1" dirty="0" smtClean="0">
                <a:solidFill>
                  <a:prstClr val="black"/>
                </a:solidFill>
                <a:latin typeface="Times New Roman" panose="02020603050405020304" pitchFamily="18" charset="0"/>
                <a:cs typeface="Times New Roman" panose="02020603050405020304" pitchFamily="18" charset="0"/>
              </a:rPr>
              <a:t>Yüksek Lisans</a:t>
            </a:r>
            <a:r>
              <a:rPr lang="tr-TR" sz="6400" dirty="0" smtClean="0">
                <a:solidFill>
                  <a:prstClr val="black"/>
                </a:solidFill>
                <a:latin typeface="Times New Roman" panose="02020603050405020304" pitchFamily="18" charset="0"/>
                <a:cs typeface="Times New Roman" panose="02020603050405020304" pitchFamily="18" charset="0"/>
              </a:rPr>
              <a:t>) </a:t>
            </a:r>
          </a:p>
          <a:p>
            <a:pPr marL="0" lvl="0" indent="0">
              <a:lnSpc>
                <a:spcPct val="100000"/>
              </a:lnSpc>
              <a:spcBef>
                <a:spcPts val="0"/>
              </a:spcBef>
            </a:pPr>
            <a:endParaRPr lang="tr-TR" sz="6400" dirty="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0"/>
              </a:spcBef>
            </a:pPr>
            <a:r>
              <a:rPr lang="tr-TR" sz="6400" dirty="0">
                <a:solidFill>
                  <a:prstClr val="black"/>
                </a:solidFill>
                <a:latin typeface="Times New Roman" panose="02020603050405020304" pitchFamily="18" charset="0"/>
                <a:cs typeface="Times New Roman" panose="02020603050405020304" pitchFamily="18" charset="0"/>
              </a:rPr>
              <a:t>Matematik Eğitimi </a:t>
            </a:r>
            <a:r>
              <a:rPr lang="tr-TR" sz="6400" dirty="0" smtClean="0">
                <a:solidFill>
                  <a:prstClr val="black"/>
                </a:solidFill>
                <a:latin typeface="Times New Roman" panose="02020603050405020304" pitchFamily="18" charset="0"/>
                <a:cs typeface="Times New Roman" panose="02020603050405020304" pitchFamily="18" charset="0"/>
              </a:rPr>
              <a:t> </a:t>
            </a:r>
            <a:r>
              <a:rPr lang="tr-TR" sz="6400" dirty="0">
                <a:solidFill>
                  <a:prstClr val="black"/>
                </a:solidFill>
                <a:latin typeface="Times New Roman" panose="02020603050405020304" pitchFamily="18" charset="0"/>
                <a:cs typeface="Times New Roman" panose="02020603050405020304" pitchFamily="18" charset="0"/>
              </a:rPr>
              <a:t>Tezli </a:t>
            </a:r>
            <a:r>
              <a:rPr lang="tr-TR" sz="6400" dirty="0" smtClean="0">
                <a:solidFill>
                  <a:prstClr val="black"/>
                </a:solidFill>
                <a:latin typeface="Times New Roman" panose="02020603050405020304" pitchFamily="18" charset="0"/>
                <a:cs typeface="Times New Roman" panose="02020603050405020304" pitchFamily="18" charset="0"/>
              </a:rPr>
              <a:t>(İ.Ö) (</a:t>
            </a:r>
            <a:r>
              <a:rPr lang="tr-TR" sz="6400" b="1" dirty="0" smtClean="0">
                <a:solidFill>
                  <a:prstClr val="black"/>
                </a:solidFill>
                <a:latin typeface="Times New Roman" panose="02020603050405020304" pitchFamily="18" charset="0"/>
                <a:cs typeface="Times New Roman" panose="02020603050405020304" pitchFamily="18" charset="0"/>
              </a:rPr>
              <a:t>Yüksek Lisans)</a:t>
            </a:r>
            <a:r>
              <a:rPr lang="tr-TR" sz="6400" dirty="0" smtClean="0">
                <a:solidFill>
                  <a:prstClr val="black"/>
                </a:solidFill>
                <a:latin typeface="Times New Roman" panose="02020603050405020304" pitchFamily="18" charset="0"/>
                <a:cs typeface="Times New Roman" panose="02020603050405020304" pitchFamily="18" charset="0"/>
              </a:rPr>
              <a:t> </a:t>
            </a:r>
            <a:endParaRPr lang="tr-TR" sz="64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64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6400" dirty="0">
                <a:solidFill>
                  <a:prstClr val="black"/>
                </a:solidFill>
                <a:latin typeface="Times New Roman" panose="02020603050405020304" pitchFamily="18" charset="0"/>
                <a:cs typeface="Times New Roman" panose="02020603050405020304" pitchFamily="18" charset="0"/>
              </a:rPr>
              <a:t>Kimya </a:t>
            </a:r>
            <a:r>
              <a:rPr lang="tr-TR" sz="6400" dirty="0" smtClean="0">
                <a:solidFill>
                  <a:prstClr val="black"/>
                </a:solidFill>
                <a:latin typeface="Times New Roman" panose="02020603050405020304" pitchFamily="18" charset="0"/>
                <a:cs typeface="Times New Roman" panose="02020603050405020304" pitchFamily="18" charset="0"/>
              </a:rPr>
              <a:t>Mühendisliği Tezli</a:t>
            </a:r>
            <a:r>
              <a:rPr lang="tr-TR" sz="6400" b="1" dirty="0" smtClean="0">
                <a:solidFill>
                  <a:prstClr val="black"/>
                </a:solidFill>
                <a:latin typeface="Times New Roman" panose="02020603050405020304" pitchFamily="18" charset="0"/>
                <a:cs typeface="Times New Roman" panose="02020603050405020304" pitchFamily="18" charset="0"/>
              </a:rPr>
              <a:t> </a:t>
            </a:r>
            <a:r>
              <a:rPr lang="tr-TR" sz="6400" b="1" dirty="0">
                <a:solidFill>
                  <a:prstClr val="black"/>
                </a:solidFill>
                <a:latin typeface="Times New Roman" panose="02020603050405020304" pitchFamily="18" charset="0"/>
                <a:cs typeface="Times New Roman" panose="02020603050405020304" pitchFamily="18" charset="0"/>
              </a:rPr>
              <a:t>( Yüksek Lisans)</a:t>
            </a:r>
          </a:p>
          <a:p>
            <a:pPr marL="0" lvl="0" indent="0">
              <a:lnSpc>
                <a:spcPct val="100000"/>
              </a:lnSpc>
              <a:spcBef>
                <a:spcPts val="0"/>
              </a:spcBef>
            </a:pPr>
            <a:endParaRPr lang="tr-TR" sz="64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6400" dirty="0">
                <a:solidFill>
                  <a:prstClr val="black"/>
                </a:solidFill>
                <a:latin typeface="Times New Roman" panose="02020603050405020304" pitchFamily="18" charset="0"/>
                <a:cs typeface="Times New Roman" panose="02020603050405020304" pitchFamily="18" charset="0"/>
              </a:rPr>
              <a:t>Tarla Bitkileri </a:t>
            </a:r>
            <a:r>
              <a:rPr lang="tr-TR" sz="6400" dirty="0" smtClean="0">
                <a:solidFill>
                  <a:prstClr val="black"/>
                </a:solidFill>
                <a:latin typeface="Times New Roman" panose="02020603050405020304" pitchFamily="18" charset="0"/>
                <a:cs typeface="Times New Roman" panose="02020603050405020304" pitchFamily="18" charset="0"/>
              </a:rPr>
              <a:t>Tezli </a:t>
            </a:r>
            <a:r>
              <a:rPr lang="tr-TR" sz="6400" b="1" dirty="0">
                <a:solidFill>
                  <a:prstClr val="black"/>
                </a:solidFill>
                <a:latin typeface="Times New Roman" panose="02020603050405020304" pitchFamily="18" charset="0"/>
                <a:cs typeface="Times New Roman" panose="02020603050405020304" pitchFamily="18" charset="0"/>
              </a:rPr>
              <a:t>( Yüksek Lisans)</a:t>
            </a:r>
          </a:p>
          <a:p>
            <a:pPr marL="0" lvl="0" indent="0">
              <a:lnSpc>
                <a:spcPct val="100000"/>
              </a:lnSpc>
              <a:spcBef>
                <a:spcPts val="0"/>
              </a:spcBef>
              <a:buNone/>
            </a:pPr>
            <a:endParaRPr lang="tr-TR" sz="64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6400" dirty="0">
                <a:solidFill>
                  <a:prstClr val="black"/>
                </a:solidFill>
                <a:latin typeface="Times New Roman" panose="02020603050405020304" pitchFamily="18" charset="0"/>
                <a:cs typeface="Times New Roman" panose="02020603050405020304" pitchFamily="18" charset="0"/>
              </a:rPr>
              <a:t>Zootekni </a:t>
            </a:r>
            <a:r>
              <a:rPr lang="tr-TR" sz="6400" dirty="0" smtClean="0">
                <a:solidFill>
                  <a:prstClr val="black"/>
                </a:solidFill>
                <a:latin typeface="Times New Roman" panose="02020603050405020304" pitchFamily="18" charset="0"/>
                <a:cs typeface="Times New Roman" panose="02020603050405020304" pitchFamily="18" charset="0"/>
              </a:rPr>
              <a:t>Tezli </a:t>
            </a:r>
            <a:r>
              <a:rPr lang="tr-TR" sz="6400" b="1" dirty="0" smtClean="0">
                <a:solidFill>
                  <a:prstClr val="black"/>
                </a:solidFill>
                <a:latin typeface="Times New Roman" panose="02020603050405020304" pitchFamily="18" charset="0"/>
                <a:cs typeface="Times New Roman" panose="02020603050405020304" pitchFamily="18" charset="0"/>
              </a:rPr>
              <a:t>( </a:t>
            </a:r>
            <a:r>
              <a:rPr lang="tr-TR" sz="6400" b="1" dirty="0">
                <a:solidFill>
                  <a:prstClr val="black"/>
                </a:solidFill>
                <a:latin typeface="Times New Roman" panose="02020603050405020304" pitchFamily="18" charset="0"/>
                <a:cs typeface="Times New Roman" panose="02020603050405020304" pitchFamily="18" charset="0"/>
              </a:rPr>
              <a:t>Yüksek Lisans)</a:t>
            </a:r>
          </a:p>
          <a:p>
            <a:pPr marL="0" lvl="0" indent="0">
              <a:lnSpc>
                <a:spcPct val="100000"/>
              </a:lnSpc>
              <a:spcBef>
                <a:spcPts val="0"/>
              </a:spcBef>
            </a:pPr>
            <a:endParaRPr lang="tr-TR" sz="64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6400" dirty="0">
                <a:solidFill>
                  <a:prstClr val="black"/>
                </a:solidFill>
                <a:latin typeface="Times New Roman" panose="02020603050405020304" pitchFamily="18" charset="0"/>
                <a:cs typeface="Times New Roman" panose="02020603050405020304" pitchFamily="18" charset="0"/>
              </a:rPr>
              <a:t>Fen Bilgisi Eğitimi </a:t>
            </a:r>
            <a:r>
              <a:rPr lang="tr-TR" sz="6400" dirty="0" smtClean="0">
                <a:solidFill>
                  <a:prstClr val="black"/>
                </a:solidFill>
                <a:latin typeface="Times New Roman" panose="02020603050405020304" pitchFamily="18" charset="0"/>
                <a:cs typeface="Times New Roman" panose="02020603050405020304" pitchFamily="18" charset="0"/>
              </a:rPr>
              <a:t> </a:t>
            </a:r>
            <a:r>
              <a:rPr lang="tr-TR" sz="6400" dirty="0">
                <a:solidFill>
                  <a:prstClr val="black"/>
                </a:solidFill>
                <a:latin typeface="Times New Roman" panose="02020603050405020304" pitchFamily="18" charset="0"/>
                <a:cs typeface="Times New Roman" panose="02020603050405020304" pitchFamily="18" charset="0"/>
              </a:rPr>
              <a:t>Tezli</a:t>
            </a:r>
            <a:r>
              <a:rPr lang="tr-TR" sz="6400" b="1" dirty="0">
                <a:solidFill>
                  <a:prstClr val="black"/>
                </a:solidFill>
                <a:latin typeface="Times New Roman" panose="02020603050405020304" pitchFamily="18" charset="0"/>
                <a:cs typeface="Times New Roman" panose="02020603050405020304" pitchFamily="18" charset="0"/>
              </a:rPr>
              <a:t> </a:t>
            </a:r>
            <a:r>
              <a:rPr lang="tr-TR" sz="6400" b="1" dirty="0" smtClean="0">
                <a:solidFill>
                  <a:prstClr val="black"/>
                </a:solidFill>
                <a:latin typeface="Times New Roman" panose="02020603050405020304" pitchFamily="18" charset="0"/>
                <a:cs typeface="Times New Roman" panose="02020603050405020304" pitchFamily="18" charset="0"/>
              </a:rPr>
              <a:t>(Yüksek Lisans )</a:t>
            </a:r>
            <a:endParaRPr lang="tr-TR" sz="64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64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6400" dirty="0">
                <a:solidFill>
                  <a:prstClr val="black"/>
                </a:solidFill>
                <a:latin typeface="Times New Roman" panose="02020603050405020304" pitchFamily="18" charset="0"/>
                <a:cs typeface="Times New Roman" panose="02020603050405020304" pitchFamily="18" charset="0"/>
              </a:rPr>
              <a:t>Fen Bilgisi </a:t>
            </a:r>
            <a:r>
              <a:rPr lang="tr-TR" sz="6400" dirty="0" smtClean="0">
                <a:solidFill>
                  <a:prstClr val="black"/>
                </a:solidFill>
                <a:latin typeface="Times New Roman" panose="02020603050405020304" pitchFamily="18" charset="0"/>
                <a:cs typeface="Times New Roman" panose="02020603050405020304" pitchFamily="18" charset="0"/>
              </a:rPr>
              <a:t>Eğitimi  (İ.Ö) </a:t>
            </a:r>
            <a:r>
              <a:rPr lang="tr-TR" sz="6400" dirty="0">
                <a:solidFill>
                  <a:prstClr val="black"/>
                </a:solidFill>
                <a:latin typeface="Times New Roman" panose="02020603050405020304" pitchFamily="18" charset="0"/>
                <a:cs typeface="Times New Roman" panose="02020603050405020304" pitchFamily="18" charset="0"/>
              </a:rPr>
              <a:t>Tezsiz</a:t>
            </a:r>
            <a:r>
              <a:rPr lang="tr-TR" sz="6400" b="1" dirty="0">
                <a:solidFill>
                  <a:prstClr val="black"/>
                </a:solidFill>
                <a:latin typeface="Times New Roman" panose="02020603050405020304" pitchFamily="18" charset="0"/>
                <a:cs typeface="Times New Roman" panose="02020603050405020304" pitchFamily="18" charset="0"/>
              </a:rPr>
              <a:t> </a:t>
            </a:r>
            <a:r>
              <a:rPr lang="tr-TR" sz="6400" b="1" dirty="0" smtClean="0">
                <a:solidFill>
                  <a:prstClr val="black"/>
                </a:solidFill>
                <a:latin typeface="Times New Roman" panose="02020603050405020304" pitchFamily="18" charset="0"/>
                <a:cs typeface="Times New Roman" panose="02020603050405020304" pitchFamily="18" charset="0"/>
              </a:rPr>
              <a:t>(Yüksek Lisans )</a:t>
            </a:r>
          </a:p>
          <a:p>
            <a:pPr marL="0" lvl="0" indent="0">
              <a:lnSpc>
                <a:spcPct val="100000"/>
              </a:lnSpc>
              <a:spcBef>
                <a:spcPts val="0"/>
              </a:spcBef>
            </a:pPr>
            <a:endParaRPr lang="tr-TR" sz="64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6400" dirty="0" smtClean="0">
                <a:solidFill>
                  <a:prstClr val="black"/>
                </a:solidFill>
                <a:latin typeface="Times New Roman" panose="02020603050405020304" pitchFamily="18" charset="0"/>
                <a:cs typeface="Times New Roman" panose="02020603050405020304" pitchFamily="18" charset="0"/>
              </a:rPr>
              <a:t>Makine Mühendisliği Tezli</a:t>
            </a:r>
            <a:r>
              <a:rPr lang="tr-TR" sz="6400" b="1" dirty="0" smtClean="0">
                <a:solidFill>
                  <a:prstClr val="black"/>
                </a:solidFill>
                <a:latin typeface="Times New Roman" panose="02020603050405020304" pitchFamily="18" charset="0"/>
                <a:cs typeface="Times New Roman" panose="02020603050405020304" pitchFamily="18" charset="0"/>
              </a:rPr>
              <a:t> (Yüksek Lisans)</a:t>
            </a:r>
            <a:endParaRPr lang="tr-TR" sz="64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6400" dirty="0">
              <a:solidFill>
                <a:prstClr val="black"/>
              </a:solidFill>
            </a:endParaRPr>
          </a:p>
          <a:p>
            <a:pPr marL="0" lvl="0" indent="0">
              <a:lnSpc>
                <a:spcPct val="100000"/>
              </a:lnSpc>
              <a:spcBef>
                <a:spcPts val="0"/>
              </a:spcBef>
            </a:pPr>
            <a:endParaRPr lang="tr-TR" sz="1100" b="1" dirty="0">
              <a:solidFill>
                <a:prstClr val="black"/>
              </a:solidFill>
            </a:endParaRPr>
          </a:p>
          <a:p>
            <a:pPr marL="0" lvl="0" indent="0">
              <a:lnSpc>
                <a:spcPct val="100000"/>
              </a:lnSpc>
              <a:spcBef>
                <a:spcPts val="0"/>
              </a:spcBef>
              <a:buNone/>
            </a:pPr>
            <a:endParaRPr lang="tr-TR" sz="600" b="1" dirty="0">
              <a:solidFill>
                <a:prstClr val="black"/>
              </a:solidFill>
            </a:endParaRPr>
          </a:p>
          <a:p>
            <a:endParaRPr lang="tr-TR" dirty="0"/>
          </a:p>
        </p:txBody>
      </p:sp>
    </p:spTree>
    <p:extLst>
      <p:ext uri="{BB962C8B-B14F-4D97-AF65-F5344CB8AC3E}">
        <p14:creationId xmlns:p14="http://schemas.microsoft.com/office/powerpoint/2010/main" val="356151588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13262" y="861349"/>
            <a:ext cx="10515600" cy="4351338"/>
          </a:xfrm>
        </p:spPr>
        <p:txBody>
          <a:bodyPr>
            <a:normAutofit fontScale="92500" lnSpcReduction="10000"/>
          </a:bodyPr>
          <a:lstStyle/>
          <a:p>
            <a:pPr marL="0" lv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Elektrik Elektronik </a:t>
            </a:r>
            <a:r>
              <a:rPr lang="tr-TR" sz="1700" dirty="0" smtClean="0">
                <a:solidFill>
                  <a:prstClr val="black"/>
                </a:solidFill>
                <a:latin typeface="Times New Roman" panose="02020603050405020304" pitchFamily="18" charset="0"/>
                <a:cs typeface="Times New Roman" panose="02020603050405020304" pitchFamily="18" charset="0"/>
              </a:rPr>
              <a:t>Mühendisliği Tezli </a:t>
            </a:r>
            <a:r>
              <a:rPr lang="tr-TR" sz="1700" b="1" dirty="0">
                <a:solidFill>
                  <a:prstClr val="black"/>
                </a:solidFill>
                <a:latin typeface="Times New Roman" panose="02020603050405020304" pitchFamily="18" charset="0"/>
                <a:cs typeface="Times New Roman" panose="02020603050405020304" pitchFamily="18" charset="0"/>
              </a:rPr>
              <a:t>( Yüksek Lisans)</a:t>
            </a:r>
          </a:p>
          <a:p>
            <a:pPr marL="0" lvl="0" indent="0">
              <a:lnSpc>
                <a:spcPct val="100000"/>
              </a:lnSpc>
              <a:spcBef>
                <a:spcPts val="0"/>
              </a:spcBef>
              <a:buNone/>
            </a:pPr>
            <a:endParaRPr lang="tr-TR" sz="17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Biyoloji  </a:t>
            </a:r>
            <a:r>
              <a:rPr lang="tr-TR" sz="1700" dirty="0" smtClean="0">
                <a:solidFill>
                  <a:prstClr val="black"/>
                </a:solidFill>
                <a:latin typeface="Times New Roman" panose="02020603050405020304" pitchFamily="18" charset="0"/>
                <a:cs typeface="Times New Roman" panose="02020603050405020304" pitchFamily="18" charset="0"/>
              </a:rPr>
              <a:t> </a:t>
            </a:r>
            <a:r>
              <a:rPr lang="tr-TR" sz="1700" dirty="0">
                <a:solidFill>
                  <a:prstClr val="black"/>
                </a:solidFill>
                <a:latin typeface="Times New Roman" panose="02020603050405020304" pitchFamily="18" charset="0"/>
                <a:cs typeface="Times New Roman" panose="02020603050405020304" pitchFamily="18" charset="0"/>
              </a:rPr>
              <a:t>Tezli </a:t>
            </a:r>
            <a:r>
              <a:rPr lang="tr-TR" sz="1700" b="1" dirty="0">
                <a:solidFill>
                  <a:prstClr val="black"/>
                </a:solidFill>
                <a:latin typeface="Times New Roman" panose="02020603050405020304" pitchFamily="18" charset="0"/>
                <a:cs typeface="Times New Roman" panose="02020603050405020304" pitchFamily="18" charset="0"/>
              </a:rPr>
              <a:t>( Yüksek Lisans )</a:t>
            </a:r>
          </a:p>
          <a:p>
            <a:pPr marL="0" lvl="0" indent="0">
              <a:lnSpc>
                <a:spcPct val="100000"/>
              </a:lnSpc>
              <a:spcBef>
                <a:spcPts val="0"/>
              </a:spcBef>
            </a:pPr>
            <a:endParaRPr lang="tr-TR" sz="1700" b="1" dirty="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Bahçe </a:t>
            </a:r>
            <a:r>
              <a:rPr lang="tr-TR" sz="1700" dirty="0" smtClean="0">
                <a:solidFill>
                  <a:prstClr val="black"/>
                </a:solidFill>
                <a:latin typeface="Times New Roman" panose="02020603050405020304" pitchFamily="18" charset="0"/>
                <a:cs typeface="Times New Roman" panose="02020603050405020304" pitchFamily="18" charset="0"/>
              </a:rPr>
              <a:t>Bitkileri Tezli </a:t>
            </a:r>
            <a:r>
              <a:rPr lang="tr-TR" sz="1600" b="1" dirty="0">
                <a:solidFill>
                  <a:prstClr val="black"/>
                </a:solidFill>
                <a:latin typeface="Times New Roman" panose="02020603050405020304" pitchFamily="18" charset="0"/>
                <a:cs typeface="Times New Roman" panose="02020603050405020304" pitchFamily="18" charset="0"/>
              </a:rPr>
              <a:t>(Yüksek Lisans )</a:t>
            </a:r>
          </a:p>
          <a:p>
            <a:pPr marL="0" lvl="0" indent="0">
              <a:lnSpc>
                <a:spcPct val="100000"/>
              </a:lnSpc>
              <a:spcBef>
                <a:spcPts val="0"/>
              </a:spcBef>
              <a:buNone/>
            </a:pPr>
            <a:endParaRPr lang="tr-TR" sz="17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Gıda Mühendisliği </a:t>
            </a:r>
            <a:r>
              <a:rPr lang="tr-TR" sz="1700" dirty="0" smtClean="0">
                <a:solidFill>
                  <a:prstClr val="black"/>
                </a:solidFill>
                <a:latin typeface="Times New Roman" panose="02020603050405020304" pitchFamily="18" charset="0"/>
                <a:cs typeface="Times New Roman" panose="02020603050405020304" pitchFamily="18" charset="0"/>
              </a:rPr>
              <a:t> </a:t>
            </a:r>
            <a:r>
              <a:rPr lang="tr-TR" sz="1700" dirty="0">
                <a:solidFill>
                  <a:prstClr val="black"/>
                </a:solidFill>
                <a:latin typeface="Times New Roman" panose="02020603050405020304" pitchFamily="18" charset="0"/>
                <a:cs typeface="Times New Roman" panose="02020603050405020304" pitchFamily="18" charset="0"/>
              </a:rPr>
              <a:t>Tezli </a:t>
            </a:r>
            <a:r>
              <a:rPr lang="tr-TR" sz="1700" b="1" dirty="0">
                <a:solidFill>
                  <a:prstClr val="black"/>
                </a:solidFill>
                <a:latin typeface="Times New Roman" panose="02020603050405020304" pitchFamily="18" charset="0"/>
                <a:cs typeface="Times New Roman" panose="02020603050405020304" pitchFamily="18" charset="0"/>
              </a:rPr>
              <a:t>( Yüksek Lisans )</a:t>
            </a:r>
          </a:p>
          <a:p>
            <a:pPr marL="0" lvl="0" indent="0">
              <a:lnSpc>
                <a:spcPct val="100000"/>
              </a:lnSpc>
              <a:spcBef>
                <a:spcPts val="0"/>
              </a:spcBef>
            </a:pPr>
            <a:endParaRPr lang="tr-TR" sz="17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Fizik </a:t>
            </a:r>
            <a:r>
              <a:rPr lang="tr-TR" sz="1700" dirty="0" smtClean="0">
                <a:solidFill>
                  <a:prstClr val="black"/>
                </a:solidFill>
                <a:latin typeface="Times New Roman" panose="02020603050405020304" pitchFamily="18" charset="0"/>
                <a:cs typeface="Times New Roman" panose="02020603050405020304" pitchFamily="18" charset="0"/>
              </a:rPr>
              <a:t>Tezli </a:t>
            </a:r>
            <a:r>
              <a:rPr lang="tr-TR" sz="1700" b="1" dirty="0">
                <a:solidFill>
                  <a:prstClr val="black"/>
                </a:solidFill>
                <a:latin typeface="Times New Roman" panose="02020603050405020304" pitchFamily="18" charset="0"/>
                <a:cs typeface="Times New Roman" panose="02020603050405020304" pitchFamily="18" charset="0"/>
              </a:rPr>
              <a:t>( Yüksek Lisans ) </a:t>
            </a:r>
          </a:p>
          <a:p>
            <a:pPr marL="0" lvl="0" indent="0">
              <a:lnSpc>
                <a:spcPct val="100000"/>
              </a:lnSpc>
              <a:spcBef>
                <a:spcPts val="0"/>
              </a:spcBef>
              <a:buNone/>
            </a:pPr>
            <a:endParaRPr lang="tr-TR" sz="1700" b="1" dirty="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0"/>
              </a:spcBef>
            </a:pPr>
            <a:r>
              <a:rPr lang="tr-TR" sz="1700" dirty="0" smtClean="0">
                <a:solidFill>
                  <a:prstClr val="black"/>
                </a:solidFill>
                <a:latin typeface="Times New Roman" panose="02020603050405020304" pitchFamily="18" charset="0"/>
                <a:cs typeface="Times New Roman" panose="02020603050405020304" pitchFamily="18" charset="0"/>
              </a:rPr>
              <a:t>Kentsel Tasarım </a:t>
            </a:r>
            <a:r>
              <a:rPr lang="tr-TR" sz="1700" dirty="0">
                <a:solidFill>
                  <a:prstClr val="black"/>
                </a:solidFill>
                <a:latin typeface="Times New Roman" panose="02020603050405020304" pitchFamily="18" charset="0"/>
                <a:cs typeface="Times New Roman" panose="02020603050405020304" pitchFamily="18" charset="0"/>
              </a:rPr>
              <a:t>Tezli</a:t>
            </a:r>
            <a:r>
              <a:rPr lang="tr-TR" sz="1700" b="1" dirty="0">
                <a:solidFill>
                  <a:prstClr val="black"/>
                </a:solidFill>
                <a:latin typeface="Times New Roman" panose="02020603050405020304" pitchFamily="18" charset="0"/>
                <a:cs typeface="Times New Roman" panose="02020603050405020304" pitchFamily="18" charset="0"/>
              </a:rPr>
              <a:t> </a:t>
            </a:r>
            <a:r>
              <a:rPr lang="tr-TR" sz="1800" b="1" dirty="0">
                <a:solidFill>
                  <a:prstClr val="black"/>
                </a:solidFill>
                <a:latin typeface="Times New Roman" panose="02020603050405020304" pitchFamily="18" charset="0"/>
                <a:cs typeface="Times New Roman" panose="02020603050405020304" pitchFamily="18" charset="0"/>
              </a:rPr>
              <a:t>(Yüksek Lisans )</a:t>
            </a:r>
          </a:p>
          <a:p>
            <a:pPr marL="0" lvl="0" indent="0">
              <a:lnSpc>
                <a:spcPct val="100000"/>
              </a:lnSpc>
              <a:spcBef>
                <a:spcPts val="0"/>
              </a:spcBef>
            </a:pPr>
            <a:endParaRPr lang="tr-TR" sz="1700" b="1" dirty="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0"/>
              </a:spcBef>
            </a:pPr>
            <a:r>
              <a:rPr lang="tr-TR" sz="1700" dirty="0" smtClean="0">
                <a:solidFill>
                  <a:prstClr val="black"/>
                </a:solidFill>
                <a:latin typeface="Times New Roman" panose="02020603050405020304" pitchFamily="18" charset="0"/>
                <a:cs typeface="Times New Roman" panose="02020603050405020304" pitchFamily="18" charset="0"/>
              </a:rPr>
              <a:t>Kentsel </a:t>
            </a:r>
            <a:r>
              <a:rPr lang="tr-TR" sz="1700" dirty="0">
                <a:solidFill>
                  <a:prstClr val="black"/>
                </a:solidFill>
                <a:latin typeface="Times New Roman" panose="02020603050405020304" pitchFamily="18" charset="0"/>
                <a:cs typeface="Times New Roman" panose="02020603050405020304" pitchFamily="18" charset="0"/>
              </a:rPr>
              <a:t>Tasarım </a:t>
            </a:r>
            <a:r>
              <a:rPr lang="tr-TR" sz="1700" dirty="0" smtClean="0">
                <a:solidFill>
                  <a:prstClr val="black"/>
                </a:solidFill>
                <a:latin typeface="Times New Roman" panose="02020603050405020304" pitchFamily="18" charset="0"/>
                <a:cs typeface="Times New Roman" panose="02020603050405020304" pitchFamily="18" charset="0"/>
              </a:rPr>
              <a:t>İ.Ö </a:t>
            </a:r>
            <a:r>
              <a:rPr lang="tr-TR" sz="1700" dirty="0">
                <a:solidFill>
                  <a:prstClr val="black"/>
                </a:solidFill>
                <a:latin typeface="Times New Roman" panose="02020603050405020304" pitchFamily="18" charset="0"/>
                <a:cs typeface="Times New Roman" panose="02020603050405020304" pitchFamily="18" charset="0"/>
              </a:rPr>
              <a:t>Tezli</a:t>
            </a:r>
            <a:r>
              <a:rPr lang="tr-TR" sz="1700" b="1" dirty="0">
                <a:solidFill>
                  <a:prstClr val="black"/>
                </a:solidFill>
                <a:latin typeface="Times New Roman" panose="02020603050405020304" pitchFamily="18" charset="0"/>
                <a:cs typeface="Times New Roman" panose="02020603050405020304" pitchFamily="18" charset="0"/>
              </a:rPr>
              <a:t> </a:t>
            </a:r>
            <a:r>
              <a:rPr lang="tr-TR" sz="1800" b="1" dirty="0">
                <a:solidFill>
                  <a:prstClr val="black"/>
                </a:solidFill>
                <a:latin typeface="Times New Roman" panose="02020603050405020304" pitchFamily="18" charset="0"/>
                <a:cs typeface="Times New Roman" panose="02020603050405020304" pitchFamily="18" charset="0"/>
              </a:rPr>
              <a:t>(Yüksek Lisans )</a:t>
            </a:r>
          </a:p>
          <a:p>
            <a:pPr marL="0" lvl="0" indent="0">
              <a:lnSpc>
                <a:spcPct val="100000"/>
              </a:lnSpc>
              <a:spcBef>
                <a:spcPts val="0"/>
              </a:spcBef>
            </a:pPr>
            <a:endParaRPr lang="tr-TR" sz="1700" b="1" dirty="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Bilgisayar Mühendisliği  </a:t>
            </a:r>
            <a:r>
              <a:rPr lang="tr-TR" sz="1700" b="1" dirty="0" smtClean="0">
                <a:solidFill>
                  <a:prstClr val="black"/>
                </a:solidFill>
                <a:latin typeface="Times New Roman" panose="02020603050405020304" pitchFamily="18" charset="0"/>
                <a:cs typeface="Times New Roman" panose="02020603050405020304" pitchFamily="18" charset="0"/>
              </a:rPr>
              <a:t>Tezli </a:t>
            </a:r>
            <a:r>
              <a:rPr lang="tr-TR" sz="1600" b="1" dirty="0">
                <a:solidFill>
                  <a:prstClr val="black"/>
                </a:solidFill>
                <a:latin typeface="Times New Roman" panose="02020603050405020304" pitchFamily="18" charset="0"/>
                <a:cs typeface="Times New Roman" panose="02020603050405020304" pitchFamily="18" charset="0"/>
              </a:rPr>
              <a:t>(Yüksek Lisans )</a:t>
            </a:r>
          </a:p>
          <a:p>
            <a:pPr marL="0" lvl="0" indent="0">
              <a:lnSpc>
                <a:spcPct val="100000"/>
              </a:lnSpc>
              <a:spcBef>
                <a:spcPts val="0"/>
              </a:spcBef>
            </a:pPr>
            <a:endParaRPr lang="tr-TR" sz="1700" b="1" dirty="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Bitki </a:t>
            </a:r>
            <a:r>
              <a:rPr lang="tr-TR" sz="1700" dirty="0" smtClean="0">
                <a:solidFill>
                  <a:prstClr val="black"/>
                </a:solidFill>
                <a:latin typeface="Times New Roman" panose="02020603050405020304" pitchFamily="18" charset="0"/>
                <a:cs typeface="Times New Roman" panose="02020603050405020304" pitchFamily="18" charset="0"/>
              </a:rPr>
              <a:t>Koruma </a:t>
            </a:r>
            <a:r>
              <a:rPr lang="tr-TR" sz="1700" dirty="0">
                <a:solidFill>
                  <a:prstClr val="black"/>
                </a:solidFill>
                <a:latin typeface="Times New Roman" panose="02020603050405020304" pitchFamily="18" charset="0"/>
                <a:cs typeface="Times New Roman" panose="02020603050405020304" pitchFamily="18" charset="0"/>
              </a:rPr>
              <a:t>Tezli</a:t>
            </a:r>
            <a:r>
              <a:rPr lang="tr-TR" sz="1700" b="1" dirty="0">
                <a:solidFill>
                  <a:prstClr val="black"/>
                </a:solidFill>
                <a:latin typeface="Times New Roman" panose="02020603050405020304" pitchFamily="18" charset="0"/>
                <a:cs typeface="Times New Roman" panose="02020603050405020304" pitchFamily="18" charset="0"/>
              </a:rPr>
              <a:t> </a:t>
            </a:r>
            <a:r>
              <a:rPr lang="tr-TR" sz="1600" b="1" dirty="0">
                <a:solidFill>
                  <a:prstClr val="black"/>
                </a:solidFill>
                <a:latin typeface="Times New Roman" panose="02020603050405020304" pitchFamily="18" charset="0"/>
                <a:cs typeface="Times New Roman" panose="02020603050405020304" pitchFamily="18" charset="0"/>
              </a:rPr>
              <a:t>(Yüksek Lisans )</a:t>
            </a:r>
          </a:p>
          <a:p>
            <a:pPr marL="0" lvl="0" indent="0">
              <a:lnSpc>
                <a:spcPct val="100000"/>
              </a:lnSpc>
              <a:spcBef>
                <a:spcPts val="0"/>
              </a:spcBef>
            </a:pPr>
            <a:endParaRPr lang="tr-TR" sz="1700" b="1" dirty="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0"/>
              </a:spcBef>
            </a:pPr>
            <a:r>
              <a:rPr lang="tr-TR" sz="1700" dirty="0" err="1">
                <a:solidFill>
                  <a:prstClr val="black"/>
                </a:solidFill>
                <a:latin typeface="Times New Roman" panose="02020603050405020304" pitchFamily="18" charset="0"/>
                <a:cs typeface="Times New Roman" panose="02020603050405020304" pitchFamily="18" charset="0"/>
              </a:rPr>
              <a:t>Biyosistem</a:t>
            </a:r>
            <a:r>
              <a:rPr lang="tr-TR" sz="1700" dirty="0">
                <a:solidFill>
                  <a:prstClr val="black"/>
                </a:solidFill>
                <a:latin typeface="Times New Roman" panose="02020603050405020304" pitchFamily="18" charset="0"/>
                <a:cs typeface="Times New Roman" panose="02020603050405020304" pitchFamily="18" charset="0"/>
              </a:rPr>
              <a:t> </a:t>
            </a:r>
            <a:r>
              <a:rPr lang="tr-TR" sz="1700" dirty="0" smtClean="0">
                <a:solidFill>
                  <a:prstClr val="black"/>
                </a:solidFill>
                <a:latin typeface="Times New Roman" panose="02020603050405020304" pitchFamily="18" charset="0"/>
                <a:cs typeface="Times New Roman" panose="02020603050405020304" pitchFamily="18" charset="0"/>
              </a:rPr>
              <a:t>Mühendisliği </a:t>
            </a:r>
            <a:r>
              <a:rPr lang="tr-TR" sz="1700" dirty="0">
                <a:solidFill>
                  <a:prstClr val="black"/>
                </a:solidFill>
                <a:latin typeface="Times New Roman" panose="02020603050405020304" pitchFamily="18" charset="0"/>
                <a:cs typeface="Times New Roman" panose="02020603050405020304" pitchFamily="18" charset="0"/>
              </a:rPr>
              <a:t>Tezli </a:t>
            </a:r>
            <a:r>
              <a:rPr lang="tr-TR" sz="1600" b="1" dirty="0">
                <a:solidFill>
                  <a:prstClr val="black"/>
                </a:solidFill>
                <a:latin typeface="Times New Roman" panose="02020603050405020304" pitchFamily="18" charset="0"/>
                <a:cs typeface="Times New Roman" panose="02020603050405020304" pitchFamily="18" charset="0"/>
              </a:rPr>
              <a:t>(Yüksek Lisans )</a:t>
            </a:r>
          </a:p>
          <a:p>
            <a:pPr marL="0" lvl="0" indent="0">
              <a:lnSpc>
                <a:spcPct val="100000"/>
              </a:lnSpc>
              <a:spcBef>
                <a:spcPts val="0"/>
              </a:spcBef>
            </a:pPr>
            <a:endParaRPr lang="tr-TR" sz="1100" b="1" dirty="0">
              <a:solidFill>
                <a:prstClr val="black"/>
              </a:solidFill>
            </a:endParaRPr>
          </a:p>
          <a:p>
            <a:endParaRPr lang="tr-TR" dirty="0"/>
          </a:p>
        </p:txBody>
      </p:sp>
    </p:spTree>
    <p:extLst>
      <p:ext uri="{BB962C8B-B14F-4D97-AF65-F5344CB8AC3E}">
        <p14:creationId xmlns:p14="http://schemas.microsoft.com/office/powerpoint/2010/main" val="107284031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latin typeface="Times New Roman" panose="02020603050405020304" pitchFamily="18" charset="0"/>
                <a:cs typeface="Times New Roman" panose="02020603050405020304" pitchFamily="18" charset="0"/>
              </a:rPr>
              <a:t>Doktora Programları</a:t>
            </a:r>
            <a:endParaRPr lang="tr-TR" sz="2800" dirty="0"/>
          </a:p>
        </p:txBody>
      </p:sp>
      <p:sp>
        <p:nvSpPr>
          <p:cNvPr id="3" name="İçerik Yer Tutucusu 2"/>
          <p:cNvSpPr>
            <a:spLocks noGrp="1"/>
          </p:cNvSpPr>
          <p:nvPr>
            <p:ph idx="1"/>
          </p:nvPr>
        </p:nvSpPr>
        <p:spPr>
          <a:xfrm>
            <a:off x="663632" y="1493115"/>
            <a:ext cx="10515600" cy="4351338"/>
          </a:xfrm>
        </p:spPr>
        <p:txBody>
          <a:bodyPr>
            <a:normAutofit/>
          </a:bodyPr>
          <a:lstStyle/>
          <a:p>
            <a:pPr lvl="0">
              <a:lnSpc>
                <a:spcPct val="200000"/>
              </a:lnSpc>
            </a:pPr>
            <a:r>
              <a:rPr lang="tr-TR" sz="1600" dirty="0">
                <a:solidFill>
                  <a:prstClr val="black"/>
                </a:solidFill>
                <a:latin typeface="Times New Roman" panose="02020603050405020304" pitchFamily="18" charset="0"/>
                <a:cs typeface="Times New Roman" panose="02020603050405020304" pitchFamily="18" charset="0"/>
              </a:rPr>
              <a:t>Kimya </a:t>
            </a:r>
            <a:r>
              <a:rPr lang="tr-TR" sz="1600" b="1" dirty="0">
                <a:solidFill>
                  <a:prstClr val="black"/>
                </a:solidFill>
                <a:latin typeface="Times New Roman" panose="02020603050405020304" pitchFamily="18" charset="0"/>
                <a:cs typeface="Times New Roman" panose="02020603050405020304" pitchFamily="18" charset="0"/>
              </a:rPr>
              <a:t>Doktora</a:t>
            </a:r>
          </a:p>
          <a:p>
            <a:pPr lvl="0">
              <a:lnSpc>
                <a:spcPct val="200000"/>
              </a:lnSpc>
            </a:pPr>
            <a:r>
              <a:rPr lang="tr-TR" sz="1600" dirty="0">
                <a:solidFill>
                  <a:prstClr val="black"/>
                </a:solidFill>
                <a:latin typeface="Times New Roman" panose="02020603050405020304" pitchFamily="18" charset="0"/>
                <a:cs typeface="Times New Roman" panose="02020603050405020304" pitchFamily="18" charset="0"/>
              </a:rPr>
              <a:t>Matematik </a:t>
            </a:r>
            <a:r>
              <a:rPr lang="tr-TR" sz="1600" b="1" dirty="0">
                <a:solidFill>
                  <a:prstClr val="black"/>
                </a:solidFill>
                <a:latin typeface="Times New Roman" panose="02020603050405020304" pitchFamily="18" charset="0"/>
                <a:cs typeface="Times New Roman" panose="02020603050405020304" pitchFamily="18" charset="0"/>
              </a:rPr>
              <a:t>Doktora </a:t>
            </a:r>
          </a:p>
          <a:p>
            <a:pPr lvl="0">
              <a:lnSpc>
                <a:spcPct val="200000"/>
              </a:lnSpc>
            </a:pPr>
            <a:r>
              <a:rPr lang="tr-TR" sz="1600" dirty="0">
                <a:solidFill>
                  <a:prstClr val="black"/>
                </a:solidFill>
                <a:latin typeface="Times New Roman" panose="02020603050405020304" pitchFamily="18" charset="0"/>
                <a:cs typeface="Times New Roman" panose="02020603050405020304" pitchFamily="18" charset="0"/>
              </a:rPr>
              <a:t>Kimya Mühendisliği </a:t>
            </a:r>
            <a:r>
              <a:rPr lang="tr-TR" sz="1600" b="1" dirty="0">
                <a:solidFill>
                  <a:prstClr val="black"/>
                </a:solidFill>
                <a:latin typeface="Times New Roman" panose="02020603050405020304" pitchFamily="18" charset="0"/>
                <a:cs typeface="Times New Roman" panose="02020603050405020304" pitchFamily="18" charset="0"/>
              </a:rPr>
              <a:t>Doktora</a:t>
            </a:r>
          </a:p>
          <a:p>
            <a:pPr lvl="0">
              <a:lnSpc>
                <a:spcPct val="200000"/>
              </a:lnSpc>
            </a:pPr>
            <a:r>
              <a:rPr lang="tr-TR" sz="1600" dirty="0">
                <a:solidFill>
                  <a:prstClr val="black"/>
                </a:solidFill>
                <a:latin typeface="Times New Roman" panose="02020603050405020304" pitchFamily="18" charset="0"/>
                <a:cs typeface="Times New Roman" panose="02020603050405020304" pitchFamily="18" charset="0"/>
              </a:rPr>
              <a:t>Bahçe Bitkileri </a:t>
            </a:r>
            <a:r>
              <a:rPr lang="tr-TR" sz="1600" dirty="0" smtClean="0">
                <a:solidFill>
                  <a:prstClr val="black"/>
                </a:solidFill>
                <a:latin typeface="Times New Roman" panose="02020603050405020304" pitchFamily="18" charset="0"/>
                <a:cs typeface="Times New Roman" panose="02020603050405020304" pitchFamily="18" charset="0"/>
              </a:rPr>
              <a:t> </a:t>
            </a:r>
            <a:r>
              <a:rPr lang="tr-TR" sz="1600" dirty="0">
                <a:solidFill>
                  <a:prstClr val="black"/>
                </a:solidFill>
                <a:latin typeface="Times New Roman" panose="02020603050405020304" pitchFamily="18" charset="0"/>
                <a:cs typeface="Times New Roman" panose="02020603050405020304" pitchFamily="18" charset="0"/>
              </a:rPr>
              <a:t>(</a:t>
            </a:r>
            <a:r>
              <a:rPr lang="tr-TR" sz="1600" b="1" dirty="0">
                <a:solidFill>
                  <a:prstClr val="black"/>
                </a:solidFill>
                <a:latin typeface="Times New Roman" panose="02020603050405020304" pitchFamily="18" charset="0"/>
                <a:cs typeface="Times New Roman" panose="02020603050405020304" pitchFamily="18" charset="0"/>
              </a:rPr>
              <a:t>Doktora Programı )</a:t>
            </a:r>
          </a:p>
          <a:p>
            <a:pPr lvl="0">
              <a:lnSpc>
                <a:spcPct val="200000"/>
              </a:lnSpc>
            </a:pPr>
            <a:r>
              <a:rPr lang="tr-TR" sz="1600" dirty="0">
                <a:solidFill>
                  <a:prstClr val="black"/>
                </a:solidFill>
                <a:latin typeface="Times New Roman" panose="02020603050405020304" pitchFamily="18" charset="0"/>
                <a:cs typeface="Times New Roman" panose="02020603050405020304" pitchFamily="18" charset="0"/>
              </a:rPr>
              <a:t>Elektrik Elektronik Mühendisliği </a:t>
            </a:r>
            <a:r>
              <a:rPr lang="tr-TR" sz="1600" dirty="0" smtClean="0">
                <a:solidFill>
                  <a:prstClr val="black"/>
                </a:solidFill>
                <a:latin typeface="Times New Roman" panose="02020603050405020304" pitchFamily="18" charset="0"/>
                <a:cs typeface="Times New Roman" panose="02020603050405020304" pitchFamily="18" charset="0"/>
              </a:rPr>
              <a:t> </a:t>
            </a:r>
            <a:r>
              <a:rPr lang="tr-TR" sz="1600" dirty="0">
                <a:solidFill>
                  <a:prstClr val="black"/>
                </a:solidFill>
                <a:latin typeface="Times New Roman" panose="02020603050405020304" pitchFamily="18" charset="0"/>
                <a:cs typeface="Times New Roman" panose="02020603050405020304" pitchFamily="18" charset="0"/>
              </a:rPr>
              <a:t>(</a:t>
            </a:r>
            <a:r>
              <a:rPr lang="tr-TR" sz="1600" b="1" dirty="0">
                <a:solidFill>
                  <a:prstClr val="black"/>
                </a:solidFill>
                <a:latin typeface="Times New Roman" panose="02020603050405020304" pitchFamily="18" charset="0"/>
                <a:cs typeface="Times New Roman" panose="02020603050405020304" pitchFamily="18" charset="0"/>
              </a:rPr>
              <a:t>Doktora Programı )</a:t>
            </a:r>
          </a:p>
          <a:p>
            <a:pPr lvl="0">
              <a:lnSpc>
                <a:spcPct val="200000"/>
              </a:lnSpc>
            </a:pPr>
            <a:r>
              <a:rPr lang="tr-TR" sz="1600" dirty="0">
                <a:solidFill>
                  <a:prstClr val="black"/>
                </a:solidFill>
                <a:latin typeface="Times New Roman" panose="02020603050405020304" pitchFamily="18" charset="0"/>
                <a:cs typeface="Times New Roman" panose="02020603050405020304" pitchFamily="18" charset="0"/>
              </a:rPr>
              <a:t>Tarla Bitkileri </a:t>
            </a:r>
            <a:r>
              <a:rPr lang="tr-TR" sz="1600" dirty="0" smtClean="0">
                <a:solidFill>
                  <a:prstClr val="black"/>
                </a:solidFill>
                <a:latin typeface="Times New Roman" panose="02020603050405020304" pitchFamily="18" charset="0"/>
                <a:cs typeface="Times New Roman" panose="02020603050405020304" pitchFamily="18" charset="0"/>
              </a:rPr>
              <a:t> </a:t>
            </a:r>
            <a:r>
              <a:rPr lang="tr-TR" sz="1600" b="1" dirty="0">
                <a:solidFill>
                  <a:prstClr val="black"/>
                </a:solidFill>
                <a:latin typeface="Times New Roman" panose="02020603050405020304" pitchFamily="18" charset="0"/>
                <a:cs typeface="Times New Roman" panose="02020603050405020304" pitchFamily="18" charset="0"/>
              </a:rPr>
              <a:t>(Doktora Programı </a:t>
            </a:r>
            <a:r>
              <a:rPr lang="tr-TR" sz="1600" b="1" dirty="0" smtClean="0">
                <a:solidFill>
                  <a:prstClr val="black"/>
                </a:solidFill>
                <a:latin typeface="Times New Roman" panose="02020603050405020304" pitchFamily="18" charset="0"/>
                <a:cs typeface="Times New Roman" panose="02020603050405020304" pitchFamily="18" charset="0"/>
              </a:rPr>
              <a:t>)</a:t>
            </a:r>
            <a:endParaRPr lang="tr-TR" sz="16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991170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563880" y="711719"/>
            <a:ext cx="10515600" cy="5057314"/>
          </a:xfrm>
        </p:spPr>
        <p:txBody>
          <a:bodyPr>
            <a:normAutofit lnSpcReduction="10000"/>
          </a:bodyPr>
          <a:lstStyle/>
          <a:p>
            <a:pPr marL="0" lvl="0" indent="0">
              <a:lnSpc>
                <a:spcPct val="200000"/>
              </a:lnSpc>
              <a:spcBef>
                <a:spcPts val="0"/>
              </a:spcBef>
              <a:buNone/>
            </a:pPr>
            <a:r>
              <a:rPr lang="tr-TR" b="1" dirty="0" smtClean="0">
                <a:solidFill>
                  <a:prstClr val="black"/>
                </a:solidFill>
                <a:latin typeface="Times New Roman" panose="02020603050405020304" pitchFamily="18" charset="0"/>
                <a:cs typeface="Times New Roman" panose="02020603050405020304" pitchFamily="18" charset="0"/>
              </a:rPr>
              <a:t>SAĞLIK BİLİMLERİ ENSTİTÜSÜ</a:t>
            </a:r>
            <a:endParaRPr lang="tr-TR" sz="3000" dirty="0" smtClean="0">
              <a:solidFill>
                <a:prstClr val="black"/>
              </a:solidFill>
            </a:endParaRPr>
          </a:p>
          <a:p>
            <a:pPr marL="0" indent="0">
              <a:lnSpc>
                <a:spcPct val="200000"/>
              </a:lnSpc>
              <a:spcBef>
                <a:spcPts val="0"/>
              </a:spcBef>
              <a:buNone/>
            </a:pPr>
            <a:r>
              <a:rPr lang="tr-TR" sz="2400" b="1" dirty="0">
                <a:solidFill>
                  <a:prstClr val="black"/>
                </a:solidFill>
                <a:latin typeface="Times New Roman" panose="02020603050405020304" pitchFamily="18" charset="0"/>
                <a:cs typeface="Times New Roman" panose="02020603050405020304" pitchFamily="18" charset="0"/>
              </a:rPr>
              <a:t>Yüksek </a:t>
            </a:r>
            <a:r>
              <a:rPr lang="tr-TR" sz="2400" b="1" dirty="0" smtClean="0">
                <a:solidFill>
                  <a:prstClr val="black"/>
                </a:solidFill>
                <a:latin typeface="Times New Roman" panose="02020603050405020304" pitchFamily="18" charset="0"/>
                <a:cs typeface="Times New Roman" panose="02020603050405020304" pitchFamily="18" charset="0"/>
              </a:rPr>
              <a:t>Lisans Programları</a:t>
            </a:r>
            <a:endParaRPr lang="tr-TR" sz="3000" dirty="0">
              <a:solidFill>
                <a:prstClr val="black"/>
              </a:solidFill>
            </a:endParaRPr>
          </a:p>
          <a:p>
            <a:pPr marL="285750" lvl="0" indent="-285750">
              <a:lnSpc>
                <a:spcPct val="2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Beden Eğitimi ve Spor Tezli  (</a:t>
            </a:r>
            <a:r>
              <a:rPr lang="tr-TR" sz="1600" b="1" dirty="0">
                <a:solidFill>
                  <a:prstClr val="black"/>
                </a:solidFill>
                <a:latin typeface="Times New Roman" panose="02020603050405020304" pitchFamily="18" charset="0"/>
                <a:cs typeface="Times New Roman" panose="02020603050405020304" pitchFamily="18" charset="0"/>
              </a:rPr>
              <a:t>Yüksek Lisans</a:t>
            </a:r>
            <a:r>
              <a:rPr lang="tr-TR" sz="1600" dirty="0">
                <a:solidFill>
                  <a:prstClr val="black"/>
                </a:solidFill>
                <a:latin typeface="Times New Roman" panose="02020603050405020304" pitchFamily="18" charset="0"/>
                <a:cs typeface="Times New Roman" panose="02020603050405020304" pitchFamily="18" charset="0"/>
              </a:rPr>
              <a:t>) </a:t>
            </a:r>
            <a:endParaRPr lang="tr-TR" sz="1600" b="1" dirty="0">
              <a:solidFill>
                <a:prstClr val="black"/>
              </a:solidFill>
              <a:latin typeface="Times New Roman" panose="02020603050405020304" pitchFamily="18" charset="0"/>
              <a:cs typeface="Times New Roman" panose="02020603050405020304" pitchFamily="18" charset="0"/>
            </a:endParaRPr>
          </a:p>
          <a:p>
            <a:pPr marL="285750" lvl="0" indent="-285750">
              <a:lnSpc>
                <a:spcPct val="2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Veterinerlik İç Hastalıkları Tezli  (</a:t>
            </a:r>
            <a:r>
              <a:rPr lang="tr-TR" sz="1600" b="1" dirty="0">
                <a:solidFill>
                  <a:prstClr val="black"/>
                </a:solidFill>
                <a:latin typeface="Times New Roman" panose="02020603050405020304" pitchFamily="18" charset="0"/>
                <a:cs typeface="Times New Roman" panose="02020603050405020304" pitchFamily="18" charset="0"/>
              </a:rPr>
              <a:t>Yüksek Lisans</a:t>
            </a:r>
            <a:r>
              <a:rPr lang="tr-TR" sz="1600" dirty="0">
                <a:solidFill>
                  <a:prstClr val="black"/>
                </a:solidFill>
                <a:latin typeface="Times New Roman" panose="02020603050405020304" pitchFamily="18" charset="0"/>
                <a:cs typeface="Times New Roman" panose="02020603050405020304" pitchFamily="18" charset="0"/>
              </a:rPr>
              <a:t>) </a:t>
            </a:r>
          </a:p>
          <a:p>
            <a:pPr marL="285750" lvl="0" indent="-285750">
              <a:lnSpc>
                <a:spcPct val="2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Veterinerlik Biyokimyası Tezli  (</a:t>
            </a:r>
            <a:r>
              <a:rPr lang="tr-TR" sz="1600" b="1" dirty="0">
                <a:solidFill>
                  <a:prstClr val="black"/>
                </a:solidFill>
                <a:latin typeface="Times New Roman" panose="02020603050405020304" pitchFamily="18" charset="0"/>
                <a:cs typeface="Times New Roman" panose="02020603050405020304" pitchFamily="18" charset="0"/>
              </a:rPr>
              <a:t>Yüksek Lisans</a:t>
            </a:r>
            <a:r>
              <a:rPr lang="tr-TR" sz="1600" dirty="0">
                <a:solidFill>
                  <a:prstClr val="black"/>
                </a:solidFill>
                <a:latin typeface="Times New Roman" panose="02020603050405020304" pitchFamily="18" charset="0"/>
                <a:cs typeface="Times New Roman" panose="02020603050405020304" pitchFamily="18" charset="0"/>
              </a:rPr>
              <a:t>) </a:t>
            </a:r>
            <a:endParaRPr lang="tr-TR" sz="1600" dirty="0" smtClean="0">
              <a:solidFill>
                <a:prstClr val="black"/>
              </a:solidFill>
              <a:latin typeface="Times New Roman" panose="02020603050405020304" pitchFamily="18" charset="0"/>
              <a:cs typeface="Times New Roman" panose="02020603050405020304" pitchFamily="18" charset="0"/>
            </a:endParaRPr>
          </a:p>
          <a:p>
            <a:pPr marL="285750" lvl="0" indent="-285750">
              <a:lnSpc>
                <a:spcPct val="200000"/>
              </a:lnSpc>
              <a:spcBef>
                <a:spcPts val="0"/>
              </a:spcBef>
            </a:pPr>
            <a:r>
              <a:rPr lang="tr-TR" sz="1600" dirty="0" smtClean="0">
                <a:solidFill>
                  <a:prstClr val="black"/>
                </a:solidFill>
                <a:latin typeface="Times New Roman" panose="02020603050405020304" pitchFamily="18" charset="0"/>
                <a:cs typeface="Times New Roman" panose="02020603050405020304" pitchFamily="18" charset="0"/>
              </a:rPr>
              <a:t>Veterinerlik </a:t>
            </a:r>
            <a:r>
              <a:rPr lang="tr-TR" sz="1600" dirty="0">
                <a:solidFill>
                  <a:prstClr val="black"/>
                </a:solidFill>
                <a:latin typeface="Times New Roman" panose="02020603050405020304" pitchFamily="18" charset="0"/>
                <a:cs typeface="Times New Roman" panose="02020603050405020304" pitchFamily="18" charset="0"/>
              </a:rPr>
              <a:t>Parazitolojisi Tezli  (</a:t>
            </a:r>
            <a:r>
              <a:rPr lang="tr-TR" sz="1600" b="1" dirty="0">
                <a:solidFill>
                  <a:prstClr val="black"/>
                </a:solidFill>
                <a:latin typeface="Times New Roman" panose="02020603050405020304" pitchFamily="18" charset="0"/>
                <a:cs typeface="Times New Roman" panose="02020603050405020304" pitchFamily="18" charset="0"/>
              </a:rPr>
              <a:t>Yüksek Lisans</a:t>
            </a:r>
            <a:r>
              <a:rPr lang="tr-TR" sz="1600" dirty="0">
                <a:solidFill>
                  <a:prstClr val="black"/>
                </a:solidFill>
                <a:latin typeface="Times New Roman" panose="02020603050405020304" pitchFamily="18" charset="0"/>
                <a:cs typeface="Times New Roman" panose="02020603050405020304" pitchFamily="18" charset="0"/>
              </a:rPr>
              <a:t>) </a:t>
            </a:r>
            <a:endParaRPr lang="tr-TR" sz="1600" dirty="0" smtClean="0">
              <a:solidFill>
                <a:prstClr val="black"/>
              </a:solidFill>
              <a:latin typeface="Times New Roman" panose="02020603050405020304" pitchFamily="18" charset="0"/>
              <a:cs typeface="Times New Roman" panose="02020603050405020304" pitchFamily="18" charset="0"/>
            </a:endParaRPr>
          </a:p>
          <a:p>
            <a:pPr marL="285750" lvl="0" indent="-285750">
              <a:lnSpc>
                <a:spcPct val="200000"/>
              </a:lnSpc>
              <a:spcBef>
                <a:spcPts val="0"/>
              </a:spcBef>
            </a:pPr>
            <a:r>
              <a:rPr lang="tr-TR" sz="1600" dirty="0" smtClean="0">
                <a:solidFill>
                  <a:prstClr val="black"/>
                </a:solidFill>
                <a:latin typeface="Times New Roman" panose="02020603050405020304" pitchFamily="18" charset="0"/>
                <a:cs typeface="Times New Roman" panose="02020603050405020304" pitchFamily="18" charset="0"/>
              </a:rPr>
              <a:t>Veterinerlik Mikrobiyoloji </a:t>
            </a:r>
            <a:r>
              <a:rPr lang="tr-TR" sz="1600" dirty="0">
                <a:solidFill>
                  <a:prstClr val="black"/>
                </a:solidFill>
                <a:latin typeface="Times New Roman" panose="02020603050405020304" pitchFamily="18" charset="0"/>
                <a:cs typeface="Times New Roman" panose="02020603050405020304" pitchFamily="18" charset="0"/>
              </a:rPr>
              <a:t>Tezli  (</a:t>
            </a:r>
            <a:r>
              <a:rPr lang="tr-TR" sz="1600" b="1" dirty="0">
                <a:solidFill>
                  <a:prstClr val="black"/>
                </a:solidFill>
                <a:latin typeface="Times New Roman" panose="02020603050405020304" pitchFamily="18" charset="0"/>
                <a:cs typeface="Times New Roman" panose="02020603050405020304" pitchFamily="18" charset="0"/>
              </a:rPr>
              <a:t>Yüksek Lisans</a:t>
            </a:r>
            <a:r>
              <a:rPr lang="tr-TR" sz="1600" dirty="0">
                <a:solidFill>
                  <a:prstClr val="black"/>
                </a:solidFill>
                <a:latin typeface="Times New Roman" panose="02020603050405020304" pitchFamily="18" charset="0"/>
                <a:cs typeface="Times New Roman" panose="02020603050405020304" pitchFamily="18" charset="0"/>
              </a:rPr>
              <a:t>) </a:t>
            </a:r>
            <a:endParaRPr lang="tr-TR" sz="1600" dirty="0" smtClean="0">
              <a:solidFill>
                <a:prstClr val="black"/>
              </a:solidFill>
              <a:latin typeface="Times New Roman" panose="02020603050405020304" pitchFamily="18" charset="0"/>
              <a:cs typeface="Times New Roman" panose="02020603050405020304" pitchFamily="18" charset="0"/>
            </a:endParaRPr>
          </a:p>
          <a:p>
            <a:pPr marL="285750" lvl="0" indent="-285750">
              <a:lnSpc>
                <a:spcPct val="200000"/>
              </a:lnSpc>
              <a:spcBef>
                <a:spcPts val="0"/>
              </a:spcBef>
            </a:pPr>
            <a:r>
              <a:rPr lang="tr-TR" sz="1600" dirty="0" smtClean="0">
                <a:solidFill>
                  <a:prstClr val="black"/>
                </a:solidFill>
                <a:latin typeface="Times New Roman" panose="02020603050405020304" pitchFamily="18" charset="0"/>
                <a:cs typeface="Times New Roman" panose="02020603050405020304" pitchFamily="18" charset="0"/>
              </a:rPr>
              <a:t>Veterinerlik Cerrahisi Tezli (</a:t>
            </a:r>
            <a:r>
              <a:rPr lang="tr-TR" sz="1600" b="1" dirty="0" smtClean="0">
                <a:solidFill>
                  <a:prstClr val="black"/>
                </a:solidFill>
                <a:latin typeface="Times New Roman" panose="02020603050405020304" pitchFamily="18" charset="0"/>
                <a:cs typeface="Times New Roman" panose="02020603050405020304" pitchFamily="18" charset="0"/>
              </a:rPr>
              <a:t>Yüksek Lisans</a:t>
            </a:r>
            <a:r>
              <a:rPr lang="tr-TR" sz="1600" dirty="0" smtClean="0">
                <a:solidFill>
                  <a:prstClr val="black"/>
                </a:solidFill>
                <a:latin typeface="Times New Roman" panose="02020603050405020304" pitchFamily="18" charset="0"/>
                <a:cs typeface="Times New Roman" panose="02020603050405020304" pitchFamily="18" charset="0"/>
              </a:rPr>
              <a:t>)</a:t>
            </a:r>
          </a:p>
          <a:p>
            <a:pPr marL="285750" lvl="0" indent="-285750">
              <a:lnSpc>
                <a:spcPct val="200000"/>
              </a:lnSpc>
              <a:spcBef>
                <a:spcPts val="0"/>
              </a:spcBef>
            </a:pPr>
            <a:r>
              <a:rPr lang="tr-TR" sz="1600" dirty="0" smtClean="0">
                <a:solidFill>
                  <a:prstClr val="black"/>
                </a:solidFill>
                <a:latin typeface="Times New Roman" panose="02020603050405020304" pitchFamily="18" charset="0"/>
                <a:cs typeface="Times New Roman" panose="02020603050405020304" pitchFamily="18" charset="0"/>
              </a:rPr>
              <a:t>Hemşirelik Tezli (</a:t>
            </a:r>
            <a:r>
              <a:rPr lang="tr-TR" sz="1600" b="1" dirty="0" smtClean="0">
                <a:solidFill>
                  <a:prstClr val="black"/>
                </a:solidFill>
                <a:latin typeface="Times New Roman" panose="02020603050405020304" pitchFamily="18" charset="0"/>
                <a:cs typeface="Times New Roman" panose="02020603050405020304" pitchFamily="18" charset="0"/>
              </a:rPr>
              <a:t>Yüksek Lisans</a:t>
            </a:r>
            <a:r>
              <a:rPr lang="tr-TR" sz="1600" dirty="0" smtClean="0">
                <a:solidFill>
                  <a:prstClr val="black"/>
                </a:solidFill>
                <a:latin typeface="Times New Roman" panose="02020603050405020304" pitchFamily="18" charset="0"/>
                <a:cs typeface="Times New Roman" panose="02020603050405020304" pitchFamily="18" charset="0"/>
              </a:rPr>
              <a:t>)</a:t>
            </a:r>
          </a:p>
          <a:p>
            <a:pPr marL="285750" lvl="0" indent="-285750">
              <a:lnSpc>
                <a:spcPct val="2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700" dirty="0">
              <a:solidFill>
                <a:prstClr val="black"/>
              </a:solidFill>
              <a:latin typeface="Times New Roman" panose="02020603050405020304" pitchFamily="18" charset="0"/>
              <a:cs typeface="Times New Roman" panose="02020603050405020304" pitchFamily="18" charset="0"/>
            </a:endParaRPr>
          </a:p>
          <a:p>
            <a:endParaRPr lang="tr-TR" dirty="0"/>
          </a:p>
        </p:txBody>
      </p:sp>
    </p:spTree>
    <p:extLst>
      <p:ext uri="{BB962C8B-B14F-4D97-AF65-F5344CB8AC3E}">
        <p14:creationId xmlns:p14="http://schemas.microsoft.com/office/powerpoint/2010/main" val="381580816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latin typeface="Times New Roman" panose="02020603050405020304" pitchFamily="18" charset="0"/>
                <a:cs typeface="Times New Roman" panose="02020603050405020304" pitchFamily="18" charset="0"/>
              </a:rPr>
              <a:t>Doktora Programları</a:t>
            </a:r>
            <a:endParaRPr lang="tr-TR" sz="2800" dirty="0"/>
          </a:p>
        </p:txBody>
      </p:sp>
      <p:sp>
        <p:nvSpPr>
          <p:cNvPr id="3" name="İçerik Yer Tutucusu 2"/>
          <p:cNvSpPr>
            <a:spLocks noGrp="1"/>
          </p:cNvSpPr>
          <p:nvPr>
            <p:ph idx="1"/>
          </p:nvPr>
        </p:nvSpPr>
        <p:spPr/>
        <p:txBody>
          <a:bodyPr/>
          <a:lstStyle/>
          <a:p>
            <a:pPr marL="285750" lvl="0" indent="-285750">
              <a:lnSpc>
                <a:spcPct val="15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Veterinerlik Cerrahisi </a:t>
            </a:r>
            <a:r>
              <a:rPr lang="tr-TR" sz="1600" b="1" dirty="0" smtClean="0">
                <a:solidFill>
                  <a:prstClr val="black"/>
                </a:solidFill>
                <a:latin typeface="Times New Roman" panose="02020603050405020304" pitchFamily="18" charset="0"/>
                <a:cs typeface="Times New Roman" panose="02020603050405020304" pitchFamily="18" charset="0"/>
              </a:rPr>
              <a:t>Doktora</a:t>
            </a:r>
          </a:p>
          <a:p>
            <a:pPr marL="285750" lvl="0" indent="-285750">
              <a:lnSpc>
                <a:spcPct val="150000"/>
              </a:lnSpc>
              <a:spcBef>
                <a:spcPts val="0"/>
              </a:spcBef>
            </a:pPr>
            <a:r>
              <a:rPr lang="tr-TR" sz="1600" dirty="0" smtClean="0">
                <a:solidFill>
                  <a:prstClr val="black"/>
                </a:solidFill>
                <a:latin typeface="Times New Roman" panose="02020603050405020304" pitchFamily="18" charset="0"/>
                <a:cs typeface="Times New Roman" panose="02020603050405020304" pitchFamily="18" charset="0"/>
              </a:rPr>
              <a:t>Veterinerlik </a:t>
            </a:r>
            <a:r>
              <a:rPr lang="tr-TR" sz="1600" dirty="0">
                <a:solidFill>
                  <a:prstClr val="black"/>
                </a:solidFill>
                <a:latin typeface="Times New Roman" panose="02020603050405020304" pitchFamily="18" charset="0"/>
                <a:cs typeface="Times New Roman" panose="02020603050405020304" pitchFamily="18" charset="0"/>
              </a:rPr>
              <a:t>İç Hastalıkları </a:t>
            </a:r>
            <a:r>
              <a:rPr lang="tr-TR" sz="1600" b="1" dirty="0" smtClean="0">
                <a:solidFill>
                  <a:prstClr val="black"/>
                </a:solidFill>
                <a:latin typeface="Times New Roman" panose="02020603050405020304" pitchFamily="18" charset="0"/>
                <a:cs typeface="Times New Roman" panose="02020603050405020304" pitchFamily="18" charset="0"/>
              </a:rPr>
              <a:t>Doktora</a:t>
            </a:r>
          </a:p>
          <a:p>
            <a:pPr marL="285750" lvl="0" indent="-285750">
              <a:lnSpc>
                <a:spcPct val="150000"/>
              </a:lnSpc>
              <a:spcBef>
                <a:spcPts val="0"/>
              </a:spcBef>
            </a:pPr>
            <a:r>
              <a:rPr lang="tr-TR" sz="1600" dirty="0" smtClean="0">
                <a:solidFill>
                  <a:prstClr val="black"/>
                </a:solidFill>
                <a:latin typeface="Times New Roman" panose="02020603050405020304" pitchFamily="18" charset="0"/>
                <a:cs typeface="Times New Roman" panose="02020603050405020304" pitchFamily="18" charset="0"/>
              </a:rPr>
              <a:t>Hayvan </a:t>
            </a:r>
            <a:r>
              <a:rPr lang="tr-TR" sz="1600" dirty="0">
                <a:solidFill>
                  <a:prstClr val="black"/>
                </a:solidFill>
                <a:latin typeface="Times New Roman" panose="02020603050405020304" pitchFamily="18" charset="0"/>
                <a:cs typeface="Times New Roman" panose="02020603050405020304" pitchFamily="18" charset="0"/>
              </a:rPr>
              <a:t>Besleme ve Beslenme Hastalıkları </a:t>
            </a:r>
            <a:r>
              <a:rPr lang="tr-TR" sz="1600" b="1" dirty="0" smtClean="0">
                <a:solidFill>
                  <a:prstClr val="black"/>
                </a:solidFill>
                <a:latin typeface="Times New Roman" panose="02020603050405020304" pitchFamily="18" charset="0"/>
                <a:cs typeface="Times New Roman" panose="02020603050405020304" pitchFamily="18" charset="0"/>
              </a:rPr>
              <a:t>Doktora</a:t>
            </a:r>
          </a:p>
          <a:p>
            <a:pPr marL="285750" lvl="0" indent="-285750">
              <a:lnSpc>
                <a:spcPct val="150000"/>
              </a:lnSpc>
              <a:spcBef>
                <a:spcPts val="0"/>
              </a:spcBef>
            </a:pPr>
            <a:r>
              <a:rPr lang="tr-TR" sz="1600" dirty="0" smtClean="0">
                <a:solidFill>
                  <a:prstClr val="black"/>
                </a:solidFill>
                <a:latin typeface="Times New Roman" panose="02020603050405020304" pitchFamily="18" charset="0"/>
                <a:cs typeface="Times New Roman" panose="02020603050405020304" pitchFamily="18" charset="0"/>
              </a:rPr>
              <a:t>Veterinerlik </a:t>
            </a:r>
            <a:r>
              <a:rPr lang="tr-TR" sz="1600" dirty="0">
                <a:solidFill>
                  <a:prstClr val="black"/>
                </a:solidFill>
                <a:latin typeface="Times New Roman" panose="02020603050405020304" pitchFamily="18" charset="0"/>
                <a:cs typeface="Times New Roman" panose="02020603050405020304" pitchFamily="18" charset="0"/>
              </a:rPr>
              <a:t>Zootekni </a:t>
            </a:r>
            <a:r>
              <a:rPr lang="tr-TR" sz="1600" b="1" dirty="0">
                <a:solidFill>
                  <a:prstClr val="black"/>
                </a:solidFill>
                <a:latin typeface="Times New Roman" panose="02020603050405020304" pitchFamily="18" charset="0"/>
                <a:cs typeface="Times New Roman" panose="02020603050405020304" pitchFamily="18" charset="0"/>
              </a:rPr>
              <a:t>Doktora </a:t>
            </a:r>
          </a:p>
          <a:p>
            <a:endParaRPr lang="tr-TR" dirty="0"/>
          </a:p>
        </p:txBody>
      </p:sp>
    </p:spTree>
    <p:extLst>
      <p:ext uri="{BB962C8B-B14F-4D97-AF65-F5344CB8AC3E}">
        <p14:creationId xmlns:p14="http://schemas.microsoft.com/office/powerpoint/2010/main" val="90670418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0" lvl="0" indent="0">
              <a:lnSpc>
                <a:spcPct val="100000"/>
              </a:lnSpc>
              <a:spcBef>
                <a:spcPts val="0"/>
              </a:spcBef>
              <a:buNone/>
            </a:pPr>
            <a:r>
              <a:rPr lang="tr-TR" b="1" dirty="0" smtClean="0">
                <a:solidFill>
                  <a:prstClr val="black"/>
                </a:solidFill>
                <a:latin typeface="Times New Roman" panose="02020603050405020304" pitchFamily="18" charset="0"/>
                <a:cs typeface="Times New Roman" panose="02020603050405020304" pitchFamily="18" charset="0"/>
              </a:rPr>
              <a:t>YAŞAYAN DİLLER ENSTİTÜSÜ</a:t>
            </a:r>
            <a:endParaRPr lang="tr-TR" b="1" dirty="0">
              <a:solidFill>
                <a:prstClr val="black"/>
              </a:solidFill>
              <a:latin typeface="Times New Roman" panose="02020603050405020304" pitchFamily="18" charset="0"/>
              <a:cs typeface="Times New Roman" panose="02020603050405020304" pitchFamily="18" charset="0"/>
            </a:endParaRPr>
          </a:p>
          <a:p>
            <a:endParaRPr lang="tr-TR" b="1" dirty="0" smtClean="0"/>
          </a:p>
          <a:p>
            <a:r>
              <a:rPr lang="tr-TR" sz="1600" dirty="0" smtClean="0"/>
              <a:t>Öğrenci Alan Ana Bilim Dalı Bulunmamaktadır.</a:t>
            </a:r>
            <a:endParaRPr lang="tr-TR" sz="1600" dirty="0"/>
          </a:p>
        </p:txBody>
      </p:sp>
    </p:spTree>
    <p:extLst>
      <p:ext uri="{BB962C8B-B14F-4D97-AF65-F5344CB8AC3E}">
        <p14:creationId xmlns:p14="http://schemas.microsoft.com/office/powerpoint/2010/main" val="125511404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631166" y="662781"/>
            <a:ext cx="10515600" cy="4351338"/>
          </a:xfrm>
        </p:spPr>
        <p:txBody>
          <a:bodyPr>
            <a:normAutofit/>
          </a:bodyPr>
          <a:lstStyle/>
          <a:p>
            <a:pPr marL="0" indent="0">
              <a:buNone/>
            </a:pPr>
            <a:r>
              <a:rPr lang="tr-TR" b="1" spc="-50" dirty="0">
                <a:solidFill>
                  <a:prstClr val="black">
                    <a:lumMod val="75000"/>
                    <a:lumOff val="25000"/>
                  </a:prstClr>
                </a:solidFill>
                <a:latin typeface="Times New Roman" panose="02020603050405020304" pitchFamily="18" charset="0"/>
                <a:ea typeface="+mj-ea"/>
                <a:cs typeface="Times New Roman" panose="02020603050405020304" pitchFamily="18" charset="0"/>
              </a:rPr>
              <a:t>ÖĞRENCİ ALMAYAN PROGRAMLAR</a:t>
            </a:r>
            <a:endParaRPr lang="tr-TR" dirty="0">
              <a:latin typeface="Times New Roman" panose="02020603050405020304" pitchFamily="18" charset="0"/>
              <a:cs typeface="Times New Roman" panose="02020603050405020304" pitchFamily="18" charset="0"/>
            </a:endParaRPr>
          </a:p>
        </p:txBody>
      </p:sp>
      <p:sp>
        <p:nvSpPr>
          <p:cNvPr id="4" name="Metin kutusu 3"/>
          <p:cNvSpPr txBox="1"/>
          <p:nvPr/>
        </p:nvSpPr>
        <p:spPr>
          <a:xfrm>
            <a:off x="691551" y="1975449"/>
            <a:ext cx="8048446" cy="2277547"/>
          </a:xfrm>
          <a:prstGeom prst="rect">
            <a:avLst/>
          </a:prstGeom>
          <a:noFill/>
        </p:spPr>
        <p:txBody>
          <a:bodyPr wrap="square" rtlCol="0">
            <a:spAutoFit/>
          </a:bodyPr>
          <a:lstStyle/>
          <a:p>
            <a:pPr lvl="0"/>
            <a:r>
              <a:rPr lang="tr-TR" sz="2400" b="1" dirty="0">
                <a:solidFill>
                  <a:prstClr val="black"/>
                </a:solidFill>
                <a:latin typeface="Times New Roman" panose="02020603050405020304" pitchFamily="18" charset="0"/>
                <a:cs typeface="Times New Roman" panose="02020603050405020304" pitchFamily="18" charset="0"/>
              </a:rPr>
              <a:t>EĞİTİM FAKÜLTESİ</a:t>
            </a:r>
          </a:p>
          <a:p>
            <a:pPr lvl="0"/>
            <a:endParaRPr lang="tr-TR" b="1" dirty="0">
              <a:solidFill>
                <a:prstClr val="black"/>
              </a:solidFill>
            </a:endParaRPr>
          </a:p>
          <a:p>
            <a:pPr lvl="0"/>
            <a:endParaRPr lang="tr-TR" b="1" u="sng" dirty="0">
              <a:solidFill>
                <a:srgbClr val="344068">
                  <a:lumMod val="75000"/>
                </a:srgbClr>
              </a:solidFill>
            </a:endParaRPr>
          </a:p>
          <a:p>
            <a:pPr lvl="0">
              <a:buFont typeface="Arial" pitchFamily="34" charset="0"/>
              <a:buChar char="•"/>
            </a:pPr>
            <a:r>
              <a:rPr lang="tr-TR" sz="1600" dirty="0">
                <a:solidFill>
                  <a:prstClr val="black"/>
                </a:solidFill>
                <a:latin typeface="Times New Roman" panose="02020603050405020304" pitchFamily="18" charset="0"/>
                <a:cs typeface="Times New Roman" panose="02020603050405020304" pitchFamily="18" charset="0"/>
              </a:rPr>
              <a:t>Özel Eğitim Bölümü</a:t>
            </a:r>
            <a:r>
              <a:rPr lang="tr-TR" sz="1600" b="1" dirty="0">
                <a:solidFill>
                  <a:prstClr val="black"/>
                </a:solidFill>
                <a:latin typeface="Times New Roman" panose="02020603050405020304" pitchFamily="18" charset="0"/>
                <a:cs typeface="Times New Roman" panose="02020603050405020304" pitchFamily="18" charset="0"/>
              </a:rPr>
              <a:t> (Bölüm açık, öğrencisi yok)</a:t>
            </a:r>
          </a:p>
          <a:p>
            <a:pPr lvl="0">
              <a:buFont typeface="Arial" pitchFamily="34" charset="0"/>
              <a:buChar char="•"/>
            </a:pPr>
            <a:endParaRPr lang="tr-TR" sz="1600" b="1" dirty="0">
              <a:solidFill>
                <a:prstClr val="black"/>
              </a:solidFill>
              <a:latin typeface="Times New Roman" panose="02020603050405020304" pitchFamily="18" charset="0"/>
              <a:cs typeface="Times New Roman" panose="02020603050405020304" pitchFamily="18" charset="0"/>
            </a:endParaRPr>
          </a:p>
          <a:p>
            <a:pPr lvl="0">
              <a:buFont typeface="Arial" pitchFamily="34" charset="0"/>
              <a:buChar char="•"/>
            </a:pPr>
            <a:r>
              <a:rPr lang="tr-TR" sz="1600" dirty="0">
                <a:solidFill>
                  <a:prstClr val="black"/>
                </a:solidFill>
                <a:latin typeface="Times New Roman" panose="02020603050405020304" pitchFamily="18" charset="0"/>
                <a:cs typeface="Times New Roman" panose="02020603050405020304" pitchFamily="18" charset="0"/>
              </a:rPr>
              <a:t>Güzel Sanatlar Eğitimi Bölümü </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p>
          <a:p>
            <a:pPr lvl="0">
              <a:buFont typeface="Arial" pitchFamily="34" charset="0"/>
              <a:buChar char="•"/>
            </a:pPr>
            <a:endParaRPr lang="tr-TR" sz="1600" b="1" dirty="0">
              <a:solidFill>
                <a:prstClr val="black"/>
              </a:solidFill>
              <a:latin typeface="Times New Roman" panose="02020603050405020304" pitchFamily="18" charset="0"/>
              <a:cs typeface="Times New Roman" panose="02020603050405020304" pitchFamily="18" charset="0"/>
            </a:endParaRPr>
          </a:p>
          <a:p>
            <a:pPr lvl="0">
              <a:buFont typeface="Arial" pitchFamily="34" charset="0"/>
              <a:buChar char="•"/>
            </a:pPr>
            <a:r>
              <a:rPr lang="tr-TR" sz="1600" dirty="0">
                <a:solidFill>
                  <a:prstClr val="black"/>
                </a:solidFill>
                <a:latin typeface="Times New Roman" panose="02020603050405020304" pitchFamily="18" charset="0"/>
                <a:cs typeface="Times New Roman" panose="02020603050405020304" pitchFamily="18" charset="0"/>
              </a:rPr>
              <a:t>İlk Öğretim Bölümü </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p>
        </p:txBody>
      </p:sp>
    </p:spTree>
    <p:extLst>
      <p:ext uri="{BB962C8B-B14F-4D97-AF65-F5344CB8AC3E}">
        <p14:creationId xmlns:p14="http://schemas.microsoft.com/office/powerpoint/2010/main" val="280858884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FEN EDEBİYAT </a:t>
            </a:r>
            <a:r>
              <a:rPr lang="tr-TR" b="1" dirty="0" smtClean="0">
                <a:solidFill>
                  <a:prstClr val="black"/>
                </a:solidFill>
                <a:latin typeface="Times New Roman" panose="02020603050405020304" pitchFamily="18" charset="0"/>
                <a:cs typeface="Times New Roman" panose="02020603050405020304" pitchFamily="18" charset="0"/>
              </a:rPr>
              <a:t>FAKÜLTESİ</a:t>
            </a:r>
          </a:p>
          <a:p>
            <a:pPr marL="0" lvl="0" indent="0">
              <a:lnSpc>
                <a:spcPct val="100000"/>
              </a:lnSpc>
              <a:spcBef>
                <a:spcPts val="0"/>
              </a:spcBef>
              <a:buNone/>
            </a:pPr>
            <a:endParaRPr lang="tr-TR" sz="32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600" b="1" dirty="0">
              <a:solidFill>
                <a:prstClr val="black"/>
              </a:solidFill>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Batı Dilleri Bölümü </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Doğu Dilleri Bölümü</a:t>
            </a:r>
            <a:r>
              <a:rPr lang="tr-TR" sz="1600" b="1" dirty="0">
                <a:solidFill>
                  <a:prstClr val="black"/>
                </a:solidFill>
                <a:latin typeface="Times New Roman" panose="02020603050405020304" pitchFamily="18" charset="0"/>
                <a:cs typeface="Times New Roman" panose="02020603050405020304" pitchFamily="18" charset="0"/>
              </a:rPr>
              <a:t> </a:t>
            </a:r>
            <a:r>
              <a:rPr lang="tr-TR" sz="1600" b="1" dirty="0" smtClean="0">
                <a:solidFill>
                  <a:prstClr val="black"/>
                </a:solidFill>
                <a:latin typeface="Times New Roman" panose="02020603050405020304" pitchFamily="18" charset="0"/>
                <a:cs typeface="Times New Roman" panose="02020603050405020304" pitchFamily="18" charset="0"/>
              </a:rPr>
              <a:t>(Bölüm </a:t>
            </a:r>
            <a:r>
              <a:rPr lang="tr-TR" sz="1600" b="1" dirty="0">
                <a:solidFill>
                  <a:prstClr val="black"/>
                </a:solidFill>
                <a:latin typeface="Times New Roman" panose="02020603050405020304" pitchFamily="18" charset="0"/>
                <a:cs typeface="Times New Roman" panose="02020603050405020304" pitchFamily="18" charset="0"/>
              </a:rPr>
              <a:t>açık, öğrencisi yok</a:t>
            </a:r>
            <a:r>
              <a:rPr lang="tr-TR" sz="1600" b="1" dirty="0" smtClean="0">
                <a:solidFill>
                  <a:prstClr val="black"/>
                </a:solidFill>
                <a:latin typeface="Times New Roman" panose="02020603050405020304" pitchFamily="18" charset="0"/>
                <a:cs typeface="Times New Roman" panose="02020603050405020304" pitchFamily="18" charset="0"/>
              </a:rPr>
              <a:t>)</a:t>
            </a:r>
          </a:p>
          <a:p>
            <a:pPr marL="0" lvl="0" indent="0">
              <a:lnSpc>
                <a:spcPct val="100000"/>
              </a:lnSpc>
              <a:spcBef>
                <a:spcPts val="0"/>
              </a:spcBef>
            </a:pPr>
            <a:endParaRPr lang="tr-TR" sz="1600" b="1" dirty="0" smtClean="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smtClean="0">
                <a:solidFill>
                  <a:prstClr val="black"/>
                </a:solidFill>
                <a:latin typeface="Times New Roman" panose="02020603050405020304" pitchFamily="18" charset="0"/>
                <a:cs typeface="Times New Roman" panose="02020603050405020304" pitchFamily="18" charset="0"/>
              </a:rPr>
              <a:t>Psikoloji</a:t>
            </a:r>
            <a:r>
              <a:rPr lang="tr-TR" sz="1600" b="1" dirty="0" smtClean="0">
                <a:solidFill>
                  <a:prstClr val="black"/>
                </a:solidFill>
                <a:latin typeface="Times New Roman" panose="02020603050405020304" pitchFamily="18" charset="0"/>
                <a:cs typeface="Times New Roman" panose="02020603050405020304" pitchFamily="18" charset="0"/>
              </a:rPr>
              <a:t> </a:t>
            </a:r>
            <a:r>
              <a:rPr lang="tr-TR" sz="1600" dirty="0">
                <a:solidFill>
                  <a:prstClr val="black"/>
                </a:solidFill>
                <a:latin typeface="Times New Roman" panose="02020603050405020304" pitchFamily="18" charset="0"/>
                <a:cs typeface="Times New Roman" panose="02020603050405020304" pitchFamily="18" charset="0"/>
              </a:rPr>
              <a:t>Bölümü</a:t>
            </a:r>
            <a:r>
              <a:rPr lang="tr-TR" sz="1600" b="1" dirty="0">
                <a:solidFill>
                  <a:prstClr val="black"/>
                </a:solidFill>
                <a:latin typeface="Times New Roman" panose="02020603050405020304" pitchFamily="18" charset="0"/>
                <a:cs typeface="Times New Roman" panose="02020603050405020304" pitchFamily="18" charset="0"/>
              </a:rPr>
              <a:t> </a:t>
            </a:r>
            <a:r>
              <a:rPr lang="tr-TR" sz="1600" b="1" dirty="0" smtClean="0">
                <a:solidFill>
                  <a:prstClr val="black"/>
                </a:solidFill>
                <a:latin typeface="Times New Roman" panose="02020603050405020304" pitchFamily="18" charset="0"/>
                <a:cs typeface="Times New Roman" panose="02020603050405020304" pitchFamily="18" charset="0"/>
              </a:rPr>
              <a:t>(Bölüm </a:t>
            </a:r>
            <a:r>
              <a:rPr lang="tr-TR" sz="1600" b="1" dirty="0">
                <a:solidFill>
                  <a:prstClr val="black"/>
                </a:solidFill>
                <a:latin typeface="Times New Roman" panose="02020603050405020304" pitchFamily="18" charset="0"/>
                <a:cs typeface="Times New Roman" panose="02020603050405020304" pitchFamily="18" charset="0"/>
              </a:rPr>
              <a:t>açık, öğrencisi </a:t>
            </a:r>
            <a:r>
              <a:rPr lang="tr-TR" sz="1600" b="1" dirty="0" smtClean="0">
                <a:solidFill>
                  <a:prstClr val="black"/>
                </a:solidFill>
                <a:latin typeface="Times New Roman" panose="02020603050405020304" pitchFamily="18" charset="0"/>
                <a:cs typeface="Times New Roman" panose="02020603050405020304" pitchFamily="18" charset="0"/>
              </a:rPr>
              <a:t>yok)</a:t>
            </a:r>
            <a:endParaRPr lang="tr-TR" sz="1600" b="1" dirty="0">
              <a:solidFill>
                <a:prstClr val="black"/>
              </a:solidFill>
              <a:latin typeface="Times New Roman" panose="02020603050405020304" pitchFamily="18" charset="0"/>
              <a:cs typeface="Times New Roman" panose="02020603050405020304" pitchFamily="18" charset="0"/>
            </a:endParaRPr>
          </a:p>
          <a:p>
            <a:endParaRPr lang="tr-TR" dirty="0"/>
          </a:p>
        </p:txBody>
      </p:sp>
    </p:spTree>
    <p:extLst>
      <p:ext uri="{BB962C8B-B14F-4D97-AF65-F5344CB8AC3E}">
        <p14:creationId xmlns:p14="http://schemas.microsoft.com/office/powerpoint/2010/main" val="59278368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MÜHENDİSLİK MİMARLIK FAKÜLTESİ</a:t>
            </a:r>
          </a:p>
          <a:p>
            <a:pPr marL="0" lvl="0" indent="0">
              <a:lnSpc>
                <a:spcPct val="100000"/>
              </a:lnSpc>
              <a:spcBef>
                <a:spcPts val="0"/>
              </a:spcBef>
              <a:buNone/>
            </a:pPr>
            <a:endParaRPr lang="tr-TR" sz="1200" dirty="0">
              <a:solidFill>
                <a:prstClr val="black"/>
              </a:solidFill>
            </a:endParaRPr>
          </a:p>
          <a:p>
            <a:pPr marL="0" lvl="0" indent="0">
              <a:lnSpc>
                <a:spcPct val="100000"/>
              </a:lnSpc>
              <a:spcBef>
                <a:spcPts val="0"/>
              </a:spcBef>
              <a:buNone/>
            </a:pPr>
            <a:endParaRPr lang="tr-TR" sz="1200" dirty="0">
              <a:solidFill>
                <a:prstClr val="black"/>
              </a:solidFill>
            </a:endParaRPr>
          </a:p>
          <a:p>
            <a:pPr marL="0" lvl="0" indent="0">
              <a:lnSpc>
                <a:spcPct val="100000"/>
              </a:lnSpc>
              <a:spcBef>
                <a:spcPts val="0"/>
              </a:spcBef>
              <a:buNone/>
            </a:pPr>
            <a:endParaRPr lang="tr-TR" sz="1200" dirty="0">
              <a:solidFill>
                <a:prstClr val="black"/>
              </a:solidFill>
            </a:endParaRPr>
          </a:p>
          <a:p>
            <a:pPr marL="0" lvl="0" indent="0">
              <a:lnSpc>
                <a:spcPct val="100000"/>
              </a:lnSpc>
              <a:spcBef>
                <a:spcPts val="0"/>
              </a:spcBef>
            </a:pPr>
            <a:r>
              <a:rPr lang="tr-TR" sz="1600" dirty="0" smtClean="0">
                <a:solidFill>
                  <a:prstClr val="black"/>
                </a:solidFill>
                <a:latin typeface="Times New Roman" panose="02020603050405020304" pitchFamily="18" charset="0"/>
                <a:cs typeface="Times New Roman" panose="02020603050405020304" pitchFamily="18" charset="0"/>
              </a:rPr>
              <a:t>Endüstri Ürünleri Bölümü</a:t>
            </a:r>
            <a:r>
              <a:rPr lang="tr-TR" sz="1600" b="1" dirty="0" smtClean="0">
                <a:solidFill>
                  <a:prstClr val="black"/>
                </a:solidFill>
                <a:latin typeface="Times New Roman" panose="02020603050405020304" pitchFamily="18" charset="0"/>
                <a:cs typeface="Times New Roman" panose="02020603050405020304" pitchFamily="18" charset="0"/>
              </a:rPr>
              <a:t>(Bölüm açık, öğrencisi yok)</a:t>
            </a:r>
          </a:p>
          <a:p>
            <a:pPr marL="0" lvl="0" indent="0">
              <a:lnSpc>
                <a:spcPct val="100000"/>
              </a:lnSpc>
              <a:spcBef>
                <a:spcPts val="0"/>
              </a:spcBef>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İç Mimarlık  Bölümü</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p>
          <a:p>
            <a:pPr marL="0" lvl="0" indent="0">
              <a:lnSpc>
                <a:spcPct val="100000"/>
              </a:lnSpc>
              <a:spcBef>
                <a:spcPts val="0"/>
              </a:spcBef>
            </a:pPr>
            <a:endParaRPr lang="tr-TR" sz="1600" b="1" dirty="0" smtClean="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smtClean="0">
                <a:solidFill>
                  <a:prstClr val="black"/>
                </a:solidFill>
                <a:latin typeface="Times New Roman" panose="02020603050405020304" pitchFamily="18" charset="0"/>
                <a:cs typeface="Times New Roman" panose="02020603050405020304" pitchFamily="18" charset="0"/>
              </a:rPr>
              <a:t>Şehir </a:t>
            </a:r>
            <a:r>
              <a:rPr lang="tr-TR" sz="1600" dirty="0">
                <a:solidFill>
                  <a:prstClr val="black"/>
                </a:solidFill>
                <a:latin typeface="Times New Roman" panose="02020603050405020304" pitchFamily="18" charset="0"/>
                <a:cs typeface="Times New Roman" panose="02020603050405020304" pitchFamily="18" charset="0"/>
              </a:rPr>
              <a:t>ve Bölge Planlama  Bölümü</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p>
          <a:p>
            <a:pPr marL="0" lvl="0" indent="0">
              <a:lnSpc>
                <a:spcPct val="100000"/>
              </a:lnSpc>
              <a:spcBef>
                <a:spcPts val="0"/>
              </a:spcBef>
            </a:pPr>
            <a:endParaRPr lang="tr-TR" sz="1200" b="1" dirty="0">
              <a:solidFill>
                <a:prstClr val="black"/>
              </a:solidFill>
            </a:endParaRPr>
          </a:p>
          <a:p>
            <a:pPr marL="0" lvl="0" indent="0">
              <a:lnSpc>
                <a:spcPct val="100000"/>
              </a:lnSpc>
              <a:spcBef>
                <a:spcPts val="0"/>
              </a:spcBef>
              <a:buNone/>
            </a:pPr>
            <a:endParaRPr lang="tr-TR" sz="1200" dirty="0">
              <a:solidFill>
                <a:prstClr val="black"/>
              </a:solidFill>
            </a:endParaRPr>
          </a:p>
          <a:p>
            <a:endParaRPr lang="tr-TR" dirty="0"/>
          </a:p>
        </p:txBody>
      </p:sp>
    </p:spTree>
    <p:extLst>
      <p:ext uri="{BB962C8B-B14F-4D97-AF65-F5344CB8AC3E}">
        <p14:creationId xmlns:p14="http://schemas.microsoft.com/office/powerpoint/2010/main" val="266629326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normAutofit lnSpcReduction="10000"/>
          </a:bodyPr>
          <a:lstStyle/>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ZİRAAT FAKÜLTESİ</a:t>
            </a:r>
          </a:p>
          <a:p>
            <a:pPr marL="0" lvl="0" indent="0">
              <a:lnSpc>
                <a:spcPct val="100000"/>
              </a:lnSpc>
              <a:spcBef>
                <a:spcPts val="0"/>
              </a:spcBef>
              <a:buNone/>
            </a:pPr>
            <a:endParaRPr lang="tr-TR" sz="1400" dirty="0">
              <a:solidFill>
                <a:prstClr val="black"/>
              </a:solidFill>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Bitki Beslenme ve Toprak Bilimi Bölümü</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r>
              <a:rPr lang="tr-TR" sz="1600" b="1" dirty="0" smtClean="0">
                <a:solidFill>
                  <a:prstClr val="black"/>
                </a:solidFill>
                <a:latin typeface="Times New Roman" panose="02020603050405020304" pitchFamily="18" charset="0"/>
                <a:cs typeface="Times New Roman" panose="02020603050405020304" pitchFamily="18" charset="0"/>
              </a:rPr>
              <a:t>)</a:t>
            </a:r>
          </a:p>
          <a:p>
            <a:pPr marL="0" lvl="0" indent="0">
              <a:lnSpc>
                <a:spcPct val="100000"/>
              </a:lnSpc>
              <a:spcBef>
                <a:spcPts val="0"/>
              </a:spcBef>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400" b="1" dirty="0">
              <a:solidFill>
                <a:prstClr val="black"/>
              </a:solidFill>
            </a:endParaRPr>
          </a:p>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GÜZEL SANATLAR ve TASARIM FAKÜLTESİ</a:t>
            </a:r>
          </a:p>
          <a:p>
            <a:pPr marL="285750" lvl="0" indent="-285750">
              <a:lnSpc>
                <a:spcPct val="100000"/>
              </a:lnSpc>
              <a:spcBef>
                <a:spcPts val="0"/>
              </a:spcBef>
              <a:buNone/>
            </a:pPr>
            <a:endParaRPr lang="tr-TR"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400" dirty="0">
              <a:solidFill>
                <a:prstClr val="black"/>
              </a:solidFill>
            </a:endParaRPr>
          </a:p>
          <a:p>
            <a:pPr marL="285750" lvl="0" indent="-28575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Endüstri Ürünleri Tasarımı Bölümü.</a:t>
            </a:r>
            <a:r>
              <a:rPr lang="tr-TR" sz="1600" b="1" dirty="0">
                <a:solidFill>
                  <a:prstClr val="black"/>
                </a:solidFill>
                <a:latin typeface="Times New Roman" panose="02020603050405020304" pitchFamily="18" charset="0"/>
                <a:cs typeface="Times New Roman" panose="02020603050405020304" pitchFamily="18" charset="0"/>
              </a:rPr>
              <a:t> (Bölüm açık, öğrencisi yok)</a:t>
            </a:r>
          </a:p>
          <a:p>
            <a:pPr marL="285750" lvl="0" indent="-28575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285750" lvl="0" indent="-28575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İç Mimarlık Bölümü</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p>
          <a:p>
            <a:pPr marL="285750" lvl="0" indent="-285750">
              <a:lnSpc>
                <a:spcPct val="100000"/>
              </a:lnSpc>
              <a:spcBef>
                <a:spcPts val="0"/>
              </a:spcBef>
            </a:pPr>
            <a:endParaRPr lang="tr-TR" sz="1600" b="1" dirty="0">
              <a:solidFill>
                <a:prstClr val="black"/>
              </a:solidFill>
              <a:latin typeface="Times New Roman" panose="02020603050405020304" pitchFamily="18" charset="0"/>
              <a:cs typeface="Times New Roman" panose="02020603050405020304" pitchFamily="18" charset="0"/>
            </a:endParaRPr>
          </a:p>
          <a:p>
            <a:pPr marL="285750" lvl="0" indent="-28575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Grafik Tasarım Bölümü</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p>
          <a:p>
            <a:pPr marL="285750" lvl="0" indent="-28575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285750" lvl="0" indent="-28575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Müzik Bölümü</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p>
          <a:p>
            <a:pPr marL="285750" lvl="0" indent="-285750">
              <a:lnSpc>
                <a:spcPct val="100000"/>
              </a:lnSpc>
              <a:spcBef>
                <a:spcPts val="0"/>
              </a:spcBef>
            </a:pPr>
            <a:endParaRPr lang="tr-TR" sz="1600" b="1" dirty="0">
              <a:solidFill>
                <a:prstClr val="black"/>
              </a:solidFill>
              <a:latin typeface="Times New Roman" panose="02020603050405020304" pitchFamily="18" charset="0"/>
              <a:cs typeface="Times New Roman" panose="02020603050405020304" pitchFamily="18" charset="0"/>
            </a:endParaRPr>
          </a:p>
          <a:p>
            <a:pPr marL="285750" lvl="0" indent="-28575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Resim Bölümü</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endParaRPr lang="tr-TR" sz="1600" dirty="0">
              <a:solidFill>
                <a:prstClr val="black"/>
              </a:solidFill>
              <a:latin typeface="Times New Roman" panose="02020603050405020304" pitchFamily="18" charset="0"/>
              <a:cs typeface="Times New Roman" panose="02020603050405020304" pitchFamily="18" charset="0"/>
            </a:endParaRPr>
          </a:p>
          <a:p>
            <a:endParaRPr lang="tr-TR" dirty="0"/>
          </a:p>
        </p:txBody>
      </p:sp>
    </p:spTree>
    <p:extLst>
      <p:ext uri="{BB962C8B-B14F-4D97-AF65-F5344CB8AC3E}">
        <p14:creationId xmlns:p14="http://schemas.microsoft.com/office/powerpoint/2010/main" val="101328096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normAutofit/>
          </a:bodyPr>
          <a:lstStyle/>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İKTİSADİ VE İDARİ BİLİMLER FAKÜLTESİ</a:t>
            </a:r>
          </a:p>
          <a:p>
            <a:pPr marL="0" lvl="0" indent="0">
              <a:lnSpc>
                <a:spcPct val="100000"/>
              </a:lnSpc>
              <a:spcBef>
                <a:spcPts val="0"/>
              </a:spcBef>
              <a:buNone/>
            </a:pPr>
            <a:endParaRPr lang="tr-TR" sz="1800" b="1" dirty="0">
              <a:solidFill>
                <a:prstClr val="black"/>
              </a:solidFill>
            </a:endParaRPr>
          </a:p>
          <a:p>
            <a:pPr marL="0" lvl="0" indent="0">
              <a:lnSpc>
                <a:spcPct val="100000"/>
              </a:lnSpc>
              <a:spcBef>
                <a:spcPts val="0"/>
              </a:spcBef>
              <a:buNone/>
            </a:pPr>
            <a:endParaRPr lang="tr-TR" sz="1800" dirty="0">
              <a:solidFill>
                <a:prstClr val="black"/>
              </a:solidFill>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Çalışma Ekonomisi ve Endüstri İlişkiler Bölümü</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r>
              <a:rPr lang="tr-TR" sz="1600" b="1" dirty="0" smtClean="0">
                <a:solidFill>
                  <a:prstClr val="black"/>
                </a:solidFill>
                <a:latin typeface="Times New Roman" panose="02020603050405020304" pitchFamily="18" charset="0"/>
                <a:cs typeface="Times New Roman" panose="02020603050405020304" pitchFamily="18" charset="0"/>
              </a:rPr>
              <a:t>)</a:t>
            </a:r>
          </a:p>
          <a:p>
            <a:pPr marL="0" lvl="0" indent="0">
              <a:lnSpc>
                <a:spcPct val="100000"/>
              </a:lnSpc>
              <a:spcBef>
                <a:spcPts val="0"/>
              </a:spcBef>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YAŞAYAN DİLLER ENSTİTÜSÜ </a:t>
            </a:r>
          </a:p>
          <a:p>
            <a:pPr marL="0" lvl="0" indent="0">
              <a:lnSpc>
                <a:spcPct val="100000"/>
              </a:lnSpc>
              <a:spcBef>
                <a:spcPts val="0"/>
              </a:spcBef>
              <a:buNone/>
            </a:pPr>
            <a:endParaRPr lang="tr-TR" sz="1800" b="1" dirty="0">
              <a:solidFill>
                <a:prstClr val="black"/>
              </a:solidFill>
            </a:endParaRPr>
          </a:p>
          <a:p>
            <a:pPr marL="0" lvl="0" indent="0">
              <a:lnSpc>
                <a:spcPct val="100000"/>
              </a:lnSpc>
              <a:spcBef>
                <a:spcPts val="0"/>
              </a:spcBef>
              <a:buNone/>
            </a:pPr>
            <a:endParaRPr lang="tr-TR" sz="1600" dirty="0">
              <a:solidFill>
                <a:prstClr val="black"/>
              </a:solidFill>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Arap Dili </a:t>
            </a:r>
            <a:r>
              <a:rPr lang="tr-TR" sz="1600" dirty="0" smtClean="0">
                <a:solidFill>
                  <a:prstClr val="black"/>
                </a:solidFill>
                <a:latin typeface="Times New Roman" panose="02020603050405020304" pitchFamily="18" charset="0"/>
                <a:cs typeface="Times New Roman" panose="02020603050405020304" pitchFamily="18" charset="0"/>
              </a:rPr>
              <a:t>Edebiyatı (</a:t>
            </a:r>
            <a:r>
              <a:rPr lang="tr-TR" sz="1600" b="1" dirty="0" err="1" smtClean="0">
                <a:solidFill>
                  <a:prstClr val="black"/>
                </a:solidFill>
                <a:latin typeface="Times New Roman" panose="02020603050405020304" pitchFamily="18" charset="0"/>
                <a:cs typeface="Times New Roman" panose="02020603050405020304" pitchFamily="18" charset="0"/>
              </a:rPr>
              <a:t>Disiplinlerarası</a:t>
            </a:r>
            <a:r>
              <a:rPr lang="tr-TR" sz="1600" b="1" dirty="0" smtClean="0">
                <a:solidFill>
                  <a:prstClr val="black"/>
                </a:solidFill>
                <a:latin typeface="Times New Roman" panose="02020603050405020304" pitchFamily="18" charset="0"/>
                <a:cs typeface="Times New Roman" panose="02020603050405020304" pitchFamily="18" charset="0"/>
              </a:rPr>
              <a:t>)</a:t>
            </a: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Kürt Dili Edebiyatı </a:t>
            </a:r>
            <a:r>
              <a:rPr lang="tr-TR" sz="1600" dirty="0" smtClean="0">
                <a:solidFill>
                  <a:prstClr val="black"/>
                </a:solidFill>
                <a:latin typeface="Times New Roman" panose="02020603050405020304" pitchFamily="18" charset="0"/>
                <a:cs typeface="Times New Roman" panose="02020603050405020304" pitchFamily="18" charset="0"/>
              </a:rPr>
              <a:t>Ana Bilim Dalı </a:t>
            </a:r>
            <a:r>
              <a:rPr lang="tr-TR" sz="1600" b="1" dirty="0" smtClean="0">
                <a:solidFill>
                  <a:prstClr val="black"/>
                </a:solidFill>
                <a:latin typeface="Times New Roman" panose="02020603050405020304" pitchFamily="18" charset="0"/>
                <a:cs typeface="Times New Roman" panose="02020603050405020304" pitchFamily="18" charset="0"/>
              </a:rPr>
              <a:t>(</a:t>
            </a:r>
            <a:r>
              <a:rPr lang="tr-TR" sz="1600" b="1" dirty="0" err="1" smtClean="0">
                <a:solidFill>
                  <a:prstClr val="black"/>
                </a:solidFill>
                <a:latin typeface="Times New Roman" panose="02020603050405020304" pitchFamily="18" charset="0"/>
                <a:cs typeface="Times New Roman" panose="02020603050405020304" pitchFamily="18" charset="0"/>
              </a:rPr>
              <a:t>Disiplinlerarası</a:t>
            </a:r>
            <a:r>
              <a:rPr lang="tr-TR" sz="1600" b="1" dirty="0" smtClean="0">
                <a:solidFill>
                  <a:prstClr val="black"/>
                </a:solidFill>
                <a:latin typeface="Times New Roman" panose="02020603050405020304" pitchFamily="18" charset="0"/>
                <a:cs typeface="Times New Roman" panose="02020603050405020304" pitchFamily="18" charset="0"/>
              </a:rPr>
              <a:t>)</a:t>
            </a: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Süryani Dili Edebiyatı </a:t>
            </a:r>
            <a:r>
              <a:rPr lang="tr-TR" sz="1600" dirty="0" smtClean="0">
                <a:solidFill>
                  <a:prstClr val="black"/>
                </a:solidFill>
                <a:latin typeface="Times New Roman" panose="02020603050405020304" pitchFamily="18" charset="0"/>
                <a:cs typeface="Times New Roman" panose="02020603050405020304" pitchFamily="18" charset="0"/>
              </a:rPr>
              <a:t> (</a:t>
            </a:r>
            <a:r>
              <a:rPr lang="tr-TR" sz="1600" b="1" dirty="0" err="1" smtClean="0">
                <a:solidFill>
                  <a:prstClr val="black"/>
                </a:solidFill>
                <a:latin typeface="Times New Roman" panose="02020603050405020304" pitchFamily="18" charset="0"/>
                <a:cs typeface="Times New Roman" panose="02020603050405020304" pitchFamily="18" charset="0"/>
              </a:rPr>
              <a:t>Disiplinlerarası</a:t>
            </a:r>
            <a:r>
              <a:rPr lang="tr-TR" sz="1600" b="1" dirty="0" smtClean="0">
                <a:solidFill>
                  <a:prstClr val="black"/>
                </a:solidFill>
                <a:latin typeface="Times New Roman" panose="02020603050405020304" pitchFamily="18" charset="0"/>
                <a:cs typeface="Times New Roman" panose="02020603050405020304" pitchFamily="18" charset="0"/>
              </a:rPr>
              <a:t>)</a:t>
            </a: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600" b="1" dirty="0">
              <a:solidFill>
                <a:prstClr val="black"/>
              </a:solidFill>
              <a:latin typeface="Times New Roman" panose="02020603050405020304" pitchFamily="18" charset="0"/>
              <a:cs typeface="Times New Roman" panose="02020603050405020304" pitchFamily="18" charset="0"/>
            </a:endParaRPr>
          </a:p>
          <a:p>
            <a:endParaRPr lang="tr-TR" dirty="0"/>
          </a:p>
        </p:txBody>
      </p:sp>
    </p:spTree>
    <p:extLst>
      <p:ext uri="{BB962C8B-B14F-4D97-AF65-F5344CB8AC3E}">
        <p14:creationId xmlns:p14="http://schemas.microsoft.com/office/powerpoint/2010/main" val="64482076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1351172"/>
            <a:ext cx="10515600" cy="4351338"/>
          </a:xfrm>
        </p:spPr>
        <p:txBody>
          <a:bodyPr>
            <a:normAutofit fontScale="92500" lnSpcReduction="10000"/>
          </a:bodyPr>
          <a:lstStyle/>
          <a:p>
            <a:pPr marL="0" lvl="0" indent="0">
              <a:lnSpc>
                <a:spcPct val="100000"/>
              </a:lnSpc>
              <a:spcBef>
                <a:spcPts val="0"/>
              </a:spcBef>
              <a:buNone/>
            </a:pPr>
            <a:r>
              <a:rPr lang="tr-TR" sz="3000" b="1" dirty="0">
                <a:solidFill>
                  <a:prstClr val="black"/>
                </a:solidFill>
                <a:latin typeface="Times New Roman" panose="02020603050405020304" pitchFamily="18" charset="0"/>
                <a:cs typeface="Times New Roman" panose="02020603050405020304" pitchFamily="18" charset="0"/>
              </a:rPr>
              <a:t>SAĞLIK BİLİMLERİ </a:t>
            </a:r>
            <a:r>
              <a:rPr lang="tr-TR" sz="3000" b="1" dirty="0" smtClean="0">
                <a:solidFill>
                  <a:prstClr val="black"/>
                </a:solidFill>
                <a:latin typeface="Times New Roman" panose="02020603050405020304" pitchFamily="18" charset="0"/>
                <a:cs typeface="Times New Roman" panose="02020603050405020304" pitchFamily="18" charset="0"/>
              </a:rPr>
              <a:t>FAKÜLTESİ</a:t>
            </a:r>
          </a:p>
          <a:p>
            <a:pPr marL="0" lvl="0" indent="0">
              <a:lnSpc>
                <a:spcPct val="100000"/>
              </a:lnSpc>
              <a:spcBef>
                <a:spcPts val="0"/>
              </a:spcBef>
              <a:buNone/>
            </a:pPr>
            <a:endParaRPr lang="tr-TR"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400" b="1" dirty="0">
              <a:solidFill>
                <a:prstClr val="black"/>
              </a:solidFill>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Fizyoterapi ve Rehabilitasyon Bölümü</a:t>
            </a:r>
            <a:r>
              <a:rPr lang="tr-TR" sz="1600" b="1" dirty="0">
                <a:solidFill>
                  <a:prstClr val="black"/>
                </a:solidFill>
                <a:latin typeface="Times New Roman" panose="02020603050405020304" pitchFamily="18" charset="0"/>
                <a:cs typeface="Times New Roman" panose="02020603050405020304" pitchFamily="18" charset="0"/>
              </a:rPr>
              <a:t> (Bölüm açık, öğrencisi yok)</a:t>
            </a: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Çocuk Gelişimi Bölümü</a:t>
            </a:r>
            <a:r>
              <a:rPr lang="tr-TR" sz="1600" b="1" dirty="0">
                <a:solidFill>
                  <a:prstClr val="black"/>
                </a:solidFill>
                <a:latin typeface="Times New Roman" panose="02020603050405020304" pitchFamily="18" charset="0"/>
                <a:cs typeface="Times New Roman" panose="02020603050405020304" pitchFamily="18" charset="0"/>
              </a:rPr>
              <a:t> (Bölüm açık, öğrencisi yok)</a:t>
            </a: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Ebelik Bölümü</a:t>
            </a:r>
            <a:r>
              <a:rPr lang="tr-TR" sz="1600" b="1" dirty="0">
                <a:solidFill>
                  <a:prstClr val="black"/>
                </a:solidFill>
                <a:latin typeface="Times New Roman" panose="02020603050405020304" pitchFamily="18" charset="0"/>
                <a:cs typeface="Times New Roman" panose="02020603050405020304" pitchFamily="18" charset="0"/>
              </a:rPr>
              <a:t> (Bölüm açık, öğrencisi yok)</a:t>
            </a: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Sosyal Hizmetler Bölümü</a:t>
            </a:r>
            <a:r>
              <a:rPr lang="tr-TR" sz="1600" b="1" dirty="0">
                <a:solidFill>
                  <a:prstClr val="black"/>
                </a:solidFill>
                <a:latin typeface="Times New Roman" panose="02020603050405020304" pitchFamily="18" charset="0"/>
                <a:cs typeface="Times New Roman" panose="02020603050405020304" pitchFamily="18" charset="0"/>
              </a:rPr>
              <a:t> (Bölüm açık, öğrencisi yok)</a:t>
            </a: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Beslenme ve Diyetetik Bölümü </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1400" b="1" dirty="0">
              <a:solidFill>
                <a:prstClr val="black"/>
              </a:solidFill>
            </a:endParaRPr>
          </a:p>
          <a:p>
            <a:pPr marL="0" lvl="0" indent="0">
              <a:lnSpc>
                <a:spcPct val="100000"/>
              </a:lnSpc>
              <a:spcBef>
                <a:spcPts val="0"/>
              </a:spcBef>
              <a:buNone/>
            </a:pPr>
            <a:endParaRPr lang="tr-TR" sz="1400" b="1" dirty="0">
              <a:solidFill>
                <a:prstClr val="black"/>
              </a:solidFill>
            </a:endParaRPr>
          </a:p>
          <a:p>
            <a:pPr marL="0" lvl="0" indent="0">
              <a:lnSpc>
                <a:spcPct val="100000"/>
              </a:lnSpc>
              <a:spcBef>
                <a:spcPts val="0"/>
              </a:spcBef>
              <a:buNone/>
            </a:pPr>
            <a:endParaRPr lang="tr-TR" sz="1400" dirty="0">
              <a:solidFill>
                <a:prstClr val="black"/>
              </a:solidFill>
            </a:endParaRPr>
          </a:p>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BEDEN EĞİTİMİ VE SPOR YÜKSEKOKULU</a:t>
            </a:r>
          </a:p>
          <a:p>
            <a:pPr marL="0" lvl="0" indent="0">
              <a:lnSpc>
                <a:spcPct val="100000"/>
              </a:lnSpc>
              <a:spcBef>
                <a:spcPts val="0"/>
              </a:spcBef>
              <a:buNone/>
            </a:pPr>
            <a:endParaRPr lang="tr-TR" sz="1400" b="1" dirty="0">
              <a:solidFill>
                <a:prstClr val="black"/>
              </a:solidFill>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Rekreasyon</a:t>
            </a:r>
            <a:r>
              <a:rPr lang="tr-TR" sz="1600" b="1" dirty="0">
                <a:solidFill>
                  <a:prstClr val="black"/>
                </a:solidFill>
                <a:latin typeface="Times New Roman" panose="02020603050405020304" pitchFamily="18" charset="0"/>
                <a:cs typeface="Times New Roman" panose="02020603050405020304" pitchFamily="18" charset="0"/>
              </a:rPr>
              <a:t> </a:t>
            </a:r>
            <a:r>
              <a:rPr lang="tr-TR" sz="1600" dirty="0">
                <a:solidFill>
                  <a:prstClr val="black"/>
                </a:solidFill>
                <a:latin typeface="Times New Roman" panose="02020603050405020304" pitchFamily="18" charset="0"/>
                <a:cs typeface="Times New Roman" panose="02020603050405020304" pitchFamily="18" charset="0"/>
              </a:rPr>
              <a:t>Bölümü</a:t>
            </a:r>
            <a:r>
              <a:rPr lang="tr-TR" sz="1600" b="1" dirty="0">
                <a:solidFill>
                  <a:prstClr val="black"/>
                </a:solidFill>
                <a:latin typeface="Times New Roman" panose="02020603050405020304" pitchFamily="18" charset="0"/>
                <a:cs typeface="Times New Roman" panose="02020603050405020304" pitchFamily="18" charset="0"/>
              </a:rPr>
              <a:t> (Bölüm açık, öğrencisi yok)</a:t>
            </a:r>
          </a:p>
          <a:p>
            <a:endParaRPr lang="tr-TR" dirty="0"/>
          </a:p>
        </p:txBody>
      </p:sp>
    </p:spTree>
    <p:extLst>
      <p:ext uri="{BB962C8B-B14F-4D97-AF65-F5344CB8AC3E}">
        <p14:creationId xmlns:p14="http://schemas.microsoft.com/office/powerpoint/2010/main" val="261674595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523035"/>
            <a:ext cx="10515600" cy="6077269"/>
          </a:xfrm>
        </p:spPr>
        <p:txBody>
          <a:bodyPr>
            <a:normAutofit fontScale="25000" lnSpcReduction="20000"/>
          </a:bodyPr>
          <a:lstStyle/>
          <a:p>
            <a:pPr marL="0" lvl="0" indent="0">
              <a:lnSpc>
                <a:spcPct val="100000"/>
              </a:lnSpc>
              <a:spcBef>
                <a:spcPts val="0"/>
              </a:spcBef>
              <a:buNone/>
            </a:pPr>
            <a:r>
              <a:rPr lang="tr-TR" sz="11200" b="1" dirty="0">
                <a:solidFill>
                  <a:prstClr val="black"/>
                </a:solidFill>
                <a:latin typeface="Times New Roman" panose="02020603050405020304" pitchFamily="18" charset="0"/>
                <a:cs typeface="Times New Roman" panose="02020603050405020304" pitchFamily="18" charset="0"/>
              </a:rPr>
              <a:t>SAĞLIK HİZMETLERİ MESLEK </a:t>
            </a:r>
            <a:r>
              <a:rPr lang="tr-TR" sz="11200" b="1" dirty="0" smtClean="0">
                <a:solidFill>
                  <a:prstClr val="black"/>
                </a:solidFill>
                <a:latin typeface="Times New Roman" panose="02020603050405020304" pitchFamily="18" charset="0"/>
                <a:cs typeface="Times New Roman" panose="02020603050405020304" pitchFamily="18" charset="0"/>
              </a:rPr>
              <a:t>YÜKSEKOKULU</a:t>
            </a:r>
          </a:p>
          <a:p>
            <a:pPr marL="0" lvl="0" indent="0">
              <a:lnSpc>
                <a:spcPct val="100000"/>
              </a:lnSpc>
              <a:spcBef>
                <a:spcPts val="0"/>
              </a:spcBef>
              <a:buNone/>
            </a:pPr>
            <a:endParaRPr lang="tr-TR" sz="112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800" b="1" dirty="0">
              <a:solidFill>
                <a:prstClr val="black"/>
              </a:solidFill>
            </a:endParaRPr>
          </a:p>
          <a:p>
            <a:pPr marL="0" lvl="0" indent="0">
              <a:lnSpc>
                <a:spcPct val="100000"/>
              </a:lnSpc>
              <a:spcBef>
                <a:spcPts val="0"/>
              </a:spcBef>
              <a:buNone/>
            </a:pPr>
            <a:r>
              <a:rPr lang="tr-TR" sz="6400" dirty="0" smtClean="0">
                <a:solidFill>
                  <a:prstClr val="black"/>
                </a:solidFill>
                <a:latin typeface="Times New Roman" panose="02020603050405020304" pitchFamily="18" charset="0"/>
                <a:cs typeface="Times New Roman" panose="02020603050405020304" pitchFamily="18" charset="0"/>
              </a:rPr>
              <a:t>Sağlık  </a:t>
            </a:r>
            <a:r>
              <a:rPr lang="tr-TR" sz="6400" dirty="0">
                <a:solidFill>
                  <a:prstClr val="black"/>
                </a:solidFill>
                <a:latin typeface="Times New Roman" panose="02020603050405020304" pitchFamily="18" charset="0"/>
                <a:cs typeface="Times New Roman" panose="02020603050405020304" pitchFamily="18" charset="0"/>
              </a:rPr>
              <a:t>Bakım Hizmetleri </a:t>
            </a:r>
            <a:r>
              <a:rPr lang="tr-TR" sz="6400" b="1" dirty="0">
                <a:solidFill>
                  <a:prstClr val="black"/>
                </a:solidFill>
                <a:latin typeface="Times New Roman" panose="02020603050405020304" pitchFamily="18" charset="0"/>
                <a:cs typeface="Times New Roman" panose="02020603050405020304" pitchFamily="18" charset="0"/>
              </a:rPr>
              <a:t>(Bölüm açık, öğrencisi yok</a:t>
            </a:r>
            <a:r>
              <a:rPr lang="tr-TR" sz="6400" b="1" dirty="0" smtClean="0">
                <a:solidFill>
                  <a:prstClr val="black"/>
                </a:solidFill>
                <a:latin typeface="Times New Roman" panose="02020603050405020304" pitchFamily="18" charset="0"/>
                <a:cs typeface="Times New Roman" panose="02020603050405020304" pitchFamily="18" charset="0"/>
              </a:rPr>
              <a:t>)</a:t>
            </a:r>
          </a:p>
          <a:p>
            <a:pPr marL="0" lvl="0" indent="0">
              <a:lnSpc>
                <a:spcPct val="100000"/>
              </a:lnSpc>
              <a:spcBef>
                <a:spcPts val="0"/>
              </a:spcBef>
              <a:buNone/>
            </a:pPr>
            <a:endParaRPr lang="tr-TR" sz="64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sz="6400" dirty="0">
                <a:solidFill>
                  <a:prstClr val="black"/>
                </a:solidFill>
                <a:latin typeface="Times New Roman" panose="02020603050405020304" pitchFamily="18" charset="0"/>
                <a:cs typeface="Times New Roman" panose="02020603050405020304" pitchFamily="18" charset="0"/>
              </a:rPr>
              <a:t>Yaşlı Bakımı </a:t>
            </a:r>
            <a:r>
              <a:rPr lang="tr-TR" sz="6400" dirty="0" smtClean="0">
                <a:solidFill>
                  <a:prstClr val="black"/>
                </a:solidFill>
                <a:latin typeface="Times New Roman" panose="02020603050405020304" pitchFamily="18" charset="0"/>
                <a:cs typeface="Times New Roman" panose="02020603050405020304" pitchFamily="18" charset="0"/>
              </a:rPr>
              <a:t>Pr</a:t>
            </a:r>
          </a:p>
          <a:p>
            <a:pPr marL="0" lvl="0" indent="0">
              <a:lnSpc>
                <a:spcPct val="100000"/>
              </a:lnSpc>
              <a:spcBef>
                <a:spcPts val="0"/>
              </a:spcBef>
              <a:buNone/>
            </a:pPr>
            <a:endParaRPr lang="tr-TR" sz="64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sz="6400" dirty="0" smtClean="0">
                <a:solidFill>
                  <a:prstClr val="black"/>
                </a:solidFill>
                <a:latin typeface="Times New Roman" panose="02020603050405020304" pitchFamily="18" charset="0"/>
                <a:cs typeface="Times New Roman" panose="02020603050405020304" pitchFamily="18" charset="0"/>
              </a:rPr>
              <a:t>Dişçilik </a:t>
            </a:r>
            <a:r>
              <a:rPr lang="tr-TR" sz="6400" dirty="0">
                <a:solidFill>
                  <a:prstClr val="black"/>
                </a:solidFill>
                <a:latin typeface="Times New Roman" panose="02020603050405020304" pitchFamily="18" charset="0"/>
                <a:cs typeface="Times New Roman" panose="02020603050405020304" pitchFamily="18" charset="0"/>
              </a:rPr>
              <a:t>Hizmetleri </a:t>
            </a:r>
            <a:r>
              <a:rPr lang="tr-TR" sz="6400" b="1" dirty="0">
                <a:solidFill>
                  <a:prstClr val="black"/>
                </a:solidFill>
                <a:latin typeface="Times New Roman" panose="02020603050405020304" pitchFamily="18" charset="0"/>
                <a:cs typeface="Times New Roman" panose="02020603050405020304" pitchFamily="18" charset="0"/>
              </a:rPr>
              <a:t>(Bölüm açık, öğrencisi yok</a:t>
            </a:r>
            <a:r>
              <a:rPr lang="tr-TR" sz="6400" b="1" dirty="0" smtClean="0">
                <a:solidFill>
                  <a:prstClr val="black"/>
                </a:solidFill>
                <a:latin typeface="Times New Roman" panose="02020603050405020304" pitchFamily="18" charset="0"/>
                <a:cs typeface="Times New Roman" panose="02020603050405020304" pitchFamily="18" charset="0"/>
              </a:rPr>
              <a:t>)</a:t>
            </a:r>
          </a:p>
          <a:p>
            <a:pPr marL="0" lvl="0" indent="0">
              <a:lnSpc>
                <a:spcPct val="100000"/>
              </a:lnSpc>
              <a:spcBef>
                <a:spcPts val="0"/>
              </a:spcBef>
            </a:pPr>
            <a:endParaRPr lang="tr-TR" sz="64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sz="6400" dirty="0">
                <a:solidFill>
                  <a:prstClr val="black"/>
                </a:solidFill>
                <a:latin typeface="Times New Roman" panose="02020603050405020304" pitchFamily="18" charset="0"/>
                <a:cs typeface="Times New Roman" panose="02020603050405020304" pitchFamily="18" charset="0"/>
              </a:rPr>
              <a:t>Diş Protez Teknolojisi </a:t>
            </a:r>
            <a:r>
              <a:rPr lang="tr-TR" sz="6400" dirty="0" smtClean="0">
                <a:solidFill>
                  <a:prstClr val="black"/>
                </a:solidFill>
                <a:latin typeface="Times New Roman" panose="02020603050405020304" pitchFamily="18" charset="0"/>
                <a:cs typeface="Times New Roman" panose="02020603050405020304" pitchFamily="18" charset="0"/>
              </a:rPr>
              <a:t>Pr</a:t>
            </a:r>
          </a:p>
          <a:p>
            <a:pPr marL="0" lvl="0" indent="0">
              <a:lnSpc>
                <a:spcPct val="100000"/>
              </a:lnSpc>
              <a:spcBef>
                <a:spcPts val="0"/>
              </a:spcBef>
              <a:buNone/>
            </a:pPr>
            <a:endParaRPr lang="tr-TR" sz="64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sz="6400" dirty="0">
                <a:solidFill>
                  <a:prstClr val="black"/>
                </a:solidFill>
                <a:latin typeface="Times New Roman" panose="02020603050405020304" pitchFamily="18" charset="0"/>
                <a:cs typeface="Times New Roman" panose="02020603050405020304" pitchFamily="18" charset="0"/>
              </a:rPr>
              <a:t>Tıbbi Tanıtım ve Pazarlama </a:t>
            </a:r>
            <a:r>
              <a:rPr lang="tr-TR" sz="6400" dirty="0" smtClean="0">
                <a:solidFill>
                  <a:prstClr val="black"/>
                </a:solidFill>
                <a:latin typeface="Times New Roman" panose="02020603050405020304" pitchFamily="18" charset="0"/>
                <a:cs typeface="Times New Roman" panose="02020603050405020304" pitchFamily="18" charset="0"/>
              </a:rPr>
              <a:t>Pr</a:t>
            </a:r>
          </a:p>
          <a:p>
            <a:pPr marL="0" lvl="0" indent="0">
              <a:lnSpc>
                <a:spcPct val="100000"/>
              </a:lnSpc>
              <a:spcBef>
                <a:spcPts val="0"/>
              </a:spcBef>
              <a:buNone/>
            </a:pPr>
            <a:endParaRPr lang="tr-TR" sz="64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sz="6400" dirty="0" smtClean="0">
                <a:solidFill>
                  <a:prstClr val="black"/>
                </a:solidFill>
                <a:latin typeface="Times New Roman" panose="02020603050405020304" pitchFamily="18" charset="0"/>
                <a:cs typeface="Times New Roman" panose="02020603050405020304" pitchFamily="18" charset="0"/>
              </a:rPr>
              <a:t>Eczane </a:t>
            </a:r>
            <a:r>
              <a:rPr lang="tr-TR" sz="6400" dirty="0">
                <a:solidFill>
                  <a:prstClr val="black"/>
                </a:solidFill>
                <a:latin typeface="Times New Roman" panose="02020603050405020304" pitchFamily="18" charset="0"/>
                <a:cs typeface="Times New Roman" panose="02020603050405020304" pitchFamily="18" charset="0"/>
              </a:rPr>
              <a:t>Hizmetleri </a:t>
            </a:r>
            <a:r>
              <a:rPr lang="tr-TR" sz="6400" dirty="0" smtClean="0">
                <a:solidFill>
                  <a:prstClr val="black"/>
                </a:solidFill>
                <a:latin typeface="Times New Roman" panose="02020603050405020304" pitchFamily="18" charset="0"/>
                <a:cs typeface="Times New Roman" panose="02020603050405020304" pitchFamily="18" charset="0"/>
              </a:rPr>
              <a:t>Bölümü </a:t>
            </a:r>
            <a:r>
              <a:rPr lang="tr-TR" sz="6400" b="1" dirty="0" smtClean="0">
                <a:solidFill>
                  <a:prstClr val="black"/>
                </a:solidFill>
                <a:latin typeface="Times New Roman" panose="02020603050405020304" pitchFamily="18" charset="0"/>
                <a:cs typeface="Times New Roman" panose="02020603050405020304" pitchFamily="18" charset="0"/>
              </a:rPr>
              <a:t>(</a:t>
            </a:r>
            <a:r>
              <a:rPr lang="tr-TR" sz="6400" b="1" dirty="0">
                <a:solidFill>
                  <a:prstClr val="black"/>
                </a:solidFill>
                <a:latin typeface="Times New Roman" panose="02020603050405020304" pitchFamily="18" charset="0"/>
                <a:cs typeface="Times New Roman" panose="02020603050405020304" pitchFamily="18" charset="0"/>
              </a:rPr>
              <a:t>Bölüm açık, öğrencisi yok</a:t>
            </a:r>
            <a:r>
              <a:rPr lang="tr-TR" sz="6400" b="1" dirty="0" smtClean="0">
                <a:solidFill>
                  <a:prstClr val="black"/>
                </a:solidFill>
                <a:latin typeface="Times New Roman" panose="02020603050405020304" pitchFamily="18" charset="0"/>
                <a:cs typeface="Times New Roman" panose="02020603050405020304" pitchFamily="18" charset="0"/>
              </a:rPr>
              <a:t>)</a:t>
            </a:r>
          </a:p>
          <a:p>
            <a:pPr marL="285750" lvl="0" indent="-285750">
              <a:lnSpc>
                <a:spcPct val="100000"/>
              </a:lnSpc>
              <a:spcBef>
                <a:spcPts val="0"/>
              </a:spcBef>
            </a:pPr>
            <a:endParaRPr lang="tr-TR" sz="64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sz="6400" dirty="0">
                <a:solidFill>
                  <a:prstClr val="black"/>
                </a:solidFill>
                <a:latin typeface="Times New Roman" panose="02020603050405020304" pitchFamily="18" charset="0"/>
                <a:cs typeface="Times New Roman" panose="02020603050405020304" pitchFamily="18" charset="0"/>
              </a:rPr>
              <a:t>Eczane Hizmetleri </a:t>
            </a:r>
            <a:r>
              <a:rPr lang="tr-TR" sz="6400" dirty="0" smtClean="0">
                <a:solidFill>
                  <a:prstClr val="black"/>
                </a:solidFill>
                <a:latin typeface="Times New Roman" panose="02020603050405020304" pitchFamily="18" charset="0"/>
                <a:cs typeface="Times New Roman" panose="02020603050405020304" pitchFamily="18" charset="0"/>
              </a:rPr>
              <a:t>Pr</a:t>
            </a:r>
          </a:p>
          <a:p>
            <a:pPr marL="0" lvl="0" indent="0">
              <a:lnSpc>
                <a:spcPct val="100000"/>
              </a:lnSpc>
              <a:spcBef>
                <a:spcPts val="0"/>
              </a:spcBef>
              <a:buNone/>
            </a:pPr>
            <a:endParaRPr lang="tr-TR" sz="64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sz="6400" dirty="0">
                <a:solidFill>
                  <a:prstClr val="black"/>
                </a:solidFill>
                <a:latin typeface="Times New Roman" panose="02020603050405020304" pitchFamily="18" charset="0"/>
                <a:cs typeface="Times New Roman" panose="02020603050405020304" pitchFamily="18" charset="0"/>
              </a:rPr>
              <a:t>Sağlık Programları </a:t>
            </a:r>
            <a:r>
              <a:rPr lang="tr-TR" sz="6400" dirty="0" smtClean="0">
                <a:solidFill>
                  <a:prstClr val="black"/>
                </a:solidFill>
                <a:latin typeface="Times New Roman" panose="02020603050405020304" pitchFamily="18" charset="0"/>
                <a:cs typeface="Times New Roman" panose="02020603050405020304" pitchFamily="18" charset="0"/>
              </a:rPr>
              <a:t>Bölümü </a:t>
            </a:r>
            <a:r>
              <a:rPr lang="tr-TR" sz="6400" b="1" dirty="0" smtClean="0">
                <a:solidFill>
                  <a:prstClr val="black"/>
                </a:solidFill>
                <a:latin typeface="Times New Roman" panose="02020603050405020304" pitchFamily="18" charset="0"/>
                <a:cs typeface="Times New Roman" panose="02020603050405020304" pitchFamily="18" charset="0"/>
              </a:rPr>
              <a:t>(</a:t>
            </a:r>
            <a:r>
              <a:rPr lang="tr-TR" sz="6400" b="1" dirty="0">
                <a:solidFill>
                  <a:prstClr val="black"/>
                </a:solidFill>
                <a:latin typeface="Times New Roman" panose="02020603050405020304" pitchFamily="18" charset="0"/>
                <a:cs typeface="Times New Roman" panose="02020603050405020304" pitchFamily="18" charset="0"/>
              </a:rPr>
              <a:t>Bölüm açık, öğrencisi yok</a:t>
            </a:r>
            <a:r>
              <a:rPr lang="tr-TR" sz="6400" b="1" dirty="0" smtClean="0">
                <a:solidFill>
                  <a:prstClr val="black"/>
                </a:solidFill>
                <a:latin typeface="Times New Roman" panose="02020603050405020304" pitchFamily="18" charset="0"/>
                <a:cs typeface="Times New Roman" panose="02020603050405020304" pitchFamily="18" charset="0"/>
              </a:rPr>
              <a:t>)</a:t>
            </a:r>
          </a:p>
          <a:p>
            <a:pPr marL="285750" lvl="0" indent="-285750">
              <a:lnSpc>
                <a:spcPct val="100000"/>
              </a:lnSpc>
              <a:spcBef>
                <a:spcPts val="0"/>
              </a:spcBef>
            </a:pPr>
            <a:endParaRPr lang="tr-TR" sz="64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sz="6400" dirty="0">
                <a:solidFill>
                  <a:prstClr val="black"/>
                </a:solidFill>
                <a:latin typeface="Times New Roman" panose="02020603050405020304" pitchFamily="18" charset="0"/>
                <a:cs typeface="Times New Roman" panose="02020603050405020304" pitchFamily="18" charset="0"/>
              </a:rPr>
              <a:t>Ambulans ve Acil Yardım </a:t>
            </a:r>
            <a:r>
              <a:rPr lang="tr-TR" sz="6400" dirty="0" smtClean="0">
                <a:solidFill>
                  <a:prstClr val="black"/>
                </a:solidFill>
                <a:latin typeface="Times New Roman" panose="02020603050405020304" pitchFamily="18" charset="0"/>
                <a:cs typeface="Times New Roman" panose="02020603050405020304" pitchFamily="18" charset="0"/>
              </a:rPr>
              <a:t>Pr</a:t>
            </a:r>
          </a:p>
          <a:p>
            <a:pPr marL="0" lvl="0" indent="0">
              <a:lnSpc>
                <a:spcPct val="100000"/>
              </a:lnSpc>
              <a:spcBef>
                <a:spcPts val="0"/>
              </a:spcBef>
              <a:buNone/>
            </a:pPr>
            <a:endParaRPr lang="tr-TR" sz="64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sz="6400" dirty="0">
                <a:solidFill>
                  <a:prstClr val="black"/>
                </a:solidFill>
                <a:latin typeface="Times New Roman" panose="02020603050405020304" pitchFamily="18" charset="0"/>
                <a:cs typeface="Times New Roman" panose="02020603050405020304" pitchFamily="18" charset="0"/>
              </a:rPr>
              <a:t>Anestezi </a:t>
            </a:r>
            <a:r>
              <a:rPr lang="tr-TR" sz="6400" dirty="0" smtClean="0">
                <a:solidFill>
                  <a:prstClr val="black"/>
                </a:solidFill>
                <a:latin typeface="Times New Roman" panose="02020603050405020304" pitchFamily="18" charset="0"/>
                <a:cs typeface="Times New Roman" panose="02020603050405020304" pitchFamily="18" charset="0"/>
              </a:rPr>
              <a:t>Pr</a:t>
            </a:r>
          </a:p>
          <a:p>
            <a:pPr marL="0" lvl="0" indent="0">
              <a:lnSpc>
                <a:spcPct val="100000"/>
              </a:lnSpc>
              <a:spcBef>
                <a:spcPts val="0"/>
              </a:spcBef>
              <a:buNone/>
            </a:pPr>
            <a:endParaRPr lang="tr-TR" sz="64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sz="6400" dirty="0">
                <a:solidFill>
                  <a:prstClr val="black"/>
                </a:solidFill>
                <a:latin typeface="Times New Roman" panose="02020603050405020304" pitchFamily="18" charset="0"/>
                <a:cs typeface="Times New Roman" panose="02020603050405020304" pitchFamily="18" charset="0"/>
              </a:rPr>
              <a:t>Protez ve </a:t>
            </a:r>
            <a:r>
              <a:rPr lang="tr-TR" sz="6400" dirty="0" err="1">
                <a:solidFill>
                  <a:prstClr val="black"/>
                </a:solidFill>
                <a:latin typeface="Times New Roman" panose="02020603050405020304" pitchFamily="18" charset="0"/>
                <a:cs typeface="Times New Roman" panose="02020603050405020304" pitchFamily="18" charset="0"/>
              </a:rPr>
              <a:t>Ortez</a:t>
            </a:r>
            <a:r>
              <a:rPr lang="tr-TR" sz="6400" dirty="0">
                <a:solidFill>
                  <a:prstClr val="black"/>
                </a:solidFill>
                <a:latin typeface="Times New Roman" panose="02020603050405020304" pitchFamily="18" charset="0"/>
                <a:cs typeface="Times New Roman" panose="02020603050405020304" pitchFamily="18" charset="0"/>
              </a:rPr>
              <a:t> </a:t>
            </a:r>
            <a:r>
              <a:rPr lang="tr-TR" sz="6400" dirty="0" smtClean="0">
                <a:solidFill>
                  <a:prstClr val="black"/>
                </a:solidFill>
                <a:latin typeface="Times New Roman" panose="02020603050405020304" pitchFamily="18" charset="0"/>
                <a:cs typeface="Times New Roman" panose="02020603050405020304" pitchFamily="18" charset="0"/>
              </a:rPr>
              <a:t>Pr</a:t>
            </a:r>
          </a:p>
          <a:p>
            <a:pPr marL="0" lvl="0" indent="0">
              <a:lnSpc>
                <a:spcPct val="100000"/>
              </a:lnSpc>
              <a:spcBef>
                <a:spcPts val="0"/>
              </a:spcBef>
              <a:buNone/>
            </a:pPr>
            <a:endParaRPr lang="tr-TR" sz="64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6400" dirty="0">
              <a:solidFill>
                <a:prstClr val="black"/>
              </a:solidFill>
              <a:latin typeface="Times New Roman" panose="02020603050405020304" pitchFamily="18" charset="0"/>
              <a:cs typeface="Times New Roman" panose="02020603050405020304" pitchFamily="18" charset="0"/>
            </a:endParaRPr>
          </a:p>
          <a:p>
            <a:endParaRPr lang="tr-TR" dirty="0"/>
          </a:p>
        </p:txBody>
      </p:sp>
    </p:spTree>
    <p:extLst>
      <p:ext uri="{BB962C8B-B14F-4D97-AF65-F5344CB8AC3E}">
        <p14:creationId xmlns:p14="http://schemas.microsoft.com/office/powerpoint/2010/main" val="299767075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0" lvl="0" indent="0">
              <a:lnSpc>
                <a:spcPct val="100000"/>
              </a:lnSpc>
              <a:spcBef>
                <a:spcPts val="0"/>
              </a:spcBef>
              <a:buNone/>
            </a:pPr>
            <a:r>
              <a:rPr lang="tr-TR" b="1" dirty="0" smtClean="0">
                <a:solidFill>
                  <a:prstClr val="black"/>
                </a:solidFill>
                <a:latin typeface="Times New Roman" panose="02020603050405020304" pitchFamily="18" charset="0"/>
                <a:cs typeface="Times New Roman" panose="02020603050405020304" pitchFamily="18" charset="0"/>
              </a:rPr>
              <a:t>YABANCI DİLLER YÜKSEKOKULU</a:t>
            </a:r>
            <a:endParaRPr lang="tr-TR"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Mütercim-Tercümanlık Bölümü (Arapça ) </a:t>
            </a: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1600" b="1" dirty="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0"/>
              </a:spcBef>
            </a:pPr>
            <a:r>
              <a:rPr lang="tr-TR" sz="1600" dirty="0" smtClean="0">
                <a:solidFill>
                  <a:prstClr val="black"/>
                </a:solidFill>
                <a:latin typeface="Times New Roman" panose="02020603050405020304" pitchFamily="18" charset="0"/>
                <a:cs typeface="Times New Roman" panose="02020603050405020304" pitchFamily="18" charset="0"/>
              </a:rPr>
              <a:t>Temel Yabancı Diller Bölümü</a:t>
            </a:r>
            <a:r>
              <a:rPr lang="tr-TR" sz="1600" b="1" dirty="0" smtClean="0">
                <a:solidFill>
                  <a:prstClr val="black"/>
                </a:solidFill>
                <a:latin typeface="Times New Roman" panose="02020603050405020304" pitchFamily="18" charset="0"/>
                <a:cs typeface="Times New Roman" panose="02020603050405020304" pitchFamily="18" charset="0"/>
              </a:rPr>
              <a:t> </a:t>
            </a: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1600" b="1" dirty="0" smtClean="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0"/>
              </a:spcBef>
            </a:pPr>
            <a:r>
              <a:rPr lang="tr-TR" sz="1600" dirty="0" smtClean="0">
                <a:solidFill>
                  <a:prstClr val="black"/>
                </a:solidFill>
                <a:latin typeface="Times New Roman" panose="02020603050405020304" pitchFamily="18" charset="0"/>
                <a:cs typeface="Times New Roman" panose="02020603050405020304" pitchFamily="18" charset="0"/>
              </a:rPr>
              <a:t>Yabancı </a:t>
            </a:r>
            <a:r>
              <a:rPr lang="tr-TR" sz="1600" dirty="0">
                <a:solidFill>
                  <a:prstClr val="black"/>
                </a:solidFill>
                <a:latin typeface="Times New Roman" panose="02020603050405020304" pitchFamily="18" charset="0"/>
                <a:cs typeface="Times New Roman" panose="02020603050405020304" pitchFamily="18" charset="0"/>
              </a:rPr>
              <a:t>Diller </a:t>
            </a:r>
            <a:r>
              <a:rPr lang="tr-TR" sz="1600" dirty="0" smtClean="0">
                <a:solidFill>
                  <a:prstClr val="black"/>
                </a:solidFill>
                <a:latin typeface="Times New Roman" panose="02020603050405020304" pitchFamily="18" charset="0"/>
                <a:cs typeface="Times New Roman" panose="02020603050405020304" pitchFamily="18" charset="0"/>
              </a:rPr>
              <a:t>Bölümü</a:t>
            </a:r>
            <a:r>
              <a:rPr lang="tr-TR" sz="1600" b="1" dirty="0">
                <a:solidFill>
                  <a:prstClr val="black"/>
                </a:solidFill>
                <a:latin typeface="Times New Roman" panose="02020603050405020304" pitchFamily="18" charset="0"/>
                <a:cs typeface="Times New Roman" panose="02020603050405020304" pitchFamily="18" charset="0"/>
              </a:rPr>
              <a:t> </a:t>
            </a:r>
            <a:endParaRPr lang="tr-TR"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dirty="0"/>
          </a:p>
        </p:txBody>
      </p:sp>
    </p:spTree>
    <p:extLst>
      <p:ext uri="{BB962C8B-B14F-4D97-AF65-F5344CB8AC3E}">
        <p14:creationId xmlns:p14="http://schemas.microsoft.com/office/powerpoint/2010/main" val="377888302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0" lvl="0" indent="0">
              <a:lnSpc>
                <a:spcPct val="100000"/>
              </a:lnSpc>
              <a:spcBef>
                <a:spcPts val="0"/>
              </a:spcBef>
              <a:buNone/>
            </a:pPr>
            <a:r>
              <a:rPr lang="tr-TR" b="1" dirty="0" smtClean="0">
                <a:solidFill>
                  <a:prstClr val="black"/>
                </a:solidFill>
                <a:latin typeface="Times New Roman" panose="02020603050405020304" pitchFamily="18" charset="0"/>
                <a:cs typeface="Times New Roman" panose="02020603050405020304" pitchFamily="18" charset="0"/>
              </a:rPr>
              <a:t>TURİZM İŞLETMECİLİĞİ ve OTELCİLİK YÜKSEKOKULU</a:t>
            </a:r>
            <a:endParaRPr lang="tr-TR"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800" dirty="0">
              <a:solidFill>
                <a:prstClr val="black"/>
              </a:solidFill>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Konaklama </a:t>
            </a:r>
            <a:r>
              <a:rPr lang="tr-TR" sz="1600" dirty="0" smtClean="0">
                <a:solidFill>
                  <a:prstClr val="black"/>
                </a:solidFill>
                <a:latin typeface="Times New Roman" panose="02020603050405020304" pitchFamily="18" charset="0"/>
                <a:cs typeface="Times New Roman" panose="02020603050405020304" pitchFamily="18" charset="0"/>
              </a:rPr>
              <a:t>İşletmeciliği</a:t>
            </a: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tr-TR" b="1" dirty="0" smtClean="0">
                <a:solidFill>
                  <a:prstClr val="black"/>
                </a:solidFill>
                <a:latin typeface="Times New Roman" panose="02020603050405020304" pitchFamily="18" charset="0"/>
                <a:cs typeface="Times New Roman" panose="02020603050405020304" pitchFamily="18" charset="0"/>
              </a:rPr>
              <a:t>KURTALAN MESLEK YÜKSEKOKULU</a:t>
            </a:r>
            <a:endParaRPr lang="tr-TR"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smtClean="0">
                <a:solidFill>
                  <a:prstClr val="black"/>
                </a:solidFill>
                <a:latin typeface="Times New Roman" panose="02020603050405020304" pitchFamily="18" charset="0"/>
                <a:cs typeface="Times New Roman" panose="02020603050405020304" pitchFamily="18" charset="0"/>
              </a:rPr>
              <a:t>Peyzaj </a:t>
            </a:r>
            <a:r>
              <a:rPr lang="tr-TR" sz="1600" dirty="0">
                <a:solidFill>
                  <a:prstClr val="black"/>
                </a:solidFill>
                <a:latin typeface="Times New Roman" panose="02020603050405020304" pitchFamily="18" charset="0"/>
                <a:cs typeface="Times New Roman" panose="02020603050405020304" pitchFamily="18" charset="0"/>
              </a:rPr>
              <a:t>ve Süs Bitkileri Pr </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p>
          <a:p>
            <a:pPr marL="0" lvl="0" indent="0">
              <a:lnSpc>
                <a:spcPct val="100000"/>
              </a:lnSpc>
              <a:spcBef>
                <a:spcPts val="0"/>
              </a:spcBef>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Pazarlama Pr </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p>
          <a:p>
            <a:pPr marL="0" lvl="0" indent="0">
              <a:lnSpc>
                <a:spcPct val="100000"/>
              </a:lnSpc>
              <a:spcBef>
                <a:spcPts val="0"/>
              </a:spcBef>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Sulama Teknolojisi Pr  </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r>
              <a:rPr lang="tr-TR" sz="1800" b="1" dirty="0">
                <a:solidFill>
                  <a:prstClr val="black"/>
                </a:solidFill>
              </a:rPr>
              <a:t>)</a:t>
            </a:r>
          </a:p>
          <a:p>
            <a:endParaRPr lang="tr-TR" dirty="0"/>
          </a:p>
        </p:txBody>
      </p:sp>
    </p:spTree>
    <p:extLst>
      <p:ext uri="{BB962C8B-B14F-4D97-AF65-F5344CB8AC3E}">
        <p14:creationId xmlns:p14="http://schemas.microsoft.com/office/powerpoint/2010/main" val="106785339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0" lvl="0" indent="0">
              <a:lnSpc>
                <a:spcPct val="100000"/>
              </a:lnSpc>
              <a:spcBef>
                <a:spcPts val="0"/>
              </a:spcBef>
              <a:buNone/>
            </a:pPr>
            <a:r>
              <a:rPr lang="tr-TR" b="1" dirty="0">
                <a:solidFill>
                  <a:prstClr val="black"/>
                </a:solidFill>
                <a:latin typeface="Times New Roman" panose="02020603050405020304" pitchFamily="18" charset="0"/>
                <a:cs typeface="Times New Roman" panose="02020603050405020304" pitchFamily="18" charset="0"/>
              </a:rPr>
              <a:t>ERUH MESLEK YÜKSEKOKULU</a:t>
            </a:r>
          </a:p>
          <a:p>
            <a:pPr marL="0" lvl="0" indent="0">
              <a:lnSpc>
                <a:spcPct val="100000"/>
              </a:lnSpc>
              <a:spcBef>
                <a:spcPts val="0"/>
              </a:spcBef>
              <a:buNone/>
            </a:pPr>
            <a:endParaRPr lang="tr-TR" sz="1800" b="1" dirty="0">
              <a:solidFill>
                <a:prstClr val="black"/>
              </a:solidFill>
            </a:endParaRPr>
          </a:p>
          <a:p>
            <a:pPr marL="0" lvl="0" indent="0">
              <a:lnSpc>
                <a:spcPct val="100000"/>
              </a:lnSpc>
              <a:spcBef>
                <a:spcPts val="0"/>
              </a:spcBef>
              <a:buNone/>
            </a:pPr>
            <a:endParaRPr lang="tr-TR" sz="1800" b="1" dirty="0">
              <a:solidFill>
                <a:prstClr val="black"/>
              </a:solidFill>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Yaşlı Bakımı Pr </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p>
          <a:p>
            <a:pPr marL="0" lvl="0" indent="0">
              <a:lnSpc>
                <a:spcPct val="100000"/>
              </a:lnSpc>
              <a:spcBef>
                <a:spcPts val="0"/>
              </a:spcBef>
              <a:buNone/>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Büro Yönetim ve Yöneticilik Asistanlığı Pr</a:t>
            </a:r>
            <a:r>
              <a:rPr lang="tr-TR" sz="1600" b="1" dirty="0">
                <a:solidFill>
                  <a:prstClr val="black"/>
                </a:solidFill>
                <a:latin typeface="Times New Roman" panose="02020603050405020304" pitchFamily="18" charset="0"/>
                <a:cs typeface="Times New Roman" panose="02020603050405020304" pitchFamily="18" charset="0"/>
              </a:rPr>
              <a:t> (Bölüm açık, öğrencisi yok)</a:t>
            </a: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Özel Güvenlik ve Koruma Pr</a:t>
            </a:r>
            <a:r>
              <a:rPr lang="tr-TR" sz="1600" b="1" dirty="0">
                <a:solidFill>
                  <a:prstClr val="black"/>
                </a:solidFill>
                <a:latin typeface="Times New Roman" panose="02020603050405020304" pitchFamily="18" charset="0"/>
                <a:cs typeface="Times New Roman" panose="02020603050405020304" pitchFamily="18" charset="0"/>
              </a:rPr>
              <a:t> (Bölüm açık, öğrencisi yok)</a:t>
            </a:r>
          </a:p>
          <a:p>
            <a:pPr marL="0" lvl="0" indent="0">
              <a:lnSpc>
                <a:spcPct val="100000"/>
              </a:lnSpc>
              <a:spcBef>
                <a:spcPts val="0"/>
              </a:spcBef>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Laborant ve Veteriner Sağlığı Pr </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endParaRPr lang="tr-TR" sz="1600" dirty="0">
              <a:solidFill>
                <a:prstClr val="black"/>
              </a:solidFill>
              <a:latin typeface="Times New Roman" panose="02020603050405020304" pitchFamily="18" charset="0"/>
              <a:cs typeface="Times New Roman" panose="02020603050405020304" pitchFamily="18" charset="0"/>
            </a:endParaRPr>
          </a:p>
          <a:p>
            <a:endParaRPr lang="tr-TR"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143077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0" lvl="0" indent="0" fontAlgn="base">
              <a:lnSpc>
                <a:spcPct val="100000"/>
              </a:lnSpc>
              <a:spcBef>
                <a:spcPct val="0"/>
              </a:spcBef>
              <a:spcAft>
                <a:spcPct val="0"/>
              </a:spcAft>
              <a:buNone/>
            </a:pPr>
            <a:r>
              <a:rPr lang="tr-TR"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TASARIM MESLEK YÜKSEKOKULU</a:t>
            </a:r>
            <a:endParaRPr lang="tr-TR"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fontAlgn="base">
              <a:lnSpc>
                <a:spcPct val="100000"/>
              </a:lnSpc>
              <a:spcBef>
                <a:spcPct val="0"/>
              </a:spcBef>
              <a:spcAft>
                <a:spcPct val="0"/>
              </a:spcAft>
              <a:buNone/>
            </a:pPr>
            <a:endParaRPr lang="tr-TR" sz="2000" b="1" dirty="0">
              <a:solidFill>
                <a:prstClr val="black"/>
              </a:solidFill>
              <a:latin typeface="Calibri" pitchFamily="34" charset="0"/>
              <a:ea typeface="Times New Roman" pitchFamily="18" charset="0"/>
              <a:cs typeface="Times New Roman"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Bilgisayar Destekli Tasarım ve Animasyon Pr </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p>
          <a:p>
            <a:pPr marL="0" lvl="0" indent="0">
              <a:lnSpc>
                <a:spcPct val="100000"/>
              </a:lnSpc>
              <a:spcBef>
                <a:spcPts val="0"/>
              </a:spcBef>
              <a:buNone/>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Mobilya ve </a:t>
            </a:r>
            <a:r>
              <a:rPr lang="tr-TR" sz="1600" dirty="0" err="1">
                <a:solidFill>
                  <a:prstClr val="black"/>
                </a:solidFill>
                <a:latin typeface="Times New Roman" panose="02020603050405020304" pitchFamily="18" charset="0"/>
                <a:cs typeface="Times New Roman" panose="02020603050405020304" pitchFamily="18" charset="0"/>
              </a:rPr>
              <a:t>Dekarasyon</a:t>
            </a:r>
            <a:r>
              <a:rPr lang="tr-TR" sz="1600" dirty="0">
                <a:solidFill>
                  <a:prstClr val="black"/>
                </a:solidFill>
                <a:latin typeface="Times New Roman" panose="02020603050405020304" pitchFamily="18" charset="0"/>
                <a:cs typeface="Times New Roman" panose="02020603050405020304" pitchFamily="18" charset="0"/>
              </a:rPr>
              <a:t> Pr </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p>
          <a:p>
            <a:pPr marL="0" lvl="0" indent="0">
              <a:lnSpc>
                <a:spcPct val="100000"/>
              </a:lnSpc>
              <a:spcBef>
                <a:spcPts val="0"/>
              </a:spcBef>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Coğrafi Bilgi Sistemleri Pr  </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endParaRPr lang="tr-TR" sz="16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Grafik Tasarımı Pr </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p>
          <a:p>
            <a:pPr marL="0" lvl="0" indent="0">
              <a:lnSpc>
                <a:spcPct val="100000"/>
              </a:lnSpc>
              <a:spcBef>
                <a:spcPts val="0"/>
              </a:spcBef>
            </a:pPr>
            <a:endParaRPr lang="tr-TR" sz="1600" b="1" dirty="0">
              <a:solidFill>
                <a:prstClr val="black"/>
              </a:solidFill>
              <a:latin typeface="Times New Roman" panose="02020603050405020304" pitchFamily="18" charset="0"/>
              <a:cs typeface="Times New Roman" panose="02020603050405020304" pitchFamily="18" charset="0"/>
            </a:endParaRPr>
          </a:p>
          <a:p>
            <a:pPr marL="0" indent="0">
              <a:buNone/>
            </a:pPr>
            <a:endParaRPr lang="tr-TR" dirty="0"/>
          </a:p>
        </p:txBody>
      </p:sp>
    </p:spTree>
    <p:extLst>
      <p:ext uri="{BB962C8B-B14F-4D97-AF65-F5344CB8AC3E}">
        <p14:creationId xmlns:p14="http://schemas.microsoft.com/office/powerpoint/2010/main" val="38073056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normAutofit fontScale="92500" lnSpcReduction="20000"/>
          </a:bodyPr>
          <a:lstStyle/>
          <a:p>
            <a:pPr marL="0" lvl="0" indent="0">
              <a:lnSpc>
                <a:spcPct val="100000"/>
              </a:lnSpc>
              <a:spcBef>
                <a:spcPts val="0"/>
              </a:spcBef>
              <a:buNone/>
            </a:pPr>
            <a:r>
              <a:rPr lang="tr-TR" sz="3000" b="1" dirty="0" smtClean="0">
                <a:solidFill>
                  <a:prstClr val="black"/>
                </a:solidFill>
                <a:latin typeface="Times New Roman" panose="02020603050405020304" pitchFamily="18" charset="0"/>
                <a:cs typeface="Times New Roman" panose="02020603050405020304" pitchFamily="18" charset="0"/>
              </a:rPr>
              <a:t>TEKNİK BİLİMLER MESLEK YÜKSEKOKULU</a:t>
            </a:r>
          </a:p>
          <a:p>
            <a:pPr marL="0" lvl="0" indent="0">
              <a:lnSpc>
                <a:spcPct val="100000"/>
              </a:lnSpc>
              <a:spcBef>
                <a:spcPts val="0"/>
              </a:spcBef>
              <a:buNone/>
            </a:pPr>
            <a:endParaRPr lang="tr-TR" sz="30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endParaRPr lang="tr-TR" sz="1400" dirty="0">
              <a:solidFill>
                <a:prstClr val="black"/>
              </a:solidFill>
            </a:endParaRPr>
          </a:p>
          <a:p>
            <a:pPr marL="0" lv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Kontrol ve Otomasyon Teknolojisi Pr </a:t>
            </a:r>
            <a:r>
              <a:rPr lang="tr-TR" sz="1700" b="1" dirty="0">
                <a:solidFill>
                  <a:prstClr val="black"/>
                </a:solidFill>
                <a:latin typeface="Times New Roman" panose="02020603050405020304" pitchFamily="18" charset="0"/>
                <a:cs typeface="Times New Roman" panose="02020603050405020304" pitchFamily="18" charset="0"/>
              </a:rPr>
              <a:t>(Bölüm açık, öğrencisi yok)</a:t>
            </a:r>
          </a:p>
          <a:p>
            <a:pPr marL="0" lvl="0" indent="0">
              <a:lnSpc>
                <a:spcPct val="100000"/>
              </a:lnSpc>
              <a:spcBef>
                <a:spcPts val="0"/>
              </a:spcBef>
            </a:pPr>
            <a:endParaRPr lang="tr-TR" sz="17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Mobilya ve </a:t>
            </a:r>
            <a:r>
              <a:rPr lang="tr-TR" sz="1700" dirty="0" err="1">
                <a:solidFill>
                  <a:prstClr val="black"/>
                </a:solidFill>
                <a:latin typeface="Times New Roman" panose="02020603050405020304" pitchFamily="18" charset="0"/>
                <a:cs typeface="Times New Roman" panose="02020603050405020304" pitchFamily="18" charset="0"/>
              </a:rPr>
              <a:t>Dekarasyon</a:t>
            </a:r>
            <a:r>
              <a:rPr lang="tr-TR" sz="1700" dirty="0">
                <a:solidFill>
                  <a:prstClr val="black"/>
                </a:solidFill>
                <a:latin typeface="Times New Roman" panose="02020603050405020304" pitchFamily="18" charset="0"/>
                <a:cs typeface="Times New Roman" panose="02020603050405020304" pitchFamily="18" charset="0"/>
              </a:rPr>
              <a:t> Pr  </a:t>
            </a:r>
            <a:r>
              <a:rPr lang="tr-TR" sz="1700" b="1" dirty="0">
                <a:solidFill>
                  <a:prstClr val="black"/>
                </a:solidFill>
                <a:latin typeface="Times New Roman" panose="02020603050405020304" pitchFamily="18" charset="0"/>
                <a:cs typeface="Times New Roman" panose="02020603050405020304" pitchFamily="18" charset="0"/>
              </a:rPr>
              <a:t>(Bölüm açık, öğrencisi yok)</a:t>
            </a:r>
          </a:p>
          <a:p>
            <a:pPr marL="0" lvl="0" indent="0">
              <a:lnSpc>
                <a:spcPct val="100000"/>
              </a:lnSpc>
              <a:spcBef>
                <a:spcPts val="0"/>
              </a:spcBef>
            </a:pPr>
            <a:endParaRPr lang="tr-TR" sz="17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Otomotiv Teknolojisi Pr </a:t>
            </a:r>
            <a:r>
              <a:rPr lang="tr-TR" sz="1700" b="1" dirty="0">
                <a:solidFill>
                  <a:prstClr val="black"/>
                </a:solidFill>
                <a:latin typeface="Times New Roman" panose="02020603050405020304" pitchFamily="18" charset="0"/>
                <a:cs typeface="Times New Roman" panose="02020603050405020304" pitchFamily="18" charset="0"/>
              </a:rPr>
              <a:t>(Bölüm açık, öğrencisi yok)</a:t>
            </a:r>
          </a:p>
          <a:p>
            <a:pPr marL="0" lvl="0" indent="0">
              <a:lnSpc>
                <a:spcPct val="100000"/>
              </a:lnSpc>
              <a:spcBef>
                <a:spcPts val="0"/>
              </a:spcBef>
              <a:buNone/>
            </a:pPr>
            <a:endParaRPr lang="tr-TR" sz="17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Raylı Sistemler Makine Teknolojisi Pr </a:t>
            </a:r>
            <a:r>
              <a:rPr lang="tr-TR" sz="1700" b="1" dirty="0">
                <a:solidFill>
                  <a:prstClr val="black"/>
                </a:solidFill>
                <a:latin typeface="Times New Roman" panose="02020603050405020304" pitchFamily="18" charset="0"/>
                <a:cs typeface="Times New Roman" panose="02020603050405020304" pitchFamily="18" charset="0"/>
              </a:rPr>
              <a:t>(Bölüm açık, öğrencisi yok)</a:t>
            </a:r>
          </a:p>
          <a:p>
            <a:pPr marL="0" lvl="0" indent="0">
              <a:lnSpc>
                <a:spcPct val="100000"/>
              </a:lnSpc>
              <a:spcBef>
                <a:spcPts val="0"/>
              </a:spcBef>
            </a:pPr>
            <a:endParaRPr lang="tr-TR" sz="17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Sivil Savunma ve İtfaiyecilik Pr </a:t>
            </a:r>
            <a:r>
              <a:rPr lang="tr-TR" sz="1700" b="1" dirty="0">
                <a:solidFill>
                  <a:prstClr val="black"/>
                </a:solidFill>
                <a:latin typeface="Times New Roman" panose="02020603050405020304" pitchFamily="18" charset="0"/>
                <a:cs typeface="Times New Roman" panose="02020603050405020304" pitchFamily="18" charset="0"/>
              </a:rPr>
              <a:t>(Bölüm açık, öğrencisi yok)</a:t>
            </a:r>
          </a:p>
          <a:p>
            <a:pPr marL="0" lvl="0" indent="0">
              <a:lnSpc>
                <a:spcPct val="100000"/>
              </a:lnSpc>
              <a:spcBef>
                <a:spcPts val="0"/>
              </a:spcBef>
            </a:pPr>
            <a:endParaRPr lang="tr-TR" sz="17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Gaz ve Tesisatı Pr </a:t>
            </a:r>
            <a:r>
              <a:rPr lang="tr-TR" sz="1700" b="1" dirty="0">
                <a:solidFill>
                  <a:prstClr val="black"/>
                </a:solidFill>
                <a:latin typeface="Times New Roman" panose="02020603050405020304" pitchFamily="18" charset="0"/>
                <a:cs typeface="Times New Roman" panose="02020603050405020304" pitchFamily="18" charset="0"/>
              </a:rPr>
              <a:t>(Bölüm açık, öğrencisi yok)</a:t>
            </a:r>
          </a:p>
          <a:p>
            <a:pPr marL="0" lvl="0" indent="0">
              <a:lnSpc>
                <a:spcPct val="100000"/>
              </a:lnSpc>
              <a:spcBef>
                <a:spcPts val="0"/>
              </a:spcBef>
            </a:pPr>
            <a:endParaRPr lang="tr-TR" sz="17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İklimlendirme ve Soğutma Pr. </a:t>
            </a:r>
            <a:r>
              <a:rPr lang="tr-TR" sz="1700" b="1" dirty="0">
                <a:solidFill>
                  <a:prstClr val="black"/>
                </a:solidFill>
                <a:latin typeface="Times New Roman" panose="02020603050405020304" pitchFamily="18" charset="0"/>
                <a:cs typeface="Times New Roman" panose="02020603050405020304" pitchFamily="18" charset="0"/>
              </a:rPr>
              <a:t>(Bölüm açık, öğrencisi yok)</a:t>
            </a:r>
          </a:p>
          <a:p>
            <a:pPr marL="0" lvl="0" indent="0">
              <a:lnSpc>
                <a:spcPct val="100000"/>
              </a:lnSpc>
              <a:spcBef>
                <a:spcPts val="0"/>
              </a:spcBef>
            </a:pPr>
            <a:endParaRPr lang="tr-TR" sz="17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Doğal Gaz Tesisatı Pr </a:t>
            </a:r>
            <a:r>
              <a:rPr lang="tr-TR" sz="1700" b="1" dirty="0">
                <a:solidFill>
                  <a:prstClr val="black"/>
                </a:solidFill>
                <a:latin typeface="Times New Roman" panose="02020603050405020304" pitchFamily="18" charset="0"/>
                <a:cs typeface="Times New Roman" panose="02020603050405020304" pitchFamily="18" charset="0"/>
              </a:rPr>
              <a:t>(Bölüm açık, öğrencisi yok)</a:t>
            </a:r>
          </a:p>
          <a:p>
            <a:pPr marL="0" lvl="0" indent="0">
              <a:lnSpc>
                <a:spcPct val="100000"/>
              </a:lnSpc>
              <a:spcBef>
                <a:spcPts val="0"/>
              </a:spcBef>
            </a:pPr>
            <a:endParaRPr lang="tr-TR" sz="1700"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700" dirty="0">
                <a:solidFill>
                  <a:prstClr val="black"/>
                </a:solidFill>
                <a:latin typeface="Times New Roman" panose="02020603050405020304" pitchFamily="18" charset="0"/>
                <a:cs typeface="Times New Roman" panose="02020603050405020304" pitchFamily="18" charset="0"/>
              </a:rPr>
              <a:t>Yapı Denetim Pr </a:t>
            </a:r>
            <a:r>
              <a:rPr lang="tr-TR" sz="1700" b="1" dirty="0">
                <a:solidFill>
                  <a:prstClr val="black"/>
                </a:solidFill>
                <a:latin typeface="Times New Roman" panose="02020603050405020304" pitchFamily="18" charset="0"/>
                <a:cs typeface="Times New Roman" panose="02020603050405020304" pitchFamily="18" charset="0"/>
              </a:rPr>
              <a:t>(Bölüm açık, öğrencisi yok)</a:t>
            </a:r>
          </a:p>
          <a:p>
            <a:endParaRPr lang="tr-TR" dirty="0"/>
          </a:p>
        </p:txBody>
      </p:sp>
    </p:spTree>
    <p:extLst>
      <p:ext uri="{BB962C8B-B14F-4D97-AF65-F5344CB8AC3E}">
        <p14:creationId xmlns:p14="http://schemas.microsoft.com/office/powerpoint/2010/main" val="86757630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0" lvl="0" indent="0" fontAlgn="base">
              <a:lnSpc>
                <a:spcPct val="100000"/>
              </a:lnSpc>
              <a:spcBef>
                <a:spcPct val="0"/>
              </a:spcBef>
              <a:spcAft>
                <a:spcPct val="0"/>
              </a:spcAft>
              <a:buNone/>
            </a:pPr>
            <a:r>
              <a:rPr lang="tr-TR"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SOSYAL BİLİMLER MESLEK YÜKSEKOKULU</a:t>
            </a:r>
            <a:endParaRPr lang="tr-TR"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fontAlgn="base">
              <a:lnSpc>
                <a:spcPct val="100000"/>
              </a:lnSpc>
              <a:spcBef>
                <a:spcPct val="0"/>
              </a:spcBef>
              <a:spcAft>
                <a:spcPct val="0"/>
              </a:spcAft>
              <a:buNone/>
            </a:pPr>
            <a:endParaRPr lang="tr-TR" sz="2000" b="1" dirty="0">
              <a:solidFill>
                <a:prstClr val="black"/>
              </a:solidFill>
              <a:latin typeface="Calibri" pitchFamily="34" charset="0"/>
              <a:ea typeface="Times New Roman" pitchFamily="18" charset="0"/>
              <a:cs typeface="Times New Roman"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Pastacılık ve Ekmekçilik Pr </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p>
          <a:p>
            <a:pPr marL="0" lvl="0" indent="0">
              <a:lnSpc>
                <a:spcPct val="100000"/>
              </a:lnSpc>
              <a:spcBef>
                <a:spcPts val="0"/>
              </a:spcBef>
              <a:buNone/>
            </a:pPr>
            <a:endParaRPr lang="tr-TR" sz="1600" b="1" dirty="0">
              <a:solidFill>
                <a:prstClr val="black"/>
              </a:solidFill>
              <a:latin typeface="Times New Roman" panose="02020603050405020304" pitchFamily="18" charset="0"/>
              <a:cs typeface="Times New Roman" panose="02020603050405020304" pitchFamily="18" charset="0"/>
            </a:endParaRPr>
          </a:p>
          <a:p>
            <a:pPr marL="0" lvl="0" indent="0">
              <a:lnSpc>
                <a:spcPct val="100000"/>
              </a:lnSpc>
              <a:spcBef>
                <a:spcPts val="0"/>
              </a:spcBef>
            </a:pPr>
            <a:r>
              <a:rPr lang="tr-TR" sz="1600" dirty="0">
                <a:solidFill>
                  <a:prstClr val="black"/>
                </a:solidFill>
                <a:latin typeface="Times New Roman" panose="02020603050405020304" pitchFamily="18" charset="0"/>
                <a:cs typeface="Times New Roman" panose="02020603050405020304" pitchFamily="18" charset="0"/>
              </a:rPr>
              <a:t>İş Sağlığı ve Güvenliği  Pr </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r>
              <a:rPr lang="tr-TR" sz="1600" b="1" dirty="0" smtClean="0">
                <a:solidFill>
                  <a:prstClr val="black"/>
                </a:solidFill>
                <a:latin typeface="Times New Roman" panose="02020603050405020304" pitchFamily="18" charset="0"/>
                <a:cs typeface="Times New Roman" panose="02020603050405020304" pitchFamily="18" charset="0"/>
              </a:rPr>
              <a:t>)</a:t>
            </a:r>
          </a:p>
          <a:p>
            <a:pPr marL="0" lvl="0" indent="0">
              <a:lnSpc>
                <a:spcPct val="100000"/>
              </a:lnSpc>
              <a:spcBef>
                <a:spcPts val="0"/>
              </a:spcBef>
            </a:pPr>
            <a:endParaRPr lang="tr-TR" sz="1600" b="1" dirty="0">
              <a:solidFill>
                <a:prstClr val="black"/>
              </a:solidFill>
              <a:latin typeface="Times New Roman" panose="02020603050405020304" pitchFamily="18" charset="0"/>
              <a:cs typeface="Times New Roman" panose="02020603050405020304" pitchFamily="18" charset="0"/>
            </a:endParaRPr>
          </a:p>
          <a:p>
            <a:pPr marL="0" indent="0">
              <a:lnSpc>
                <a:spcPct val="100000"/>
              </a:lnSpc>
              <a:spcBef>
                <a:spcPts val="0"/>
              </a:spcBef>
            </a:pPr>
            <a:r>
              <a:rPr lang="tr-TR" sz="1600" dirty="0" smtClean="0">
                <a:solidFill>
                  <a:prstClr val="black"/>
                </a:solidFill>
                <a:latin typeface="Times New Roman" panose="02020603050405020304" pitchFamily="18" charset="0"/>
                <a:cs typeface="Times New Roman" panose="02020603050405020304" pitchFamily="18" charset="0"/>
              </a:rPr>
              <a:t>Saç Bakımı Ve </a:t>
            </a:r>
            <a:r>
              <a:rPr lang="tr-TR" sz="1600" dirty="0">
                <a:solidFill>
                  <a:prstClr val="black"/>
                </a:solidFill>
                <a:latin typeface="Times New Roman" panose="02020603050405020304" pitchFamily="18" charset="0"/>
                <a:cs typeface="Times New Roman" panose="02020603050405020304" pitchFamily="18" charset="0"/>
              </a:rPr>
              <a:t>Güzellik Hizmetleri </a:t>
            </a:r>
            <a:r>
              <a:rPr lang="tr-TR" sz="1600" b="1" dirty="0">
                <a:solidFill>
                  <a:prstClr val="black"/>
                </a:solidFill>
                <a:latin typeface="Times New Roman" panose="02020603050405020304" pitchFamily="18" charset="0"/>
                <a:cs typeface="Times New Roman" panose="02020603050405020304" pitchFamily="18" charset="0"/>
              </a:rPr>
              <a:t>(Bölüm açık, öğrencisi yok)</a:t>
            </a:r>
          </a:p>
          <a:p>
            <a:pPr marL="0" lvl="0" indent="0">
              <a:lnSpc>
                <a:spcPct val="100000"/>
              </a:lnSpc>
              <a:spcBef>
                <a:spcPts val="0"/>
              </a:spcBef>
              <a:buNone/>
            </a:pPr>
            <a:endParaRPr lang="tr-TR" sz="1600" b="1" dirty="0" smtClean="0">
              <a:solidFill>
                <a:prstClr val="black"/>
              </a:solidFill>
              <a:latin typeface="Times New Roman" panose="02020603050405020304" pitchFamily="18" charset="0"/>
              <a:cs typeface="Times New Roman" panose="02020603050405020304" pitchFamily="18" charset="0"/>
            </a:endParaRPr>
          </a:p>
          <a:p>
            <a:endParaRPr lang="tr-TR" dirty="0"/>
          </a:p>
        </p:txBody>
      </p:sp>
    </p:spTree>
    <p:extLst>
      <p:ext uri="{BB962C8B-B14F-4D97-AF65-F5344CB8AC3E}">
        <p14:creationId xmlns:p14="http://schemas.microsoft.com/office/powerpoint/2010/main" val="222492802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510397" y="3309369"/>
            <a:ext cx="10515600" cy="4351338"/>
          </a:xfrm>
        </p:spPr>
        <p:txBody>
          <a:bodyPr/>
          <a:lstStyle/>
          <a:p>
            <a:pPr marL="0" lvl="0" indent="0" algn="ctr">
              <a:lnSpc>
                <a:spcPct val="100000"/>
              </a:lnSpc>
              <a:spcBef>
                <a:spcPts val="0"/>
              </a:spcBef>
              <a:buNone/>
            </a:pPr>
            <a:r>
              <a:rPr lang="tr-TR" sz="5400" b="1" dirty="0">
                <a:ln w="13462">
                  <a:solidFill>
                    <a:prstClr val="white"/>
                  </a:solidFill>
                  <a:prstDash val="solid"/>
                </a:ln>
                <a:solidFill>
                  <a:prstClr val="black">
                    <a:lumMod val="85000"/>
                    <a:lumOff val="15000"/>
                  </a:prstClr>
                </a:solidFill>
                <a:effectLst>
                  <a:outerShdw dist="38100" dir="2700000" algn="bl" rotWithShape="0">
                    <a:srgbClr val="3E8853"/>
                  </a:outerShdw>
                </a:effectLst>
                <a:latin typeface="Times New Roman" panose="02020603050405020304" pitchFamily="18" charset="0"/>
                <a:cs typeface="Times New Roman" panose="02020603050405020304" pitchFamily="18" charset="0"/>
              </a:rPr>
              <a:t>TEŞEKKÜRLER</a:t>
            </a:r>
          </a:p>
          <a:p>
            <a:endParaRPr lang="tr-TR" dirty="0"/>
          </a:p>
        </p:txBody>
      </p:sp>
    </p:spTree>
    <p:extLst>
      <p:ext uri="{BB962C8B-B14F-4D97-AF65-F5344CB8AC3E}">
        <p14:creationId xmlns:p14="http://schemas.microsoft.com/office/powerpoint/2010/main" val="1508509402"/>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eçmişe bakış">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Geçmişe bakış">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eçmişe bakış">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Override>
</file>

<file path=ppt/theme/themeOverride2.xml><?xml version="1.0" encoding="utf-8"?>
<a:themeOverride xmlns:a="http://schemas.openxmlformats.org/drawingml/2006/main">
  <a:clrScheme name="Geçmişe bakış">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Geçmişe bakış">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eçmişe bakış">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Override>
</file>

<file path=ppt/theme/themeOverride3.xml><?xml version="1.0" encoding="utf-8"?>
<a:themeOverride xmlns:a="http://schemas.openxmlformats.org/drawingml/2006/main">
  <a:clrScheme name="Geçmişe bakış">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Geçmişe bakış">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eçmişe bakış">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Override>
</file>

<file path=docProps/app.xml><?xml version="1.0" encoding="utf-8"?>
<Properties xmlns="http://schemas.openxmlformats.org/officeDocument/2006/extended-properties" xmlns:vt="http://schemas.openxmlformats.org/officeDocument/2006/docPropsVTypes">
  <TotalTime>11092</TotalTime>
  <Words>3696</Words>
  <Application>Microsoft Office PowerPoint</Application>
  <PresentationFormat>Geniş ekran</PresentationFormat>
  <Paragraphs>1266</Paragraphs>
  <Slides>77</Slides>
  <Notes>0</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77</vt:i4>
      </vt:variant>
    </vt:vector>
  </HeadingPairs>
  <TitlesOfParts>
    <vt:vector size="83" baseType="lpstr">
      <vt:lpstr>Arial</vt:lpstr>
      <vt:lpstr>Calibri</vt:lpstr>
      <vt:lpstr>Calibri Light</vt:lpstr>
      <vt:lpstr>Tahoma</vt:lpstr>
      <vt:lpstr>Times New Roman</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2025-2026 Eğitim-Öğretim Yılı ÖSYM Fakülte Bazında Öğrenci Kontenjan Dağılımı</vt:lpstr>
      <vt:lpstr>2025-2026 ÖSYM KAYIT YAPTIRAN ÖĞRENCİLERİN E DEVLET ÜZERİNDEN KAYIT YAPMA ORANI </vt:lpstr>
      <vt:lpstr>ÖSYM Öğrenci Kontenjanları</vt:lpstr>
      <vt:lpstr>2025-2026 ÖSYM KAYIT YAPTIRAN ÖĞRENCİ ORANI </vt:lpstr>
      <vt:lpstr>Yıllar İtibariyle Öğrenci Kontenjanı Doluluk Oranları </vt:lpstr>
      <vt:lpstr>2025-2026 Eğitim-Öğretim Yılı Öğrenci Sayıları</vt:lpstr>
      <vt:lpstr>İLLERE GÖRE ÖĞRENCİ DAĞILIMI </vt:lpstr>
      <vt:lpstr>PowerPoint Sunusu</vt:lpstr>
      <vt:lpstr>Öğrenci Sayıları Erkek/Kız </vt:lpstr>
      <vt:lpstr>Normal Öğretim ve İkinci Öğretim Öğrenci Sayı Grafiği</vt:lpstr>
      <vt:lpstr>PowerPoint Sunusu</vt:lpstr>
      <vt:lpstr>Yaşa Göre Öğrenci Sayısı</vt:lpstr>
      <vt:lpstr>2024-2025 YABANCI UYRUKLU ÖĞRENCİLERİN ÜLKELERİNE GÖRE DAĞILIMI</vt:lpstr>
      <vt:lpstr>PowerPoint Sunusu</vt:lpstr>
      <vt:lpstr>PowerPoint Sunusu</vt:lpstr>
      <vt:lpstr>PowerPoint Sunusu</vt:lpstr>
      <vt:lpstr>PowerPoint Sunusu</vt:lpstr>
      <vt:lpstr>PowerPoint Sunusu</vt:lpstr>
      <vt:lpstr>ÖĞRENCİ ALAN PROGRAMLAR</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Doktora Programları</vt:lpstr>
      <vt:lpstr>PowerPoint Sunusu</vt:lpstr>
      <vt:lpstr>PowerPoint Sunusu</vt:lpstr>
      <vt:lpstr>Doktora Programları</vt:lpstr>
      <vt:lpstr>PowerPoint Sunusu</vt:lpstr>
      <vt:lpstr>Doktora Programları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Windows Kullanıcısı</dc:creator>
  <cp:lastModifiedBy>B0791</cp:lastModifiedBy>
  <cp:revision>289</cp:revision>
  <dcterms:created xsi:type="dcterms:W3CDTF">2025-04-27T18:00:27Z</dcterms:created>
  <dcterms:modified xsi:type="dcterms:W3CDTF">2026-04-07T06:28:35Z</dcterms:modified>
</cp:coreProperties>
</file>