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3.xml" ContentType="application/vnd.openxmlformats-officedocument.presentationml.notesSl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993" r:id="rId1"/>
  </p:sldMasterIdLst>
  <p:notesMasterIdLst>
    <p:notesMasterId r:id="rId74"/>
  </p:notesMasterIdLst>
  <p:sldIdLst>
    <p:sldId id="472" r:id="rId2"/>
    <p:sldId id="297" r:id="rId3"/>
    <p:sldId id="298" r:id="rId4"/>
    <p:sldId id="299" r:id="rId5"/>
    <p:sldId id="437" r:id="rId6"/>
    <p:sldId id="372" r:id="rId7"/>
    <p:sldId id="259" r:id="rId8"/>
    <p:sldId id="337" r:id="rId9"/>
    <p:sldId id="258" r:id="rId10"/>
    <p:sldId id="444" r:id="rId11"/>
    <p:sldId id="446" r:id="rId12"/>
    <p:sldId id="412" r:id="rId13"/>
    <p:sldId id="417" r:id="rId14"/>
    <p:sldId id="416" r:id="rId15"/>
    <p:sldId id="494" r:id="rId16"/>
    <p:sldId id="411" r:id="rId17"/>
    <p:sldId id="410" r:id="rId18"/>
    <p:sldId id="445" r:id="rId19"/>
    <p:sldId id="262" r:id="rId20"/>
    <p:sldId id="403" r:id="rId21"/>
    <p:sldId id="406" r:id="rId22"/>
    <p:sldId id="261" r:id="rId23"/>
    <p:sldId id="260" r:id="rId24"/>
    <p:sldId id="402" r:id="rId25"/>
    <p:sldId id="422" r:id="rId26"/>
    <p:sldId id="448" r:id="rId27"/>
    <p:sldId id="425" r:id="rId28"/>
    <p:sldId id="408" r:id="rId29"/>
    <p:sldId id="409" r:id="rId30"/>
    <p:sldId id="471" r:id="rId31"/>
    <p:sldId id="400" r:id="rId32"/>
    <p:sldId id="485" r:id="rId33"/>
    <p:sldId id="421" r:id="rId34"/>
    <p:sldId id="477" r:id="rId35"/>
    <p:sldId id="488" r:id="rId36"/>
    <p:sldId id="482" r:id="rId37"/>
    <p:sldId id="483" r:id="rId38"/>
    <p:sldId id="489" r:id="rId39"/>
    <p:sldId id="491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438" r:id="rId48"/>
    <p:sldId id="332" r:id="rId49"/>
    <p:sldId id="333" r:id="rId50"/>
    <p:sldId id="334" r:id="rId51"/>
    <p:sldId id="335" r:id="rId52"/>
    <p:sldId id="336" r:id="rId53"/>
    <p:sldId id="486" r:id="rId54"/>
    <p:sldId id="313" r:id="rId55"/>
    <p:sldId id="487" r:id="rId56"/>
    <p:sldId id="484" r:id="rId57"/>
    <p:sldId id="307" r:id="rId58"/>
    <p:sldId id="310" r:id="rId59"/>
    <p:sldId id="311" r:id="rId60"/>
    <p:sldId id="312" r:id="rId61"/>
    <p:sldId id="308" r:id="rId62"/>
    <p:sldId id="475" r:id="rId63"/>
    <p:sldId id="322" r:id="rId64"/>
    <p:sldId id="315" r:id="rId65"/>
    <p:sldId id="318" r:id="rId66"/>
    <p:sldId id="429" r:id="rId67"/>
    <p:sldId id="439" r:id="rId68"/>
    <p:sldId id="317" r:id="rId69"/>
    <p:sldId id="320" r:id="rId70"/>
    <p:sldId id="319" r:id="rId71"/>
    <p:sldId id="492" r:id="rId72"/>
    <p:sldId id="473" r:id="rId73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91" d="100"/>
          <a:sy n="91" d="100"/>
        </p:scale>
        <p:origin x="14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 </a:t>
            </a:r>
            <a:r>
              <a:rPr lang="en-US" dirty="0" err="1"/>
              <a:t>Kontenjan</a:t>
            </a:r>
            <a:r>
              <a:rPr lang="en-US" dirty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3574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10D-4039-BC99-3904D592487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415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936-4F25-A541-8A7DAD1AFE95}"/>
                </c:ext>
              </c:extLst>
            </c:dLbl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4068</c:v>
                </c:pt>
                <c:pt idx="1">
                  <c:v>3574</c:v>
                </c:pt>
                <c:pt idx="2">
                  <c:v>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621696"/>
        <c:axId val="140623232"/>
      </c:barChart>
      <c:catAx>
        <c:axId val="1406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3232"/>
        <c:crosses val="autoZero"/>
        <c:auto val="1"/>
        <c:lblAlgn val="ctr"/>
        <c:lblOffset val="100"/>
        <c:noMultiLvlLbl val="0"/>
      </c:catAx>
      <c:valAx>
        <c:axId val="14062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2022-2023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19406838342741764"/>
                  <c:y val="-0.1826686179249272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b="1" dirty="0" smtClean="0"/>
                      <a:t>83,57%</a:t>
                    </a:r>
                    <a:endParaRPr lang="en-US" sz="11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219285657644661"/>
                      <c:h val="0.174642739089993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6.1878937443534197E-2"/>
                  <c:y val="1.06105673510804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16,43%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68360818861544"/>
                      <c:h val="0.145275853851653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3574</c:v>
                </c:pt>
                <c:pt idx="1">
                  <c:v>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</a:t>
            </a:r>
            <a:r>
              <a:rPr lang="tr-TR" baseline="0" dirty="0"/>
              <a:t> Sayı Grafiği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  <c:pt idx="12">
                  <c:v>2020-2021</c:v>
                </c:pt>
                <c:pt idx="13">
                  <c:v>2021-2022</c:v>
                </c:pt>
                <c:pt idx="14">
                  <c:v>2022-2023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  <c:pt idx="11">
                  <c:v>16679</c:v>
                </c:pt>
                <c:pt idx="12">
                  <c:v>16450</c:v>
                </c:pt>
                <c:pt idx="13">
                  <c:v>16651</c:v>
                </c:pt>
                <c:pt idx="14">
                  <c:v>19270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366400"/>
        <c:axId val="143368192"/>
      </c:barChart>
      <c:catAx>
        <c:axId val="14336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8192"/>
        <c:crosses val="autoZero"/>
        <c:auto val="1"/>
        <c:lblAlgn val="ctr"/>
        <c:lblOffset val="100"/>
        <c:noMultiLvlLbl val="0"/>
      </c:catAx>
      <c:valAx>
        <c:axId val="14336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2022-2023</a:t>
            </a:r>
            <a:r>
              <a:rPr lang="tr-TR" baseline="0" dirty="0" smtClean="0"/>
              <a:t> </a:t>
            </a:r>
            <a:r>
              <a:rPr lang="tr-TR" baseline="0" dirty="0"/>
              <a:t>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663"/>
          <c:y val="5.4085176913891532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4849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11723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3"/>
          <c:order val="2"/>
          <c:tx>
            <c:strRef>
              <c:f>Sayfa1!$D$1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3"/>
          <c:tx>
            <c:strRef>
              <c:f>Sayfa1!$E$1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1808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4"/>
          <c:tx>
            <c:strRef>
              <c:f>Sayfa1!$F$1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585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5"/>
          <c:tx>
            <c:strRef>
              <c:f>Sayfa1!$G$1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4808192"/>
        <c:axId val="144818176"/>
        <c:axId val="0"/>
      </c:bar3DChart>
      <c:catAx>
        <c:axId val="14480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818176"/>
        <c:crosses val="autoZero"/>
        <c:auto val="1"/>
        <c:lblAlgn val="ctr"/>
        <c:lblOffset val="100"/>
        <c:noMultiLvlLbl val="0"/>
      </c:catAx>
      <c:valAx>
        <c:axId val="14481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8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8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10699</c:v>
                </c:pt>
                <c:pt idx="1">
                  <c:v>8571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878016"/>
        <c:axId val="145969920"/>
      </c:barChart>
      <c:catAx>
        <c:axId val="14587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5969920"/>
        <c:crosses val="autoZero"/>
        <c:auto val="1"/>
        <c:lblAlgn val="ctr"/>
        <c:lblOffset val="100"/>
        <c:noMultiLvlLbl val="0"/>
      </c:catAx>
      <c:valAx>
        <c:axId val="14596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7801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13</c:v>
                </c:pt>
                <c:pt idx="1">
                  <c:v>458</c:v>
                </c:pt>
                <c:pt idx="2">
                  <c:v>1840</c:v>
                </c:pt>
                <c:pt idx="3">
                  <c:v>2714</c:v>
                </c:pt>
                <c:pt idx="4">
                  <c:v>2991</c:v>
                </c:pt>
                <c:pt idx="5">
                  <c:v>2805</c:v>
                </c:pt>
                <c:pt idx="6">
                  <c:v>1620</c:v>
                </c:pt>
                <c:pt idx="7">
                  <c:v>1028</c:v>
                </c:pt>
                <c:pt idx="8">
                  <c:v>741</c:v>
                </c:pt>
                <c:pt idx="9">
                  <c:v>638</c:v>
                </c:pt>
                <c:pt idx="10">
                  <c:v>574</c:v>
                </c:pt>
                <c:pt idx="11">
                  <c:v>430</c:v>
                </c:pt>
                <c:pt idx="12">
                  <c:v>411</c:v>
                </c:pt>
                <c:pt idx="13">
                  <c:v>358</c:v>
                </c:pt>
                <c:pt idx="14">
                  <c:v>2649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010688"/>
        <c:axId val="145012224"/>
      </c:barChart>
      <c:catAx>
        <c:axId val="145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2224"/>
        <c:crosses val="autoZero"/>
        <c:auto val="1"/>
        <c:lblAlgn val="ctr"/>
        <c:lblOffset val="100"/>
        <c:noMultiLvlLbl val="0"/>
      </c:catAx>
      <c:valAx>
        <c:axId val="145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DİĞER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109</c:v>
                </c:pt>
                <c:pt idx="1">
                  <c:v>91</c:v>
                </c:pt>
                <c:pt idx="2">
                  <c:v>25</c:v>
                </c:pt>
                <c:pt idx="3">
                  <c:v>45</c:v>
                </c:pt>
                <c:pt idx="4">
                  <c:v>1070</c:v>
                </c:pt>
                <c:pt idx="5">
                  <c:v>126</c:v>
                </c:pt>
                <c:pt idx="6">
                  <c:v>1014</c:v>
                </c:pt>
                <c:pt idx="7">
                  <c:v>278</c:v>
                </c:pt>
                <c:pt idx="8">
                  <c:v>86</c:v>
                </c:pt>
                <c:pt idx="9">
                  <c:v>394</c:v>
                </c:pt>
                <c:pt idx="10">
                  <c:v>341</c:v>
                </c:pt>
                <c:pt idx="11">
                  <c:v>33</c:v>
                </c:pt>
                <c:pt idx="12">
                  <c:v>74</c:v>
                </c:pt>
                <c:pt idx="13">
                  <c:v>410</c:v>
                </c:pt>
                <c:pt idx="14">
                  <c:v>105</c:v>
                </c:pt>
                <c:pt idx="15">
                  <c:v>50</c:v>
                </c:pt>
                <c:pt idx="16">
                  <c:v>100</c:v>
                </c:pt>
                <c:pt idx="17">
                  <c:v>4236</c:v>
                </c:pt>
                <c:pt idx="18">
                  <c:v>695</c:v>
                </c:pt>
                <c:pt idx="19">
                  <c:v>284</c:v>
                </c:pt>
                <c:pt idx="20">
                  <c:v>9704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312576"/>
        <c:axId val="146334848"/>
      </c:barChart>
      <c:catAx>
        <c:axId val="14631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34848"/>
        <c:crosses val="autoZero"/>
        <c:auto val="1"/>
        <c:lblAlgn val="ctr"/>
        <c:lblOffset val="100"/>
        <c:noMultiLvlLbl val="0"/>
      </c:catAx>
      <c:valAx>
        <c:axId val="146334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1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Normal</a:t>
            </a:r>
            <a:r>
              <a:rPr lang="tr-TR" baseline="0" dirty="0"/>
              <a:t> Öğretim ve İkinci Öğretim Öğrenci Sayı Grafiği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14471</c:v>
                </c:pt>
                <c:pt idx="1">
                  <c:v>4799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414208"/>
        <c:axId val="146416000"/>
      </c:barChart>
      <c:catAx>
        <c:axId val="14641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6000"/>
        <c:crosses val="autoZero"/>
        <c:auto val="1"/>
        <c:lblAlgn val="ctr"/>
        <c:lblOffset val="100"/>
        <c:noMultiLvlLbl val="0"/>
      </c:catAx>
      <c:valAx>
        <c:axId val="1464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2022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1738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976"/>
        <c:axId val="149584512"/>
      </c:barChart>
      <c:catAx>
        <c:axId val="14958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4512"/>
        <c:crosses val="autoZero"/>
        <c:auto val="1"/>
        <c:lblAlgn val="ctr"/>
        <c:lblOffset val="100"/>
        <c:noMultiLvlLbl val="0"/>
      </c:catAx>
      <c:valAx>
        <c:axId val="149584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Yabancı Uyruklu</a:t>
            </a:r>
            <a:r>
              <a:rPr lang="tr-TR" baseline="0" dirty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aseline="0" dirty="0"/>
                      <a:t> 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aseline="0" dirty="0"/>
                      <a:t> 114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aseline="0" dirty="0"/>
                      <a:t>217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aseline="0" dirty="0"/>
                      <a:t>414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31E-3"/>
                  <c:y val="-2.214657310278655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808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1644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FF0-4AB8-848E-C63BA9124FB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baseline="0"/>
                      <a:t> </a:t>
                    </a:r>
                    <a:fld id="{D04C637F-E217-4BE4-827E-E9E8D6871AE7}" type="VALUE">
                      <a:rPr lang="en-US" baseline="0"/>
                      <a:pPr/>
                      <a:t>[DEĞER]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522-44CD-B5B8-5A37850E934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F3199EC4-BDE2-4FCE-8D40-43A4F8BF11A0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296-4819-8BF8-207F5985D833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A06EE937-71F4-4545-880B-09B1945AB036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AE61-4D95-93C7-FFE6A02048A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Sayfa1!$A$2:$A$11</c:f>
              <c:strCache>
                <c:ptCount val="10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  <c:pt idx="7">
                  <c:v>2019-2020</c:v>
                </c:pt>
                <c:pt idx="8">
                  <c:v>2020-2021</c:v>
                </c:pt>
                <c:pt idx="9">
                  <c:v>2021-2022</c:v>
                </c:pt>
              </c:strCache>
            </c:strRef>
          </c:cat>
          <c:val>
            <c:numRef>
              <c:f>Sayfa1!$B$2:$B$11</c:f>
              <c:numCache>
                <c:formatCode>General</c:formatCode>
                <c:ptCount val="10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  <c:pt idx="7">
                  <c:v>2205</c:v>
                </c:pt>
                <c:pt idx="8">
                  <c:v>2281</c:v>
                </c:pt>
                <c:pt idx="9">
                  <c:v>2574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49339520"/>
        <c:axId val="151446656"/>
      </c:barChart>
      <c:catAx>
        <c:axId val="14933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446656"/>
        <c:crosses val="autoZero"/>
        <c:auto val="1"/>
        <c:lblAlgn val="ctr"/>
        <c:lblOffset val="100"/>
        <c:noMultiLvlLbl val="0"/>
      </c:catAx>
      <c:valAx>
        <c:axId val="15144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3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 err="1" smtClean="0"/>
            <a:t>Gülahmet</a:t>
          </a:r>
          <a:r>
            <a:rPr lang="tr-TR" sz="800" dirty="0" smtClean="0"/>
            <a:t> İPEK</a:t>
          </a:r>
        </a:p>
        <a:p>
          <a:r>
            <a:rPr lang="tr-TR" sz="800" dirty="0" smtClean="0"/>
            <a:t>DAİRE </a:t>
          </a:r>
          <a:r>
            <a:rPr lang="tr-TR" sz="800" dirty="0"/>
            <a:t>BAŞKANI </a:t>
          </a:r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/>
            <a:t>Murat BURAN</a:t>
          </a:r>
        </a:p>
        <a:p>
          <a:r>
            <a:rPr lang="tr-TR" sz="800" dirty="0"/>
            <a:t>BİLGİSAYAR İŞLETMENİ</a:t>
          </a:r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/>
            <a:t>Yavuz Selim İÇİN</a:t>
          </a:r>
        </a:p>
        <a:p>
          <a:r>
            <a:rPr lang="tr-TR" sz="800" dirty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/>
            <a:t>Abdullah DEMİR</a:t>
          </a:r>
        </a:p>
        <a:p>
          <a:r>
            <a:rPr lang="tr-TR" sz="800" dirty="0"/>
            <a:t>BİLGİSAYAR İŞLETMENİ</a:t>
          </a:r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/>
            <a:t>Serhat NAS</a:t>
          </a:r>
        </a:p>
        <a:p>
          <a:r>
            <a:rPr lang="tr-TR" sz="800" dirty="0"/>
            <a:t>BİLGİSAYAR İŞLETMENİ</a:t>
          </a:r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/>
            <a:t>Şafih</a:t>
          </a:r>
          <a:r>
            <a:rPr lang="tr-TR" sz="800" dirty="0"/>
            <a:t> ECER</a:t>
          </a:r>
        </a:p>
        <a:p>
          <a:r>
            <a:rPr lang="tr-TR" sz="800" dirty="0"/>
            <a:t>HİZMETLİ</a:t>
          </a:r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/>
            <a:t>Turan SARIYER</a:t>
          </a:r>
        </a:p>
        <a:p>
          <a:r>
            <a:rPr lang="tr-TR" sz="800" dirty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/>
            <a:t>Veysel KARAÇAY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/>
            <a:t>Servet KARAHAN BİLGİSAYAR İŞLETMENİ</a:t>
          </a:r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/>
            <a:t>Erdal ÇİÇEK ŞUBE MÜDÜRÜ</a:t>
          </a:r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</dgm:pt>
    <dgm:pt modelId="{FB3150C0-2746-4056-AEE0-5A1CA62D0333}" type="pres">
      <dgm:prSet presAssocID="{1908E0E5-BFEF-4F00-BECD-C55CB374874C}" presName="composite" presStyleCnt="0"/>
      <dgm:spPr/>
    </dgm:pt>
    <dgm:pt modelId="{B6C0442E-405E-4CFA-B137-B4E6B89B163B}" type="pres">
      <dgm:prSet presAssocID="{1908E0E5-BFEF-4F00-BECD-C55CB374874C}" presName="background" presStyleLbl="node0" presStyleIdx="0" presStyleCnt="1"/>
      <dgm:spPr/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</dgm:pt>
    <dgm:pt modelId="{0285D688-24B1-4E1E-8909-6DDF87DCF4B4}" type="pres">
      <dgm:prSet presAssocID="{370DE483-0445-48B1-A1D5-5AA655A1690F}" presName="Name10" presStyleLbl="parChTrans1D2" presStyleIdx="0" presStyleCnt="9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</dgm:pt>
    <dgm:pt modelId="{A631B816-7583-4A46-84BD-F56966CE5911}" type="pres">
      <dgm:prSet presAssocID="{5BB65C41-E8EB-4A55-B98F-2609C52E5EC9}" presName="composite2" presStyleCnt="0"/>
      <dgm:spPr/>
    </dgm:pt>
    <dgm:pt modelId="{1D97ABC0-7DDE-4D32-A0D6-CB398A4D03C4}" type="pres">
      <dgm:prSet presAssocID="{5BB65C41-E8EB-4A55-B98F-2609C52E5EC9}" presName="background2" presStyleLbl="node2" presStyleIdx="0" presStyleCnt="9"/>
      <dgm:spPr/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</dgm:pt>
    <dgm:pt modelId="{F006562E-8827-4813-A2E2-AEFE0EA49586}" type="pres">
      <dgm:prSet presAssocID="{855B25C0-1BDE-40EE-A164-9083A7DBD348}" presName="Name10" presStyleLbl="parChTrans1D2" presStyleIdx="1" presStyleCnt="9"/>
      <dgm:spPr/>
      <dgm:t>
        <a:bodyPr/>
        <a:lstStyle/>
        <a:p>
          <a:endParaRPr lang="tr-TR"/>
        </a:p>
      </dgm:t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</dgm:pt>
    <dgm:pt modelId="{A6144820-0865-4430-9BA5-DEF2607BC1A8}" type="pres">
      <dgm:prSet presAssocID="{F83289C0-A3B4-4CD4-8CBA-223B901839E4}" presName="composite2" presStyleCnt="0"/>
      <dgm:spPr/>
    </dgm:pt>
    <dgm:pt modelId="{EE92BFC2-63C6-4995-91D2-91C6BCE88DF2}" type="pres">
      <dgm:prSet presAssocID="{F83289C0-A3B4-4CD4-8CBA-223B901839E4}" presName="background2" presStyleLbl="node2" presStyleIdx="2" presStyleCnt="9"/>
      <dgm:spPr/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</dgm:pt>
    <dgm:pt modelId="{A52AF576-A84B-4369-B6A0-127473484746}" type="pres">
      <dgm:prSet presAssocID="{E398B35F-2F13-4AE4-90B5-F038C3FA090B}" presName="Name10" presStyleLbl="parChTrans1D2" presStyleIdx="3" presStyleCnt="9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</dgm:pt>
    <dgm:pt modelId="{FD48E5DA-AF55-4299-BC9A-FCC7F3960E0B}" type="pres">
      <dgm:prSet presAssocID="{53B0BFFE-FA0C-4C52-864E-8FD8DCAEBB91}" presName="composite2" presStyleCnt="0"/>
      <dgm:spPr/>
    </dgm:pt>
    <dgm:pt modelId="{3B7AE2A7-CBC0-43D1-BC5E-44A53B3C9771}" type="pres">
      <dgm:prSet presAssocID="{53B0BFFE-FA0C-4C52-864E-8FD8DCAEBB91}" presName="background2" presStyleLbl="node2" presStyleIdx="3" presStyleCnt="9"/>
      <dgm:spPr/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</dgm:pt>
    <dgm:pt modelId="{39A6A0C4-616D-4C9D-9458-25AC7CED7C54}" type="pres">
      <dgm:prSet presAssocID="{0776791C-DDC7-4E63-B234-97695B1161D7}" presName="Name10" presStyleLbl="parChTrans1D2" presStyleIdx="4" presStyleCnt="9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</dgm:pt>
    <dgm:pt modelId="{859A2E60-1CA3-4CFA-BEBC-6D6FBF4ABA31}" type="pres">
      <dgm:prSet presAssocID="{7477A948-B9EC-4A27-88E0-5DEF37742155}" presName="composite2" presStyleCnt="0"/>
      <dgm:spPr/>
    </dgm:pt>
    <dgm:pt modelId="{70996D70-ADCE-49D0-9B5B-5B90C6EABB3E}" type="pres">
      <dgm:prSet presAssocID="{7477A948-B9EC-4A27-88E0-5DEF37742155}" presName="background2" presStyleLbl="node2" presStyleIdx="4" presStyleCnt="9"/>
      <dgm:spPr/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</dgm:pt>
    <dgm:pt modelId="{2F322514-F1E3-42A6-B493-FD6B2AE0C180}" type="pres">
      <dgm:prSet presAssocID="{2E6B57FE-26D4-442A-A2E8-3BBF7D5854F0}" presName="Name10" presStyleLbl="parChTrans1D2" presStyleIdx="5" presStyleCnt="9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</dgm:pt>
    <dgm:pt modelId="{B723FCB2-C605-4D27-8386-1419AD364528}" type="pres">
      <dgm:prSet presAssocID="{22DC1876-7728-4DE2-B325-5284B6E3A509}" presName="composite2" presStyleCnt="0"/>
      <dgm:spPr/>
    </dgm:pt>
    <dgm:pt modelId="{AD415975-AA7A-4E20-9DB0-1EBAE50DD2B9}" type="pres">
      <dgm:prSet presAssocID="{22DC1876-7728-4DE2-B325-5284B6E3A509}" presName="background2" presStyleLbl="node2" presStyleIdx="5" presStyleCnt="9"/>
      <dgm:spPr/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</dgm:pt>
    <dgm:pt modelId="{49E57E26-A87A-4731-A0B5-01FAD18A9F45}" type="pres">
      <dgm:prSet presAssocID="{4CD2AE99-5E22-4ABD-BEAD-084A0A48EFF2}" presName="Name10" presStyleLbl="parChTrans1D2" presStyleIdx="6" presStyleCnt="9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</dgm:pt>
    <dgm:pt modelId="{BA00114B-4D28-4F4B-9A45-103B8217ACB4}" type="pres">
      <dgm:prSet presAssocID="{1EF76DD9-7C6C-40BA-B7B3-3B43D6828075}" presName="composite2" presStyleCnt="0"/>
      <dgm:spPr/>
    </dgm:pt>
    <dgm:pt modelId="{16C09D58-DB9D-4E74-8232-3A1015F734AD}" type="pres">
      <dgm:prSet presAssocID="{1EF76DD9-7C6C-40BA-B7B3-3B43D6828075}" presName="background2" presStyleLbl="node2" presStyleIdx="6" presStyleCnt="9"/>
      <dgm:spPr/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</dgm:pt>
    <dgm:pt modelId="{FCD3B240-2886-47A1-A04F-5B5037BF6177}" type="pres">
      <dgm:prSet presAssocID="{1315D8F6-C1C5-4B4E-BC2F-91D497FC62C0}" presName="Name10" presStyleLbl="parChTrans1D2" presStyleIdx="7" presStyleCnt="9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</dgm:pt>
    <dgm:pt modelId="{5335FCF5-68B9-40B9-9DA0-F38B5F2D5375}" type="pres">
      <dgm:prSet presAssocID="{B9DC0E42-25CC-4143-A6A1-73BAC47F1565}" presName="composite2" presStyleCnt="0"/>
      <dgm:spPr/>
    </dgm:pt>
    <dgm:pt modelId="{E7B9AD0A-B679-4FC0-B5B0-2EAE67BCA3A9}" type="pres">
      <dgm:prSet presAssocID="{B9DC0E42-25CC-4143-A6A1-73BAC47F1565}" presName="background2" presStyleLbl="node2" presStyleIdx="7" presStyleCnt="9"/>
      <dgm:spPr/>
    </dgm:pt>
    <dgm:pt modelId="{C6B10EE8-D89F-435B-AAAD-DF9C778EDA6B}" type="pres">
      <dgm:prSet presAssocID="{B9DC0E42-25CC-4143-A6A1-73BAC47F1565}" presName="text2" presStyleLbl="fgAcc2" presStyleIdx="7" presStyleCnt="9" custScaleX="115690" custScaleY="144309" custLinFactNeighborX="-33288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</dgm:pt>
    <dgm:pt modelId="{33300014-DB8A-46B5-8131-78F45642755F}" type="pres">
      <dgm:prSet presAssocID="{25015704-E6F6-45FB-961E-1AAEFCFDD4F6}" presName="Name10" presStyleLbl="parChTrans1D2" presStyleIdx="8" presStyleCnt="9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</dgm:pt>
    <dgm:pt modelId="{C7CB3F39-EFBE-4EFC-B742-C04F205C8835}" type="pres">
      <dgm:prSet presAssocID="{109449D9-C79D-4476-8CC3-A9C497AB1C1F}" presName="composite2" presStyleCnt="0"/>
      <dgm:spPr/>
    </dgm:pt>
    <dgm:pt modelId="{0BDAE520-3116-4C0B-8820-5037CF6D0E04}" type="pres">
      <dgm:prSet presAssocID="{109449D9-C79D-4476-8CC3-A9C497AB1C1F}" presName="background2" presStyleLbl="node2" presStyleIdx="8" presStyleCnt="9"/>
      <dgm:spPr/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898071" y="458560"/>
          <a:ext cx="3817537" cy="179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3435"/>
              </a:lnTo>
              <a:lnTo>
                <a:pt x="3817537" y="1723435"/>
              </a:lnTo>
              <a:lnTo>
                <a:pt x="3817537" y="1791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898071" y="458560"/>
          <a:ext cx="2609690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2609690" y="1717885"/>
              </a:lnTo>
              <a:lnTo>
                <a:pt x="260969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898071" y="458560"/>
          <a:ext cx="1576386" cy="179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5435"/>
              </a:lnTo>
              <a:lnTo>
                <a:pt x="1576386" y="1725435"/>
              </a:lnTo>
              <a:lnTo>
                <a:pt x="1576386" y="1793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898071" y="458560"/>
          <a:ext cx="436779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436779" y="1717885"/>
              </a:lnTo>
              <a:lnTo>
                <a:pt x="436779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206896" y="458560"/>
          <a:ext cx="691175" cy="1786383"/>
        </a:xfrm>
        <a:custGeom>
          <a:avLst/>
          <a:gdLst/>
          <a:ahLst/>
          <a:cxnLst/>
          <a:rect l="0" t="0" r="0" b="0"/>
          <a:pathLst>
            <a:path>
              <a:moveTo>
                <a:pt x="691175" y="0"/>
              </a:moveTo>
              <a:lnTo>
                <a:pt x="69117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008447" y="458560"/>
          <a:ext cx="1889623" cy="1786383"/>
        </a:xfrm>
        <a:custGeom>
          <a:avLst/>
          <a:gdLst/>
          <a:ahLst/>
          <a:cxnLst/>
          <a:rect l="0" t="0" r="0" b="0"/>
          <a:pathLst>
            <a:path>
              <a:moveTo>
                <a:pt x="1889623" y="0"/>
              </a:moveTo>
              <a:lnTo>
                <a:pt x="1889623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810006" y="458560"/>
          <a:ext cx="3088065" cy="1786383"/>
        </a:xfrm>
        <a:custGeom>
          <a:avLst/>
          <a:gdLst/>
          <a:ahLst/>
          <a:cxnLst/>
          <a:rect l="0" t="0" r="0" b="0"/>
          <a:pathLst>
            <a:path>
              <a:moveTo>
                <a:pt x="3088065" y="0"/>
              </a:moveTo>
              <a:lnTo>
                <a:pt x="308806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3795649" y="458560"/>
          <a:ext cx="91440" cy="305945"/>
        </a:xfrm>
        <a:custGeom>
          <a:avLst/>
          <a:gdLst/>
          <a:ahLst/>
          <a:cxnLst/>
          <a:rect l="0" t="0" r="0" b="0"/>
          <a:pathLst>
            <a:path>
              <a:moveTo>
                <a:pt x="102422" y="0"/>
              </a:moveTo>
              <a:lnTo>
                <a:pt x="102422" y="237448"/>
              </a:lnTo>
              <a:lnTo>
                <a:pt x="45720" y="237448"/>
              </a:lnTo>
              <a:lnTo>
                <a:pt x="45720" y="30594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3795647" y="458560"/>
          <a:ext cx="91440" cy="1081415"/>
        </a:xfrm>
        <a:custGeom>
          <a:avLst/>
          <a:gdLst/>
          <a:ahLst/>
          <a:cxnLst/>
          <a:rect l="0" t="0" r="0" b="0"/>
          <a:pathLst>
            <a:path>
              <a:moveTo>
                <a:pt x="102423" y="0"/>
              </a:moveTo>
              <a:lnTo>
                <a:pt x="102423" y="1012918"/>
              </a:lnTo>
              <a:lnTo>
                <a:pt x="45720" y="1012918"/>
              </a:lnTo>
              <a:lnTo>
                <a:pt x="45720" y="10814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88681" y="-10957"/>
          <a:ext cx="1018780" cy="4695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70836" y="67090"/>
          <a:ext cx="1018780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 smtClean="0"/>
            <a:t>Gülahmet</a:t>
          </a:r>
          <a:r>
            <a:rPr lang="tr-TR" sz="800" kern="1200" dirty="0" smtClean="0"/>
            <a:t> İPEK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DAİRE </a:t>
          </a:r>
          <a:r>
            <a:rPr lang="tr-TR" sz="800" kern="1200" dirty="0"/>
            <a:t>BAŞKANI </a:t>
          </a:r>
        </a:p>
      </dsp:txBody>
      <dsp:txXfrm>
        <a:off x="3484588" y="80842"/>
        <a:ext cx="991276" cy="442014"/>
      </dsp:txXfrm>
    </dsp:sp>
    <dsp:sp modelId="{1D97ABC0-7DDE-4D32-A0D6-CB398A4D03C4}">
      <dsp:nvSpPr>
        <dsp:cNvPr id="0" name=""/>
        <dsp:cNvSpPr/>
      </dsp:nvSpPr>
      <dsp:spPr>
        <a:xfrm>
          <a:off x="3471668" y="153997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3553823" y="1618024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Yavuz Selim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ŞEF</a:t>
          </a:r>
        </a:p>
      </dsp:txBody>
      <dsp:txXfrm>
        <a:off x="3567575" y="1631776"/>
        <a:ext cx="711894" cy="442014"/>
      </dsp:txXfrm>
    </dsp:sp>
    <dsp:sp modelId="{2311317C-041F-44A0-A802-EBF821BAAE97}">
      <dsp:nvSpPr>
        <dsp:cNvPr id="0" name=""/>
        <dsp:cNvSpPr/>
      </dsp:nvSpPr>
      <dsp:spPr>
        <a:xfrm>
          <a:off x="3471669" y="76450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3553825" y="842553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Erdal ÇİÇEK ŞUBE MÜDÜRÜ</a:t>
          </a:r>
        </a:p>
      </dsp:txBody>
      <dsp:txXfrm>
        <a:off x="3567577" y="856305"/>
        <a:ext cx="711894" cy="442014"/>
      </dsp:txXfrm>
    </dsp:sp>
    <dsp:sp modelId="{EE92BFC2-63C6-4995-91D2-91C6BCE88DF2}">
      <dsp:nvSpPr>
        <dsp:cNvPr id="0" name=""/>
        <dsp:cNvSpPr/>
      </dsp:nvSpPr>
      <dsp:spPr>
        <a:xfrm>
          <a:off x="44030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52246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36214" y="2336743"/>
        <a:ext cx="711894" cy="442014"/>
      </dsp:txXfrm>
    </dsp:sp>
    <dsp:sp modelId="{3B7AE2A7-CBC0-43D1-BC5E-44A53B3C9771}">
      <dsp:nvSpPr>
        <dsp:cNvPr id="0" name=""/>
        <dsp:cNvSpPr/>
      </dsp:nvSpPr>
      <dsp:spPr>
        <a:xfrm>
          <a:off x="1638748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1720903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1734655" y="2336743"/>
        <a:ext cx="711894" cy="442014"/>
      </dsp:txXfrm>
    </dsp:sp>
    <dsp:sp modelId="{70996D70-ADCE-49D0-9B5B-5B90C6EABB3E}">
      <dsp:nvSpPr>
        <dsp:cNvPr id="0" name=""/>
        <dsp:cNvSpPr/>
      </dsp:nvSpPr>
      <dsp:spPr>
        <a:xfrm>
          <a:off x="283719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291935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Servet KARAHAN BİLGİSAYAR İŞLETMENİ</a:t>
          </a:r>
        </a:p>
      </dsp:txBody>
      <dsp:txXfrm>
        <a:off x="2933104" y="2336743"/>
        <a:ext cx="711894" cy="442014"/>
      </dsp:txXfrm>
    </dsp:sp>
    <dsp:sp modelId="{AD415975-AA7A-4E20-9DB0-1EBAE50DD2B9}">
      <dsp:nvSpPr>
        <dsp:cNvPr id="0" name=""/>
        <dsp:cNvSpPr/>
      </dsp:nvSpPr>
      <dsp:spPr>
        <a:xfrm>
          <a:off x="3965151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047306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4061058" y="2336743"/>
        <a:ext cx="711894" cy="442014"/>
      </dsp:txXfrm>
    </dsp:sp>
    <dsp:sp modelId="{16C09D58-DB9D-4E74-8232-3A1015F734AD}">
      <dsp:nvSpPr>
        <dsp:cNvPr id="0" name=""/>
        <dsp:cNvSpPr/>
      </dsp:nvSpPr>
      <dsp:spPr>
        <a:xfrm>
          <a:off x="5104758" y="2252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186914" y="2330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200666" y="2344293"/>
        <a:ext cx="711894" cy="442014"/>
      </dsp:txXfrm>
    </dsp:sp>
    <dsp:sp modelId="{E7B9AD0A-B679-4FC0-B5B0-2EAE67BCA3A9}">
      <dsp:nvSpPr>
        <dsp:cNvPr id="0" name=""/>
        <dsp:cNvSpPr/>
      </dsp:nvSpPr>
      <dsp:spPr>
        <a:xfrm>
          <a:off x="6080056" y="2244943"/>
          <a:ext cx="855410" cy="677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162212" y="2322991"/>
          <a:ext cx="855410" cy="677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6182057" y="2342836"/>
        <a:ext cx="815720" cy="637867"/>
      </dsp:txXfrm>
    </dsp:sp>
    <dsp:sp modelId="{0BDAE520-3116-4C0B-8820-5037CF6D0E04}">
      <dsp:nvSpPr>
        <dsp:cNvPr id="0" name=""/>
        <dsp:cNvSpPr/>
      </dsp:nvSpPr>
      <dsp:spPr>
        <a:xfrm>
          <a:off x="7345909" y="2250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28064" y="2328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/>
            <a:t>Şafih</a:t>
          </a:r>
          <a:r>
            <a:rPr lang="tr-TR" sz="800" kern="1200" dirty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HİZMETLİ</a:t>
          </a:r>
        </a:p>
      </dsp:txBody>
      <dsp:txXfrm>
        <a:off x="7441816" y="2342293"/>
        <a:ext cx="711894" cy="442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0.14477</cdr:x>
      <cdr:y>0.11499</cdr:y>
    </cdr:from>
    <cdr:to>
      <cdr:x>0.39396</cdr:x>
      <cdr:y>0.18108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1045920" y="626412"/>
          <a:ext cx="180020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600" dirty="0" smtClean="0"/>
            <a:t>14471</a:t>
          </a:r>
          <a:endParaRPr lang="tr-TR" sz="16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24.10.2023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091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24.10.2023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24.10.2023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24.10.2023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>
              <a:latin typeface="Arial"/>
              <a:cs typeface="Arial"/>
            </a:endParaRP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2022 </a:t>
            </a:r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YILI </a:t>
            </a: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Eğitim 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Sürekli 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Eğitim-öğretim 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Harç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Yatay Geçiş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 Özlük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Not ve ders 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Mezuniyet 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Diploma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Lisansüstü 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Genel ve idari 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Bologna İşlemleri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/>
              <a:t>Personel Şeması</a:t>
            </a:r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2796947279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/>
              <a:t>Personel Görev Dağılım Tablosu</a:t>
            </a: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857561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Görevler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Gülahmet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İPEK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Başkanı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Yetkilisi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İşlemleri, ÖSYM, KYK,YÖKSİS İşlemleri,  Öğrenci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işlemleri, YÖKSİS işlemleri, Harç Tahakkuk işlemleri. KYK İşlemleri ve 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/>
                        <a:t>     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Web sorumlusu.Üniversitemizin Web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Ön Lisans,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/>
              <a:t> </a:t>
            </a:r>
            <a:r>
              <a:rPr lang="tr-TR" sz="1300" dirty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Yabancı uyruklu öğrenci alımıyla ilgili Yabancı Uyruklu Ofisi ile koordineli çalışmak.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174768"/>
              </p:ext>
            </p:extLst>
          </p:nvPr>
        </p:nvGraphicFramePr>
        <p:xfrm>
          <a:off x="214282" y="1214422"/>
          <a:ext cx="8501122" cy="4606308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Sağlık Bilimleri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367764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14336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214503"/>
              </p:ext>
            </p:extLst>
          </p:nvPr>
        </p:nvGraphicFramePr>
        <p:xfrm>
          <a:off x="107504" y="728137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6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648096"/>
              </p:ext>
            </p:extLst>
          </p:nvPr>
        </p:nvGraphicFramePr>
        <p:xfrm>
          <a:off x="179512" y="1117484"/>
          <a:ext cx="8390167" cy="4949874"/>
        </p:xfrm>
        <a:graphic>
          <a:graphicData uri="http://schemas.openxmlformats.org/drawingml/2006/table">
            <a:tbl>
              <a:tblPr/>
              <a:tblGrid>
                <a:gridCol w="4107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0758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198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0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93916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88517"/>
                  </a:ext>
                </a:extLst>
              </a:tr>
              <a:tr h="26047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6661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16019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Program Sayıları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216488"/>
              </p:ext>
            </p:extLst>
          </p:nvPr>
        </p:nvGraphicFramePr>
        <p:xfrm>
          <a:off x="107504" y="332656"/>
          <a:ext cx="8579302" cy="6429085"/>
        </p:xfrm>
        <a:graphic>
          <a:graphicData uri="http://schemas.openxmlformats.org/drawingml/2006/table">
            <a:tbl>
              <a:tblPr firstRow="1" firstCol="1" bandRow="1"/>
              <a:tblGrid>
                <a:gridCol w="940396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1967505183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72637726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2991340556"/>
                    </a:ext>
                  </a:extLst>
                </a:gridCol>
                <a:gridCol w="694446">
                  <a:extLst>
                    <a:ext uri="{9D8B030D-6E8A-4147-A177-3AD203B41FA5}">
                      <a16:colId xmlns:a16="http://schemas.microsoft.com/office/drawing/2014/main" val="4194715434"/>
                    </a:ext>
                  </a:extLst>
                </a:gridCol>
              </a:tblGrid>
              <a:tr h="264336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4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6061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6061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9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137413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26061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954412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812249"/>
                  </a:ext>
                </a:extLst>
              </a:tr>
              <a:tr h="3077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155386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553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155386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1553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553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190642" y="1921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Aktif Program Sayıları</a:t>
            </a:r>
          </a:p>
        </p:txBody>
      </p:sp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330785"/>
              </p:ext>
            </p:extLst>
          </p:nvPr>
        </p:nvGraphicFramePr>
        <p:xfrm>
          <a:off x="467544" y="1052736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3947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118941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6750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914551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72050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74826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83140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7880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674132"/>
            <a:ext cx="8532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500" b="1" dirty="0" smtClean="0"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Eğitim-Öğretim Yılı ÖSYM 1.Yerleştirme Fakülte Bazında Öğrenci Kontenjan Dağılımı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681073"/>
              </p:ext>
            </p:extLst>
          </p:nvPr>
        </p:nvGraphicFramePr>
        <p:xfrm>
          <a:off x="142844" y="1074935"/>
          <a:ext cx="8605619" cy="53843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92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340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</a:p>
                    <a:p>
                      <a:pPr algn="ctr"/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1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81740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3012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2022-2023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33679160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/>
              <a:t>4068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öğrenci kontenjanından </a:t>
            </a:r>
            <a:r>
              <a:rPr lang="tr-TR" sz="2000" dirty="0" smtClean="0">
                <a:solidFill>
                  <a:schemeClr val="tx1"/>
                </a:solidFill>
              </a:rPr>
              <a:t>3574 </a:t>
            </a:r>
            <a:r>
              <a:rPr lang="tr-TR" sz="2000" dirty="0">
                <a:solidFill>
                  <a:schemeClr val="tx1"/>
                </a:solidFill>
              </a:rPr>
              <a:t>öğrenci kaydını yapmıştır.</a:t>
            </a: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14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140334622"/>
              </p:ext>
            </p:extLst>
          </p:nvPr>
        </p:nvGraphicFramePr>
        <p:xfrm>
          <a:off x="214282" y="1214422"/>
          <a:ext cx="824615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021621"/>
              </p:ext>
            </p:extLst>
          </p:nvPr>
        </p:nvGraphicFramePr>
        <p:xfrm>
          <a:off x="261869" y="116632"/>
          <a:ext cx="8424931" cy="64778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1847">
                  <a:extLst>
                    <a:ext uri="{9D8B030D-6E8A-4147-A177-3AD203B41FA5}">
                      <a16:colId xmlns:a16="http://schemas.microsoft.com/office/drawing/2014/main" val="432629532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541547972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669041528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943533447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3364413079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732989848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2140945290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829242545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843230140"/>
                    </a:ext>
                  </a:extLst>
                </a:gridCol>
                <a:gridCol w="2971345">
                  <a:extLst>
                    <a:ext uri="{9D8B030D-6E8A-4147-A177-3AD203B41FA5}">
                      <a16:colId xmlns:a16="http://schemas.microsoft.com/office/drawing/2014/main" val="4111716942"/>
                    </a:ext>
                  </a:extLst>
                </a:gridCol>
                <a:gridCol w="1116963">
                  <a:extLst>
                    <a:ext uri="{9D8B030D-6E8A-4147-A177-3AD203B41FA5}">
                      <a16:colId xmlns:a16="http://schemas.microsoft.com/office/drawing/2014/main" val="3544618924"/>
                    </a:ext>
                  </a:extLst>
                </a:gridCol>
              </a:tblGrid>
              <a:tr h="101072">
                <a:tc gridSpan="1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Tablo</a:t>
                      </a:r>
                      <a:r>
                        <a:rPr lang="en-US" sz="1600" dirty="0">
                          <a:effectLst/>
                        </a:rPr>
                        <a:t> I.59. </a:t>
                      </a:r>
                      <a:r>
                        <a:rPr lang="en-US" sz="1600" dirty="0" err="1">
                          <a:effectLst/>
                        </a:rPr>
                        <a:t>Öğrenci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Kontenjanları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ve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Doluluk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Oranı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8938312"/>
                  </a:ext>
                </a:extLst>
              </a:tr>
              <a:tr h="202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>
                          <a:effectLst/>
                        </a:rPr>
                        <a:t>Birimin</a:t>
                      </a:r>
                      <a:r>
                        <a:rPr lang="en-US" sz="700" dirty="0">
                          <a:effectLst/>
                        </a:rPr>
                        <a:t> </a:t>
                      </a:r>
                      <a:r>
                        <a:rPr lang="en-US" sz="700" dirty="0" err="1">
                          <a:effectLst/>
                        </a:rPr>
                        <a:t>Adı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ÖSYM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Merkezi Yerleştirme ile  Yerleşen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Kayıt Yaptıran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Boş Kontenjan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Doluluk Oranı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306674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4436035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Kontenjanı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764136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TYT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TYT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016478523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Eğitim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353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353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352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99%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369927924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Fen - Edebiyat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290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290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288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99%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658431872"/>
                  </a:ext>
                </a:extLst>
              </a:tr>
              <a:tr h="475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Güzel Sanatlar Ve Tasarım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52%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944443404"/>
                  </a:ext>
                </a:extLst>
              </a:tr>
              <a:tr h="475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İktisadi İdari Bilimler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99%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982184939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İlahiyat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98%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845723050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Mühendislik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45%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30220546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Sağlık Bilimleri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99%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291888642"/>
                  </a:ext>
                </a:extLst>
              </a:tr>
              <a:tr h="2013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Tıp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17103675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Veteriner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620412434"/>
                  </a:ext>
                </a:extLst>
              </a:tr>
              <a:tr h="202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Ziraat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066987484"/>
                  </a:ext>
                </a:extLst>
              </a:tr>
              <a:tr h="54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Beden Eğitimi ve Spor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220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220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220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213992418"/>
                  </a:ext>
                </a:extLst>
              </a:tr>
              <a:tr h="680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Turizm İşletmeciliği ve Otelcilik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98%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63566374"/>
                  </a:ext>
                </a:extLst>
              </a:tr>
              <a:tr h="4066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Yabancı Diller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171897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86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163544"/>
              </p:ext>
            </p:extLst>
          </p:nvPr>
        </p:nvGraphicFramePr>
        <p:xfrm>
          <a:off x="395536" y="20034"/>
          <a:ext cx="8208909" cy="6414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9492">
                  <a:extLst>
                    <a:ext uri="{9D8B030D-6E8A-4147-A177-3AD203B41FA5}">
                      <a16:colId xmlns:a16="http://schemas.microsoft.com/office/drawing/2014/main" val="432629532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541547972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669041528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943533447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3364413079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732989848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2140945290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829242545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843230140"/>
                    </a:ext>
                  </a:extLst>
                </a:gridCol>
                <a:gridCol w="2895158">
                  <a:extLst>
                    <a:ext uri="{9D8B030D-6E8A-4147-A177-3AD203B41FA5}">
                      <a16:colId xmlns:a16="http://schemas.microsoft.com/office/drawing/2014/main" val="4111716942"/>
                    </a:ext>
                  </a:extLst>
                </a:gridCol>
                <a:gridCol w="1088323">
                  <a:extLst>
                    <a:ext uri="{9D8B030D-6E8A-4147-A177-3AD203B41FA5}">
                      <a16:colId xmlns:a16="http://schemas.microsoft.com/office/drawing/2014/main" val="3544618924"/>
                    </a:ext>
                  </a:extLst>
                </a:gridCol>
              </a:tblGrid>
              <a:tr h="140585">
                <a:tc gridSpan="1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Tablo</a:t>
                      </a:r>
                      <a:r>
                        <a:rPr lang="en-US" sz="1600" dirty="0">
                          <a:effectLst/>
                        </a:rPr>
                        <a:t> I.59. </a:t>
                      </a:r>
                      <a:r>
                        <a:rPr lang="en-US" sz="1600" dirty="0" err="1">
                          <a:effectLst/>
                        </a:rPr>
                        <a:t>Öğrenci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Kontenjanları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ve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Doluluk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Oranı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8938312"/>
                  </a:ext>
                </a:extLst>
              </a:tr>
              <a:tr h="14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010589"/>
                  </a:ext>
                </a:extLst>
              </a:tr>
              <a:tr h="14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117717"/>
                  </a:ext>
                </a:extLst>
              </a:tr>
              <a:tr h="281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Birimin Adı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ÖSYM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Merkezi Yerleştirme ile  Yerleşen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Kayıt Yaptıran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Boş Kontenjan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Doluluk Oranı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306674"/>
                  </a:ext>
                </a:extLst>
              </a:tr>
              <a:tr h="5656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Eruh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Meslek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Yüksekokulu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95%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459599308"/>
                  </a:ext>
                </a:extLst>
              </a:tr>
              <a:tr h="66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Kurtalan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175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175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173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98%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872339030"/>
                  </a:ext>
                </a:extLst>
              </a:tr>
              <a:tr h="756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Sağlık Hizmetleri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680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680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99%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551456975"/>
                  </a:ext>
                </a:extLst>
              </a:tr>
              <a:tr h="851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Sosyal Bilimler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612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612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99%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137009118"/>
                  </a:ext>
                </a:extLst>
              </a:tr>
              <a:tr h="66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Tasarım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100%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29990783"/>
                  </a:ext>
                </a:extLst>
              </a:tr>
              <a:tr h="851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Teknik Bilimler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444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444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434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97%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60415073"/>
                  </a:ext>
                </a:extLst>
              </a:tr>
              <a:tr h="280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  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1982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2086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1907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2086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1894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2060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%91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%98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19412649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ÖSYM Öğrenci Kontenjanları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9782"/>
              </p:ext>
            </p:extLst>
          </p:nvPr>
        </p:nvGraphicFramePr>
        <p:xfrm>
          <a:off x="71406" y="1142983"/>
          <a:ext cx="8965090" cy="4856178"/>
        </p:xfrm>
        <a:graphic>
          <a:graphicData uri="http://schemas.openxmlformats.org/drawingml/2006/table">
            <a:tbl>
              <a:tblPr/>
              <a:tblGrid>
                <a:gridCol w="1404250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829433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734336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673140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673140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734336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550751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  <a:gridCol w="7955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0751">
                  <a:extLst>
                    <a:ext uri="{9D8B030D-6E8A-4147-A177-3AD203B41FA5}">
                      <a16:colId xmlns:a16="http://schemas.microsoft.com/office/drawing/2014/main" val="2486311409"/>
                    </a:ext>
                  </a:extLst>
                </a:gridCol>
                <a:gridCol w="673141">
                  <a:extLst>
                    <a:ext uri="{9D8B030D-6E8A-4147-A177-3AD203B41FA5}">
                      <a16:colId xmlns:a16="http://schemas.microsoft.com/office/drawing/2014/main" val="2207443066"/>
                    </a:ext>
                  </a:extLst>
                </a:gridCol>
                <a:gridCol w="673141">
                  <a:extLst>
                    <a:ext uri="{9D8B030D-6E8A-4147-A177-3AD203B41FA5}">
                      <a16:colId xmlns:a16="http://schemas.microsoft.com/office/drawing/2014/main" val="2666383299"/>
                    </a:ext>
                  </a:extLst>
                </a:gridCol>
                <a:gridCol w="673141">
                  <a:extLst>
                    <a:ext uri="{9D8B030D-6E8A-4147-A177-3AD203B41FA5}">
                      <a16:colId xmlns:a16="http://schemas.microsoft.com/office/drawing/2014/main" val="440407783"/>
                    </a:ext>
                  </a:extLst>
                </a:gridCol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4068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3989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3276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3574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708686"/>
              </p:ext>
            </p:extLst>
          </p:nvPr>
        </p:nvGraphicFramePr>
        <p:xfrm>
          <a:off x="-3" y="1196752"/>
          <a:ext cx="8892490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839180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642900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4248059494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1477579148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2550056718"/>
                    </a:ext>
                  </a:extLst>
                </a:gridCol>
                <a:gridCol w="741041">
                  <a:extLst>
                    <a:ext uri="{9D8B030D-6E8A-4147-A177-3AD203B41FA5}">
                      <a16:colId xmlns:a16="http://schemas.microsoft.com/office/drawing/2014/main" val="336967265"/>
                    </a:ext>
                  </a:extLst>
                </a:gridCol>
              </a:tblGrid>
              <a:tr h="150240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11351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</a:p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1126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881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2124744" y="-128700"/>
            <a:ext cx="8305800" cy="472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ÖĞRENCİ SAYILARI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CF6DB1A1-D577-4AED-89A4-05E581AC6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089471"/>
              </p:ext>
            </p:extLst>
          </p:nvPr>
        </p:nvGraphicFramePr>
        <p:xfrm>
          <a:off x="107504" y="316280"/>
          <a:ext cx="8816528" cy="6445886"/>
        </p:xfrm>
        <a:graphic>
          <a:graphicData uri="http://schemas.openxmlformats.org/drawingml/2006/table">
            <a:tbl>
              <a:tblPr/>
              <a:tblGrid>
                <a:gridCol w="551033">
                  <a:extLst>
                    <a:ext uri="{9D8B030D-6E8A-4147-A177-3AD203B41FA5}">
                      <a16:colId xmlns:a16="http://schemas.microsoft.com/office/drawing/2014/main" val="1554426463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4114334285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3746066262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1393639595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401309460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3479239561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2606142985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3848288453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3050051527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1881104342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1089545467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1456768597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676249498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2807044665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2503816599"/>
                    </a:ext>
                  </a:extLst>
                </a:gridCol>
                <a:gridCol w="551033">
                  <a:extLst>
                    <a:ext uri="{9D8B030D-6E8A-4147-A177-3AD203B41FA5}">
                      <a16:colId xmlns:a16="http://schemas.microsoft.com/office/drawing/2014/main" val="2668715718"/>
                    </a:ext>
                  </a:extLst>
                </a:gridCol>
              </a:tblGrid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  /YÜKSEKOKUL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2008-2009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2009-2010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2010-2011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2011-2012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2012-2013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2013-2014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2014-2015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2015-2016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2019-2020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2020-2021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2021-2022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2022-2023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075225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91187"/>
                  </a:ext>
                </a:extLst>
              </a:tr>
              <a:tr h="2436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937578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2693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79545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156249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7195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705844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855897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62263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93464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281537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26541"/>
                  </a:ext>
                </a:extLst>
              </a:tr>
              <a:tr h="6141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59617"/>
                  </a:ext>
                </a:extLst>
              </a:tr>
              <a:tr h="1485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SİİRT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23521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371324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35202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17388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3663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990513"/>
                  </a:ext>
                </a:extLst>
              </a:tr>
              <a:tr h="1775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TASARIM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124380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939965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885348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ENSTİSÜSÜ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60623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802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63351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3894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45852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476664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66026"/>
              </p:ext>
            </p:extLst>
          </p:nvPr>
        </p:nvGraphicFramePr>
        <p:xfrm>
          <a:off x="107503" y="188641"/>
          <a:ext cx="8856985" cy="61347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71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0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1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7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75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60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83152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  <a:gridCol w="7289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3152">
                  <a:extLst>
                    <a:ext uri="{9D8B030D-6E8A-4147-A177-3AD203B41FA5}">
                      <a16:colId xmlns:a16="http://schemas.microsoft.com/office/drawing/2014/main" val="1624172316"/>
                    </a:ext>
                  </a:extLst>
                </a:gridCol>
                <a:gridCol w="656046">
                  <a:extLst>
                    <a:ext uri="{9D8B030D-6E8A-4147-A177-3AD203B41FA5}">
                      <a16:colId xmlns:a16="http://schemas.microsoft.com/office/drawing/2014/main" val="926219600"/>
                    </a:ext>
                  </a:extLst>
                </a:gridCol>
                <a:gridCol w="656046">
                  <a:extLst>
                    <a:ext uri="{9D8B030D-6E8A-4147-A177-3AD203B41FA5}">
                      <a16:colId xmlns:a16="http://schemas.microsoft.com/office/drawing/2014/main" val="497246136"/>
                    </a:ext>
                  </a:extLst>
                </a:gridCol>
                <a:gridCol w="800948">
                  <a:extLst>
                    <a:ext uri="{9D8B030D-6E8A-4147-A177-3AD203B41FA5}">
                      <a16:colId xmlns:a16="http://schemas.microsoft.com/office/drawing/2014/main" val="1581330256"/>
                    </a:ext>
                  </a:extLst>
                </a:gridCol>
              </a:tblGrid>
              <a:tr h="117041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92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2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2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92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9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9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5764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17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19270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: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19270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3006737045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756592" y="107340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2022-23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030853"/>
              </p:ext>
            </p:extLst>
          </p:nvPr>
        </p:nvGraphicFramePr>
        <p:xfrm>
          <a:off x="66494" y="476675"/>
          <a:ext cx="8825988" cy="5985256"/>
        </p:xfrm>
        <a:graphic>
          <a:graphicData uri="http://schemas.openxmlformats.org/drawingml/2006/table">
            <a:tbl>
              <a:tblPr firstRow="1" bandRow="1"/>
              <a:tblGrid>
                <a:gridCol w="2206497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3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38240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1566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254080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491905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494255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10699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Toplam:19270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Öğrenci Sayıları Erkek/Kız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460404293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87517899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36"/>
          <p:cNvSpPr txBox="1"/>
          <p:nvPr/>
        </p:nvSpPr>
        <p:spPr>
          <a:xfrm>
            <a:off x="3528000" y="5760000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pic>
        <p:nvPicPr>
          <p:cNvPr id="145" name="Picture 52" descr="Picture 52 descrip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00" y="432000"/>
            <a:ext cx="792000" cy="79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8667223"/>
      </p:ext>
    </p:extLst>
  </p:cSld>
  <p:clrMapOvr>
    <a:masterClrMapping/>
  </p:clrMapOvr>
  <p:transition spd="med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0476443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36521"/>
            <a:ext cx="8763000" cy="360040"/>
          </a:xfrm>
        </p:spPr>
        <p:txBody>
          <a:bodyPr>
            <a:noAutofit/>
          </a:bodyPr>
          <a:lstStyle/>
          <a:p>
            <a:r>
              <a:rPr lang="tr-TR" sz="2800" dirty="0"/>
              <a:t>Fakülte bazında öğrenim şekline göre cinsiyet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722386"/>
              </p:ext>
            </p:extLst>
          </p:nvPr>
        </p:nvGraphicFramePr>
        <p:xfrm>
          <a:off x="201245" y="961111"/>
          <a:ext cx="8496946" cy="54202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7153">
                  <a:extLst>
                    <a:ext uri="{9D8B030D-6E8A-4147-A177-3AD203B41FA5}">
                      <a16:colId xmlns:a16="http://schemas.microsoft.com/office/drawing/2014/main" val="3356925646"/>
                    </a:ext>
                  </a:extLst>
                </a:gridCol>
                <a:gridCol w="2566215">
                  <a:extLst>
                    <a:ext uri="{9D8B030D-6E8A-4147-A177-3AD203B41FA5}">
                      <a16:colId xmlns:a16="http://schemas.microsoft.com/office/drawing/2014/main" val="998662599"/>
                    </a:ext>
                  </a:extLst>
                </a:gridCol>
                <a:gridCol w="176939">
                  <a:extLst>
                    <a:ext uri="{9D8B030D-6E8A-4147-A177-3AD203B41FA5}">
                      <a16:colId xmlns:a16="http://schemas.microsoft.com/office/drawing/2014/main" val="3016239362"/>
                    </a:ext>
                  </a:extLst>
                </a:gridCol>
                <a:gridCol w="427153">
                  <a:extLst>
                    <a:ext uri="{9D8B030D-6E8A-4147-A177-3AD203B41FA5}">
                      <a16:colId xmlns:a16="http://schemas.microsoft.com/office/drawing/2014/main" val="3934143766"/>
                    </a:ext>
                  </a:extLst>
                </a:gridCol>
                <a:gridCol w="585175">
                  <a:extLst>
                    <a:ext uri="{9D8B030D-6E8A-4147-A177-3AD203B41FA5}">
                      <a16:colId xmlns:a16="http://schemas.microsoft.com/office/drawing/2014/main" val="1185253787"/>
                    </a:ext>
                  </a:extLst>
                </a:gridCol>
                <a:gridCol w="585175">
                  <a:extLst>
                    <a:ext uri="{9D8B030D-6E8A-4147-A177-3AD203B41FA5}">
                      <a16:colId xmlns:a16="http://schemas.microsoft.com/office/drawing/2014/main" val="977324452"/>
                    </a:ext>
                  </a:extLst>
                </a:gridCol>
                <a:gridCol w="482297">
                  <a:extLst>
                    <a:ext uri="{9D8B030D-6E8A-4147-A177-3AD203B41FA5}">
                      <a16:colId xmlns:a16="http://schemas.microsoft.com/office/drawing/2014/main" val="140343132"/>
                    </a:ext>
                  </a:extLst>
                </a:gridCol>
                <a:gridCol w="666657">
                  <a:extLst>
                    <a:ext uri="{9D8B030D-6E8A-4147-A177-3AD203B41FA5}">
                      <a16:colId xmlns:a16="http://schemas.microsoft.com/office/drawing/2014/main" val="13525598"/>
                    </a:ext>
                  </a:extLst>
                </a:gridCol>
                <a:gridCol w="666657">
                  <a:extLst>
                    <a:ext uri="{9D8B030D-6E8A-4147-A177-3AD203B41FA5}">
                      <a16:colId xmlns:a16="http://schemas.microsoft.com/office/drawing/2014/main" val="1891864874"/>
                    </a:ext>
                  </a:extLst>
                </a:gridCol>
                <a:gridCol w="618920">
                  <a:extLst>
                    <a:ext uri="{9D8B030D-6E8A-4147-A177-3AD203B41FA5}">
                      <a16:colId xmlns:a16="http://schemas.microsoft.com/office/drawing/2014/main" val="2935521177"/>
                    </a:ext>
                  </a:extLst>
                </a:gridCol>
                <a:gridCol w="176939">
                  <a:extLst>
                    <a:ext uri="{9D8B030D-6E8A-4147-A177-3AD203B41FA5}">
                      <a16:colId xmlns:a16="http://schemas.microsoft.com/office/drawing/2014/main" val="804709756"/>
                    </a:ext>
                  </a:extLst>
                </a:gridCol>
                <a:gridCol w="576947">
                  <a:extLst>
                    <a:ext uri="{9D8B030D-6E8A-4147-A177-3AD203B41FA5}">
                      <a16:colId xmlns:a16="http://schemas.microsoft.com/office/drawing/2014/main" val="797876148"/>
                    </a:ext>
                  </a:extLst>
                </a:gridCol>
                <a:gridCol w="363780">
                  <a:extLst>
                    <a:ext uri="{9D8B030D-6E8A-4147-A177-3AD203B41FA5}">
                      <a16:colId xmlns:a16="http://schemas.microsoft.com/office/drawing/2014/main" val="3611476962"/>
                    </a:ext>
                  </a:extLst>
                </a:gridCol>
                <a:gridCol w="176939">
                  <a:extLst>
                    <a:ext uri="{9D8B030D-6E8A-4147-A177-3AD203B41FA5}">
                      <a16:colId xmlns:a16="http://schemas.microsoft.com/office/drawing/2014/main" val="690128945"/>
                    </a:ext>
                  </a:extLst>
                </a:gridCol>
              </a:tblGrid>
              <a:tr h="15155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31.01.2023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extLst>
                  <a:ext uri="{0D108BD9-81ED-4DB2-BD59-A6C34878D82A}">
                    <a16:rowId xmlns:a16="http://schemas.microsoft.com/office/drawing/2014/main" val="3239456053"/>
                  </a:ext>
                </a:extLst>
              </a:tr>
              <a:tr h="53045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T.C.</a:t>
                      </a:r>
                      <a:br>
                        <a:rPr lang="tr-TR" sz="900" dirty="0">
                          <a:effectLst/>
                        </a:rPr>
                      </a:br>
                      <a:r>
                        <a:rPr lang="tr-TR" sz="900" dirty="0">
                          <a:effectLst/>
                        </a:rPr>
                        <a:t>Siirt Üniversitesi</a:t>
                      </a:r>
                      <a:br>
                        <a:rPr lang="tr-TR" sz="900" dirty="0">
                          <a:effectLst/>
                        </a:rPr>
                      </a:br>
                      <a:r>
                        <a:rPr lang="tr-TR" sz="900" dirty="0">
                          <a:effectLst/>
                        </a:rPr>
                        <a:t>ÖĞRENCİ İŞLERİ DAİRE BAŞKANLIĞI</a:t>
                      </a:r>
                      <a:br>
                        <a:rPr lang="tr-TR" sz="900" dirty="0">
                          <a:effectLst/>
                        </a:rPr>
                      </a:br>
                      <a:r>
                        <a:rPr lang="tr-TR" sz="900" dirty="0">
                          <a:effectLst/>
                        </a:rPr>
                        <a:t>Fakültelere ve Öğrenim Şekline Göre Cinsiyet Sayıları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2096201"/>
                  </a:ext>
                </a:extLst>
              </a:tr>
              <a:tr h="1326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extLst>
                  <a:ext uri="{0D108BD9-81ED-4DB2-BD59-A6C34878D82A}">
                    <a16:rowId xmlns:a16="http://schemas.microsoft.com/office/drawing/2014/main" val="3284845831"/>
                  </a:ext>
                </a:extLst>
              </a:tr>
              <a:tr h="118740"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BİRİM ADI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I. ÖĞRETİM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II. ÖĞRETİM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GENEL 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4902644"/>
                  </a:ext>
                </a:extLst>
              </a:tr>
              <a:tr h="303447"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411053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BEDEN EĞİTİMİ VE SPOR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657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694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1007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679905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EĞİTİM FAKÜLTESİ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1943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1943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181582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ERUH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365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365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8971422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FEN BİLİMLERİ ENSTİTÜSÜ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048236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FEN-EDEBİYAT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516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1146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655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1370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4841717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GÜZEL SANATLAR VE TASARIM FAKÜLTESİ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2107692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İKTİSADİ VE İDARİ BİLİMLER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340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565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342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567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3434870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İLAHİYAT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481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701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499518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KURTALAN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274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222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187781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MÜHENDİSLİK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397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408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8226056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PEDAGOJİK FORMASYON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585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115736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BİLİMLERİ ENSTİTÜSÜ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715567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BİLİMLERİ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547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453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484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937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983534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HİZMETLERİ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868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417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910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1113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2398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5441653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231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417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581204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SOSYAL BİLİMLER ENSTİTÜSÜ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572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756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903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1328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766390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SOSYAL BİLİMLER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593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814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956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1770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578091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TASARIM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467539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TEKNİK BİLİMLER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1138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1010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242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777874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TIP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45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429392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TÖMER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55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039605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TURİZM İŞLETMECİLİĞİ VE OTELCİLİK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65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11762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VETERİNER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121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5723048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YABANCI DİLLER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410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410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461414"/>
                  </a:ext>
                </a:extLst>
              </a:tr>
              <a:tr h="11366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ZİRAAT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547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547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4342397"/>
                  </a:ext>
                </a:extLst>
              </a:tr>
              <a:tr h="21109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7517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7254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14771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2369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</a:rPr>
                        <a:t>4799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10139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9131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19270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55" marR="3095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48586"/>
                  </a:ext>
                </a:extLst>
              </a:tr>
            </a:tbl>
          </a:graphicData>
        </a:graphic>
      </p:graphicFrame>
      <p:pic>
        <p:nvPicPr>
          <p:cNvPr id="2049" name="Resim 2" descr="graph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6" y="404664"/>
            <a:ext cx="1111533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Toplam:16651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435239106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Metin kutusu 1"/>
          <p:cNvSpPr txBox="1"/>
          <p:nvPr/>
        </p:nvSpPr>
        <p:spPr>
          <a:xfrm>
            <a:off x="2997852" y="3861048"/>
            <a:ext cx="1800200" cy="36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r-TR" sz="1600" dirty="0" smtClean="0"/>
              <a:t>4799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976775"/>
              </p:ext>
            </p:extLst>
          </p:nvPr>
        </p:nvGraphicFramePr>
        <p:xfrm>
          <a:off x="179512" y="154671"/>
          <a:ext cx="8784975" cy="67033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04845">
                  <a:extLst>
                    <a:ext uri="{9D8B030D-6E8A-4147-A177-3AD203B41FA5}">
                      <a16:colId xmlns:a16="http://schemas.microsoft.com/office/drawing/2014/main" val="4210398021"/>
                    </a:ext>
                  </a:extLst>
                </a:gridCol>
                <a:gridCol w="1676526">
                  <a:extLst>
                    <a:ext uri="{9D8B030D-6E8A-4147-A177-3AD203B41FA5}">
                      <a16:colId xmlns:a16="http://schemas.microsoft.com/office/drawing/2014/main" val="3436943495"/>
                    </a:ext>
                  </a:extLst>
                </a:gridCol>
                <a:gridCol w="648255">
                  <a:extLst>
                    <a:ext uri="{9D8B030D-6E8A-4147-A177-3AD203B41FA5}">
                      <a16:colId xmlns:a16="http://schemas.microsoft.com/office/drawing/2014/main" val="2568831811"/>
                    </a:ext>
                  </a:extLst>
                </a:gridCol>
                <a:gridCol w="782380">
                  <a:extLst>
                    <a:ext uri="{9D8B030D-6E8A-4147-A177-3AD203B41FA5}">
                      <a16:colId xmlns:a16="http://schemas.microsoft.com/office/drawing/2014/main" val="1923953918"/>
                    </a:ext>
                  </a:extLst>
                </a:gridCol>
                <a:gridCol w="1072969">
                  <a:extLst>
                    <a:ext uri="{9D8B030D-6E8A-4147-A177-3AD203B41FA5}">
                      <a16:colId xmlns:a16="http://schemas.microsoft.com/office/drawing/2014/main" val="2633854711"/>
                    </a:ext>
                  </a:extLst>
                </a:gridCol>
              </a:tblGrid>
              <a:tr h="134993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Enstitülerdeki Öğrencilerin Yüksek Lisans (Tezli/ Tezsiz) ve Doktora Programlarına Dağılımı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371795"/>
                  </a:ext>
                </a:extLst>
              </a:tr>
              <a:tr h="1518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 rowSpan="3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Y. Lisans Yapan Sayısı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 rowSpan="3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Doktora Yapan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719776403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280970643"/>
                  </a:ext>
                </a:extLst>
              </a:tr>
              <a:tr h="166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Ana Bilim Dalı Programı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Toplam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611896981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Tezli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Tezsiz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Sayısı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932398810"/>
                  </a:ext>
                </a:extLst>
              </a:tr>
              <a:tr h="166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Bahçe Bitkileri Anabilim Dalı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005427484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Bilgisayar Mühendisliği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586118284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Kimya Mühendisliği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80691159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Matematik A.B.D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39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42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550663620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Bitki Koruma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517155414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Biyoloji A.B.D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4112372849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Tarih A.B.D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517952597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Türk Dili ve Edb. A.B.D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102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109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623331386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Biyosistem MühedisliğiABD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512560498"/>
                  </a:ext>
                </a:extLst>
              </a:tr>
              <a:tr h="262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Elektrik-Elektronik Mühendisliği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24689663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Fen Bilgisi Eğitimi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919012784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Gıda Mühendisliği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4284294962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Matematik Eğitimi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21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841672586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Kimya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213365841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Fizik A.B.D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1364499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Tarla Bitkileri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698838364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Kentsel Tasarım 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650334891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Tarımsal Biyoteknoloji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84376243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Zootekni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463827492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Maliye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44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079983346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Felsefe ve Din Bilimleri 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4012978080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Eğitim Yönetimi Bilim Dalı 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130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361326783"/>
                  </a:ext>
                </a:extLst>
              </a:tr>
              <a:tr h="262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Eğitim Programları ve Eğitim Bilimi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105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105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1526349549"/>
                  </a:ext>
                </a:extLst>
              </a:tr>
              <a:tr h="219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Eğitim Yönetimi Bilim Dalı Tezli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836432328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İktisat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94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344617738"/>
                  </a:ext>
                </a:extLst>
              </a:tr>
              <a:tr h="219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Türkçe ve Sosyal Bilimler ABD 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90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546405793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Coğrafya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804720210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Temel İslam Bilimleri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48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166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289691783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Beden Eğitimi ve Spor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259742839"/>
                  </a:ext>
                </a:extLst>
              </a:tr>
              <a:tr h="262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Hayvan Besleme ve Besleme Hastalıkları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810739836"/>
                  </a:ext>
                </a:extLst>
              </a:tr>
              <a:tr h="219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Veterinerlik Biyokimyası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131418953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Veterinerlik Cerrahisi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668538736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Veterinerlik İç Hastalıkları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37388625"/>
                  </a:ext>
                </a:extLst>
              </a:tr>
              <a:tr h="175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Veterinerlik Zootekni  ABD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2347525434"/>
                  </a:ext>
                </a:extLst>
              </a:tr>
              <a:tr h="134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TOPLAM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1285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122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1738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82" marR="7282" marT="0" marB="0" anchor="ctr"/>
                </a:tc>
                <a:extLst>
                  <a:ext uri="{0D108BD9-81ED-4DB2-BD59-A6C34878D82A}">
                    <a16:rowId xmlns:a16="http://schemas.microsoft.com/office/drawing/2014/main" val="3900502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24680"/>
      </p:ext>
    </p:extLst>
  </p:cSld>
  <p:clrMapOvr>
    <a:masterClrMapping/>
  </p:clrMapOvr>
  <p:transition spd="med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Lisansüstü Öğrenci Sayıları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512002493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5939F70C-F4DC-404F-92FF-D4055618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32</a:t>
            </a:fld>
            <a:endParaRPr lang="tr-TR"/>
          </a:p>
        </p:txBody>
      </p:sp>
      <p:graphicFrame>
        <p:nvGraphicFramePr>
          <p:cNvPr id="24" name="Tablo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880688"/>
              </p:ext>
            </p:extLst>
          </p:nvPr>
        </p:nvGraphicFramePr>
        <p:xfrm>
          <a:off x="251522" y="692696"/>
          <a:ext cx="8568950" cy="5918505"/>
        </p:xfrm>
        <a:graphic>
          <a:graphicData uri="http://schemas.openxmlformats.org/drawingml/2006/table">
            <a:tbl>
              <a:tblPr firstRow="1" firstCol="1" bandRow="1"/>
              <a:tblGrid>
                <a:gridCol w="3234590">
                  <a:extLst>
                    <a:ext uri="{9D8B030D-6E8A-4147-A177-3AD203B41FA5}">
                      <a16:colId xmlns:a16="http://schemas.microsoft.com/office/drawing/2014/main" val="418518591"/>
                    </a:ext>
                  </a:extLst>
                </a:gridCol>
                <a:gridCol w="542481">
                  <a:extLst>
                    <a:ext uri="{9D8B030D-6E8A-4147-A177-3AD203B41FA5}">
                      <a16:colId xmlns:a16="http://schemas.microsoft.com/office/drawing/2014/main" val="1513636446"/>
                    </a:ext>
                  </a:extLst>
                </a:gridCol>
                <a:gridCol w="598249">
                  <a:extLst>
                    <a:ext uri="{9D8B030D-6E8A-4147-A177-3AD203B41FA5}">
                      <a16:colId xmlns:a16="http://schemas.microsoft.com/office/drawing/2014/main" val="484563813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247037933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2156263094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1274875243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1242387078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2145671145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2832323336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3947288263"/>
                    </a:ext>
                  </a:extLst>
                </a:gridCol>
              </a:tblGrid>
              <a:tr h="160154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2.4.15. Yabancı Uyruklu Öğrencilerin Sayısı ve Bölümleri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366713"/>
                  </a:ext>
                </a:extLst>
              </a:tr>
              <a:tr h="160154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Yabancı Uyruklu Öğrencilerin Sayısı ve Bölümleri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4683084"/>
                  </a:ext>
                </a:extLst>
              </a:tr>
              <a:tr h="16015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Toplam 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540866"/>
                  </a:ext>
                </a:extLst>
              </a:tr>
              <a:tr h="16015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954710"/>
                  </a:ext>
                </a:extLst>
              </a:tr>
              <a:tr h="160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958054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– Edebiyat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457808"/>
                  </a:ext>
                </a:extLst>
              </a:tr>
              <a:tr h="297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252253"/>
                  </a:ext>
                </a:extLst>
              </a:tr>
              <a:tr h="248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İdari Bilimler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462177"/>
                  </a:ext>
                </a:extLst>
              </a:tr>
              <a:tr h="160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258783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247282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Bilimleri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515670"/>
                  </a:ext>
                </a:extLst>
              </a:tr>
              <a:tr h="160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39222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976219"/>
                  </a:ext>
                </a:extLst>
              </a:tr>
              <a:tr h="160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4912782"/>
                  </a:ext>
                </a:extLst>
              </a:tr>
              <a:tr h="248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453539"/>
                  </a:ext>
                </a:extLst>
              </a:tr>
              <a:tr h="297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 ve Otelcilik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518882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077648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Eruh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540629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050607"/>
                  </a:ext>
                </a:extLst>
              </a:tr>
              <a:tr h="297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337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342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244416"/>
                  </a:ext>
                </a:extLst>
              </a:tr>
              <a:tr h="248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682831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195687"/>
                  </a:ext>
                </a:extLst>
              </a:tr>
              <a:tr h="2484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6967480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Bilimleri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202502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Bilimleri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637582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5564405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Yaşayan Diller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265219"/>
                  </a:ext>
                </a:extLst>
              </a:tr>
              <a:tr h="1992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Pedogojik Formasyon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1437413"/>
                  </a:ext>
                </a:extLst>
              </a:tr>
              <a:tr h="160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1414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2574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107602"/>
                  </a:ext>
                </a:extLst>
              </a:tr>
            </a:tbl>
          </a:graphicData>
        </a:graphic>
      </p:graphicFrame>
      <p:sp>
        <p:nvSpPr>
          <p:cNvPr id="25" name="Rectangle 7"/>
          <p:cNvSpPr>
            <a:spLocks noChangeArrowheads="1"/>
          </p:cNvSpPr>
          <p:nvPr/>
        </p:nvSpPr>
        <p:spPr bwMode="auto">
          <a:xfrm rot="16851252">
            <a:off x="3879850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6937329"/>
      </p:ext>
    </p:extLst>
  </p:cSld>
  <p:clrMapOvr>
    <a:masterClrMapping/>
  </p:clrMapOvr>
  <p:transition spd="med">
    <p:pu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689716487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/>
              <a:t> e-imzalı Diploma İşlemleri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51520" y="155679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/>
              <a:t>Üniversitemizden mezun olan tüm  öğrencilerimize           e-imzalı diploma düzenlenerek verilmektedir.</a:t>
            </a:r>
          </a:p>
        </p:txBody>
      </p:sp>
    </p:spTree>
  </p:cSld>
  <p:clrMapOvr>
    <a:masterClrMapping/>
  </p:clrMapOvr>
  <p:transition spd="med">
    <p:pu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r>
              <a:rPr lang="tr-TR" sz="4000" dirty="0" err="1"/>
              <a:t>Önlisans</a:t>
            </a:r>
            <a:r>
              <a:rPr lang="tr-TR" sz="4000" dirty="0"/>
              <a:t> </a:t>
            </a:r>
            <a:r>
              <a:rPr lang="tr-TR" sz="4000" dirty="0" err="1"/>
              <a:t>Azemi</a:t>
            </a:r>
            <a:r>
              <a:rPr lang="tr-TR" sz="4000" dirty="0"/>
              <a:t> Süreyi Aşan Öğrenciler </a:t>
            </a:r>
            <a:r>
              <a:rPr lang="tr-TR" sz="4000" dirty="0" err="1"/>
              <a:t>Hk</a:t>
            </a:r>
            <a:r>
              <a:rPr lang="tr-TR" sz="4000" dirty="0"/>
              <a:t>. Bilgi Semineri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Önlisans’ta</a:t>
            </a:r>
            <a:r>
              <a:rPr lang="tr-TR" dirty="0"/>
              <a:t> okuyan ve </a:t>
            </a:r>
            <a:r>
              <a:rPr lang="tr-TR" dirty="0" err="1"/>
              <a:t>azemi</a:t>
            </a:r>
            <a:r>
              <a:rPr lang="tr-TR" dirty="0"/>
              <a:t> öğrenim süresini aşan öğrencilerimize tanınan 2547 sayılı kanunun 44. maddesinin c bendi kapsamınca gerekli bütün bilgilendirme Üniversitemiz Meslek Yüksekokullarına seminer düzenlenerek gerekli tüm bilgiler istişare edilmiştir.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752" y="296660"/>
            <a:ext cx="8229600" cy="1143000"/>
          </a:xfrm>
        </p:spPr>
        <p:txBody>
          <a:bodyPr/>
          <a:lstStyle/>
          <a:p>
            <a:r>
              <a:rPr lang="tr-TR" sz="2800" dirty="0"/>
              <a:t>Daire Başkanlığımızda Yapılan Eğitim Semineri ve Bilgilendirme Toplantıları  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672" y="1228200"/>
            <a:ext cx="4040547" cy="2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1196752"/>
            <a:ext cx="4408111" cy="458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7672" y="3861048"/>
            <a:ext cx="3952281" cy="192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42918"/>
            <a:ext cx="7543824" cy="500066"/>
          </a:xfrm>
        </p:spPr>
        <p:txBody>
          <a:bodyPr/>
          <a:lstStyle/>
          <a:p>
            <a:r>
              <a:rPr lang="tr-TR" sz="2800" dirty="0"/>
              <a:t>YÖKSİS İŞLEMLERİ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36660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		Üniversitemizde kayıtlı bulunan tüm öğrencilerin bilgileri YÖKSİS veri sisteminde anlık teyitleşme yapılmakta olup, öğrencilerin askerlik, ilişik kesme, mezuniyet, yeni kayıt, disiplin cezaları v.b. işlemler buradan yapılmaktadır.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072494" cy="642942"/>
          </a:xfrm>
        </p:spPr>
        <p:txBody>
          <a:bodyPr/>
          <a:lstStyle/>
          <a:p>
            <a:r>
              <a:rPr lang="tr-TR" sz="3200" dirty="0"/>
              <a:t>İlk Defa Bölüm/Program Açma ve Öğrenci Alma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143272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 		Üniversitemize ilk defa bölüm/program açma ve öğrenci alma başvuruları YÖKSİS sistemindeki ABYS (Anabilim Dalı Bölüm Açma Yönetim Sistemi) üzerinden YÖK Başkanlığına gönderilmektedir.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7504" y="-387424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259876" y="755576"/>
            <a:ext cx="800105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Türkçe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Rehberlik ve Psikolojik Danışmanlık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İlköğretim Matematik Öğretmenliği (İÖ) ( Kapandı Öğrencisi var </a:t>
            </a:r>
            <a:r>
              <a:rPr lang="tr-TR" sz="1600" dirty="0" smtClean="0"/>
              <a:t>)</a:t>
            </a:r>
          </a:p>
          <a:p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İngilizce Öğretmenliği 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462760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31001" y="1268760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Matematik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Kimya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MÜHENDİSLİK MİMARLIK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Gıda Mühendisliği Bölümü ( Kapandı Öğrencisi var )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Kimya Mühendisliği </a:t>
            </a:r>
            <a:r>
              <a:rPr lang="tr-TR" dirty="0" smtClean="0"/>
              <a:t>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Elektrik Elektronik Mühendisliği Bölümü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İnşaat Mühendisliği </a:t>
            </a:r>
            <a:r>
              <a:rPr lang="tr-TR" dirty="0" smtClean="0"/>
              <a:t>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Makine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71600" y="1154275"/>
            <a:ext cx="650084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b="1" dirty="0"/>
              <a:t>İLAHİYAT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(İÖ</a:t>
            </a:r>
            <a:r>
              <a:rPr lang="tr-TR" sz="1600" dirty="0" smtClean="0"/>
              <a:t>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(İLİTAM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r>
              <a:rPr lang="tr-TR" sz="1600" b="1" dirty="0"/>
              <a:t>VETERİNER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TIP FAKÜLTESİ</a:t>
            </a:r>
          </a:p>
          <a:p>
            <a:pPr lvl="0"/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Tıp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ZİRAAT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Biyosistem</a:t>
            </a:r>
            <a:r>
              <a:rPr lang="tr-TR" dirty="0"/>
              <a:t> Mühendisliği ( Kapandı Öğrencisi var </a:t>
            </a:r>
            <a:r>
              <a:rPr lang="tr-TR" dirty="0" smtClean="0"/>
              <a:t>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Zootekni ( Kapandı Öğrencisi var 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Tarımsal </a:t>
            </a:r>
            <a:r>
              <a:rPr lang="tr-TR" dirty="0" err="1"/>
              <a:t>Biyoteknoloji</a:t>
            </a:r>
            <a:r>
              <a:rPr lang="tr-TR" dirty="0"/>
              <a:t> ( Kapandı Öğrencisi var )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</a:t>
            </a:r>
            <a:r>
              <a:rPr lang="tr-TR" dirty="0" err="1"/>
              <a:t>Mimarılığı</a:t>
            </a:r>
            <a:r>
              <a:rPr lang="tr-TR" dirty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2369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1520" y="693416"/>
            <a:ext cx="63579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 ( Kapandı Öğrencisi var </a:t>
            </a:r>
            <a:r>
              <a:rPr lang="tr-TR" sz="2000" dirty="0" smtClean="0"/>
              <a:t>)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İktisat Bölümü İngilizce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Siyaset </a:t>
            </a:r>
            <a:r>
              <a:rPr lang="tr-TR" sz="2000" dirty="0" smtClean="0"/>
              <a:t>Bilimi ve Kamu Yönetimi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000" dirty="0" smtClean="0"/>
              <a:t>Sosyal Hizmetler</a:t>
            </a:r>
            <a:endParaRPr lang="tr-TR" sz="2000" dirty="0"/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</a:t>
            </a:r>
            <a:r>
              <a:rPr lang="tr-TR" dirty="0" smtClean="0"/>
              <a:t>Bölümü (</a:t>
            </a:r>
            <a:r>
              <a:rPr lang="tr-TR" dirty="0"/>
              <a:t>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BEDEN EĞİTİMİ VE SPOR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Beden Eğitimi ve Spor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Antrenörlük Bölümü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4675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23528" y="694407"/>
            <a:ext cx="635796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err="1"/>
              <a:t>Fizyoterabi</a:t>
            </a:r>
            <a:r>
              <a:rPr lang="tr-TR" sz="1600" dirty="0"/>
              <a:t> </a:t>
            </a:r>
            <a:r>
              <a:rPr lang="tr-TR" sz="1600" dirty="0" smtClean="0"/>
              <a:t>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Diyaliz Bölümü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755576" y="1556792"/>
            <a:ext cx="68620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GÜZEL SANATLAT VE TASARIM FAKÜLTESİ</a:t>
            </a:r>
          </a:p>
          <a:p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Mimarlık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Şehir ve Bölge Planlama</a:t>
            </a:r>
          </a:p>
          <a:p>
            <a:endParaRPr lang="tr-TR" b="1" dirty="0"/>
          </a:p>
          <a:p>
            <a:r>
              <a:rPr lang="tr-TR" b="1" dirty="0"/>
              <a:t>YABANCI DİLLER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 Tercümanlık </a:t>
            </a:r>
            <a:r>
              <a:rPr lang="tr-TR" dirty="0" smtClean="0"/>
              <a:t>İngilizce Bölümü</a:t>
            </a:r>
            <a:endParaRPr lang="tr-TR" dirty="0"/>
          </a:p>
          <a:p>
            <a:pPr lvl="0"/>
            <a:endParaRPr lang="tr-TR" b="1" dirty="0" smtClean="0"/>
          </a:p>
          <a:p>
            <a:pPr lvl="0"/>
            <a:r>
              <a:rPr lang="tr-TR" b="1" dirty="0" smtClean="0"/>
              <a:t>TURİZM </a:t>
            </a:r>
            <a:r>
              <a:rPr lang="tr-TR" b="1" dirty="0"/>
              <a:t>VE OTELCİLİK YÜKSEKOKULU </a:t>
            </a:r>
            <a:endParaRPr lang="tr-TR" b="1" dirty="0" smtClean="0"/>
          </a:p>
          <a:p>
            <a:pPr lvl="0"/>
            <a:endParaRPr lang="tr-TR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Rekreasyon Yönetimi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Gastronomi ve Mutfak Sanatları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KURTALAN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Turizm ve Seyahat Hizmetleri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Maliye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Posta Hizmetleri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Dış Ticaret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39552" y="1278041"/>
            <a:ext cx="635796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Organik Tarım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Harita ve Kadastro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</a:t>
            </a:r>
            <a:r>
              <a:rPr lang="tr-TR" dirty="0"/>
              <a:t>Gelişimi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 smtClean="0"/>
              <a:t>TASARIM MESLEK YÜKSEKOKULU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Endüstri Ürünleri Tasarımı </a:t>
            </a:r>
            <a:r>
              <a:rPr lang="tr-TR" dirty="0"/>
              <a:t>( Kapandı Öğrencisi var </a:t>
            </a:r>
            <a:r>
              <a:rPr lang="tr-TR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İç Mekan Tasarımı</a:t>
            </a:r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 (İÖ) ( Kapandı Öğrencisi var )</a:t>
            </a:r>
          </a:p>
          <a:p>
            <a:pPr lvl="0"/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Mobilya ve Dekorasyon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Kimya </a:t>
            </a:r>
            <a:r>
              <a:rPr lang="tr-TR" sz="900" dirty="0"/>
              <a:t>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Gıda Teknolojisi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Özel Güvenlik ve Koruma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Raylı Sistemler Elektrik-Elektronik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 smtClean="0">
                <a:cs typeface="Arial" pitchFamily="34" charset="0"/>
              </a:rPr>
              <a:t>Çocuk </a:t>
            </a:r>
            <a:r>
              <a:rPr lang="tr-TR" sz="1050" dirty="0">
                <a:cs typeface="Arial" pitchFamily="34" charset="0"/>
              </a:rPr>
              <a:t>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 smtClean="0">
                <a:cs typeface="Calibri" pitchFamily="34" charset="0"/>
              </a:rPr>
              <a:t>Büro </a:t>
            </a:r>
            <a:r>
              <a:rPr lang="tr-TR" sz="1050" dirty="0">
                <a:cs typeface="Calibri" pitchFamily="34" charset="0"/>
              </a:rPr>
              <a:t>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Uygulamalı İngilizce </a:t>
            </a:r>
            <a:r>
              <a:rPr lang="tr-TR" sz="1050" dirty="0" smtClean="0">
                <a:cs typeface="Arial" pitchFamily="34" charset="0"/>
              </a:rPr>
              <a:t>Çevirmenlik</a:t>
            </a: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Uygulamalı İngilizce </a:t>
            </a:r>
            <a:r>
              <a:rPr lang="tr-TR" sz="1050" dirty="0" smtClean="0">
                <a:cs typeface="Arial" pitchFamily="34" charset="0"/>
              </a:rPr>
              <a:t>Çevirmenlik</a:t>
            </a:r>
            <a:r>
              <a:rPr lang="tr-TR" sz="1050" dirty="0" smtClean="0">
                <a:cs typeface="Calibri" pitchFamily="34" charset="0"/>
              </a:rPr>
              <a:t>(İ.Ö</a:t>
            </a:r>
            <a:r>
              <a:rPr lang="tr-TR" sz="1050" dirty="0">
                <a:cs typeface="Calibri" pitchFamily="34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Sosyal Hizmetler</a:t>
            </a:r>
            <a:r>
              <a:rPr lang="tr-TR" sz="1050" dirty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100" dirty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7116" y="984998"/>
            <a:ext cx="8429684" cy="5193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SOSYAL BİLİMLER ENSTİTÜSÜ</a:t>
            </a:r>
          </a:p>
          <a:p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b="1" dirty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(İ.Ö)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 </a:t>
            </a:r>
            <a:r>
              <a:rPr lang="tr-TR" sz="1200" b="1" dirty="0"/>
              <a:t>( Ortak Yüksek Lisans ) (KAPANDI)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Dalı N.Ö-İ.Ö  </a:t>
            </a:r>
            <a:r>
              <a:rPr lang="tr-TR" sz="1200" b="1" dirty="0"/>
              <a:t>(Yüksek Lisans </a:t>
            </a:r>
            <a:r>
              <a:rPr lang="tr-TR" sz="1200" b="1" dirty="0" smtClean="0"/>
              <a:t>)</a:t>
            </a:r>
          </a:p>
          <a:p>
            <a:pPr lvl="0"/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</a:t>
            </a:r>
            <a:r>
              <a:rPr lang="tr-TR" sz="1200" dirty="0" smtClean="0"/>
              <a:t>Dalı </a:t>
            </a:r>
            <a:r>
              <a:rPr lang="tr-TR" sz="1200" dirty="0" err="1" smtClean="0"/>
              <a:t>Tessiz</a:t>
            </a:r>
            <a:r>
              <a:rPr lang="tr-TR" sz="1200" dirty="0" smtClean="0"/>
              <a:t> İ.Ö </a:t>
            </a:r>
            <a:endParaRPr lang="tr-TR" sz="1200" b="1" dirty="0"/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(N.Ö) </a:t>
            </a:r>
            <a:r>
              <a:rPr lang="tr-TR" sz="1200" b="1" dirty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 (N.Ö)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 </a:t>
            </a:r>
            <a:r>
              <a:rPr lang="tr-TR" sz="1200" dirty="0">
                <a:solidFill>
                  <a:srgbClr val="FF0000"/>
                </a:solidFill>
              </a:rPr>
              <a:t>Atatürk Üniversitesi </a:t>
            </a:r>
            <a:r>
              <a:rPr lang="tr-TR" sz="1200" b="1" dirty="0"/>
              <a:t>(Ortak Yüksek Lisans) (KAPANDI)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</a:t>
            </a:r>
            <a:r>
              <a:rPr lang="tr-TR" sz="1200" b="1" dirty="0"/>
              <a:t> </a:t>
            </a:r>
            <a:r>
              <a:rPr lang="tr-TR" sz="1200" b="1" dirty="0" smtClean="0"/>
              <a:t>(Yüksek </a:t>
            </a:r>
            <a:r>
              <a:rPr lang="tr-TR" sz="1200" b="1" dirty="0"/>
              <a:t>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 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700" dirty="0"/>
          </a:p>
          <a:p>
            <a:pPr lvl="0"/>
            <a:endParaRPr lang="tr-TR" sz="800" b="1" dirty="0"/>
          </a:p>
          <a:p>
            <a:pPr lvl="0"/>
            <a:endParaRPr lang="tr-TR" sz="10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F9CDC224-5FC6-4475-90ED-82374661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58B7BF38-1D52-490C-B73D-A66267802A65}"/>
              </a:ext>
            </a:extLst>
          </p:cNvPr>
          <p:cNvSpPr txBox="1"/>
          <p:nvPr/>
        </p:nvSpPr>
        <p:spPr>
          <a:xfrm>
            <a:off x="251520" y="692696"/>
            <a:ext cx="8291264" cy="6270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100" b="1" dirty="0"/>
              <a:t>SOSYAL BİLİMLER ENSTİTÜSÜ</a:t>
            </a:r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 Eğitim Bilimleri A.B.D Tezli Yüksek Lisans </a:t>
            </a:r>
            <a:r>
              <a:rPr lang="tr-TR" sz="1050" dirty="0" smtClean="0"/>
              <a:t>(</a:t>
            </a:r>
            <a:r>
              <a:rPr lang="tr-TR" sz="1050" b="1" dirty="0" smtClean="0"/>
              <a:t>Yüksek </a:t>
            </a:r>
            <a:r>
              <a:rPr lang="tr-TR" sz="1050" b="1" dirty="0"/>
              <a:t>Lisans )</a:t>
            </a:r>
            <a:endParaRPr lang="tr-TR" sz="1050" dirty="0"/>
          </a:p>
          <a:p>
            <a:pPr lvl="0"/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 A.B.D Eğitim Yönetimi Bilim Dalı </a:t>
            </a:r>
            <a:r>
              <a:rPr lang="tr-TR" sz="1050" dirty="0">
                <a:solidFill>
                  <a:srgbClr val="FF0000"/>
                </a:solidFill>
              </a:rPr>
              <a:t>Yüzüncü Yıl </a:t>
            </a:r>
            <a:r>
              <a:rPr lang="tr-TR" sz="1050" dirty="0" err="1">
                <a:solidFill>
                  <a:srgbClr val="FF0000"/>
                </a:solidFill>
              </a:rPr>
              <a:t>Üni</a:t>
            </a:r>
            <a:r>
              <a:rPr lang="tr-TR" sz="1050" dirty="0">
                <a:solidFill>
                  <a:srgbClr val="FF0000"/>
                </a:solidFill>
              </a:rPr>
              <a:t> </a:t>
            </a:r>
            <a:r>
              <a:rPr lang="tr-TR" sz="105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(İ.Ö)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(İ.Ö)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Programı ve Öğretimi  Bilim Dalı  </a:t>
            </a:r>
            <a:r>
              <a:rPr lang="tr-TR" sz="1050" dirty="0">
                <a:solidFill>
                  <a:srgbClr val="FF0000"/>
                </a:solidFill>
              </a:rPr>
              <a:t>Dicle </a:t>
            </a:r>
            <a:r>
              <a:rPr lang="tr-TR" sz="1050" dirty="0" err="1">
                <a:solidFill>
                  <a:srgbClr val="FF0000"/>
                </a:solidFill>
              </a:rPr>
              <a:t>Üni</a:t>
            </a:r>
            <a:r>
              <a:rPr lang="tr-TR" sz="1050" dirty="0"/>
              <a:t>.</a:t>
            </a:r>
            <a:r>
              <a:rPr lang="tr-TR" sz="1050" b="1" dirty="0"/>
              <a:t>(Ortak Yüksek Lisans) (KAPANDI)</a:t>
            </a:r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Programı ve Öğretimi  Bilim Dalı N.Ö – İ.Ö 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Temel İslam Bilimler  Yüksek Lisans A.B.D Tezli</a:t>
            </a:r>
            <a:r>
              <a:rPr lang="tr-TR" sz="1050" b="1" dirty="0"/>
              <a:t> Yüksek Lisans )</a:t>
            </a:r>
          </a:p>
          <a:p>
            <a:pPr lvl="0"/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Temel İslam Bilimleri </a:t>
            </a:r>
            <a:r>
              <a:rPr lang="tr-TR" sz="105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</a:t>
            </a:r>
            <a:r>
              <a:rPr lang="tr-TR" sz="1050" b="1" dirty="0" smtClean="0"/>
              <a:t>Doktora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İktisat </a:t>
            </a:r>
            <a:r>
              <a:rPr lang="tr-TR" sz="1050" b="1" dirty="0"/>
              <a:t>Doktora</a:t>
            </a:r>
            <a:r>
              <a:rPr lang="tr-TR" sz="1050" dirty="0"/>
              <a:t> </a:t>
            </a:r>
            <a:endParaRPr lang="tr-TR" sz="1050" dirty="0" smtClean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Türkçe Eğitimi D</a:t>
            </a:r>
            <a:r>
              <a:rPr lang="tr-TR" sz="1050" b="1" dirty="0" smtClean="0"/>
              <a:t>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Maliye A.B.D Tezli N.Ö-İ.Ö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Maliye </a:t>
            </a:r>
            <a:r>
              <a:rPr lang="tr-TR" sz="1050" dirty="0"/>
              <a:t>A.B.D </a:t>
            </a:r>
            <a:r>
              <a:rPr lang="tr-TR" sz="1050" dirty="0" smtClean="0"/>
              <a:t>Tezsiz 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Felsefe ve Din Bilimleri Tezli </a:t>
            </a:r>
            <a:r>
              <a:rPr lang="tr-TR" sz="1050" b="1" dirty="0" smtClean="0"/>
              <a:t>Yüksek Lisans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600" b="1" dirty="0"/>
          </a:p>
          <a:p>
            <a:endParaRPr lang="tr-TR" sz="1400" dirty="0"/>
          </a:p>
        </p:txBody>
      </p:sp>
      <p:sp>
        <p:nvSpPr>
          <p:cNvPr id="7" name="1 Başlık">
            <a:extLst>
              <a:ext uri="{FF2B5EF4-FFF2-40B4-BE49-F238E27FC236}">
                <a16:creationId xmlns:a16="http://schemas.microsoft.com/office/drawing/2014/main" id="{3A9839BC-0FE7-4C46-B536-D3FEFD0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</p:spTree>
    <p:extLst>
      <p:ext uri="{BB962C8B-B14F-4D97-AF65-F5344CB8AC3E}">
        <p14:creationId xmlns:p14="http://schemas.microsoft.com/office/powerpoint/2010/main" val="253499938"/>
      </p:ext>
    </p:extLst>
  </p:cSld>
  <p:clrMapOvr>
    <a:masterClrMapping/>
  </p:clrMapOvr>
  <p:transition spd="med">
    <p:pu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7504" y="-55955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7504" y="188640"/>
            <a:ext cx="8786842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400" dirty="0"/>
          </a:p>
          <a:p>
            <a:endParaRPr lang="tr-TR" sz="1400" dirty="0"/>
          </a:p>
          <a:p>
            <a:r>
              <a:rPr lang="tr-TR" sz="1400" b="1" dirty="0"/>
              <a:t>FEN BİLİMLERİ ENSTİTÜSÜ</a:t>
            </a:r>
          </a:p>
          <a:p>
            <a:endParaRPr lang="tr-TR" sz="8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</a:t>
            </a:r>
            <a:r>
              <a:rPr lang="tr-TR" sz="110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Tarımsal </a:t>
            </a:r>
            <a:r>
              <a:rPr lang="tr-TR" sz="1100" dirty="0" err="1"/>
              <a:t>Biyoteknoloji</a:t>
            </a:r>
            <a:r>
              <a:rPr lang="tr-TR" sz="1100" dirty="0"/>
              <a:t>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</a:t>
            </a:r>
            <a:r>
              <a:rPr lang="tr-TR" sz="1100" b="1" dirty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A.B.D 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Eğitimi ABD Tezli N.Ö-İ.Ö </a:t>
            </a: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Kimya Mühendisliği </a:t>
            </a:r>
            <a:r>
              <a:rPr lang="tr-TR" sz="1100" b="1" dirty="0" smtClean="0"/>
              <a:t>Doktora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Kimya Mühendisliği Anabilim Dalı</a:t>
            </a:r>
            <a:r>
              <a:rPr lang="tr-TR" sz="1100" b="1" dirty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</a:t>
            </a:r>
            <a:r>
              <a:rPr lang="tr-TR" sz="1100" b="1" dirty="0" smtClean="0"/>
              <a:t>) Kapandı.</a:t>
            </a:r>
            <a:endParaRPr lang="tr-TR" sz="1100" b="1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Zootekni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Zootekni Anabilim Dalı </a:t>
            </a:r>
            <a:r>
              <a:rPr lang="tr-TR" sz="1100" dirty="0">
                <a:solidFill>
                  <a:srgbClr val="FF0000"/>
                </a:solidFill>
              </a:rPr>
              <a:t>Yüzüncü Yıl</a:t>
            </a:r>
            <a:r>
              <a:rPr lang="tr-TR" sz="1100" b="1" dirty="0"/>
              <a:t>( Ortak Yüksek Lisans) Kapandı</a:t>
            </a:r>
            <a:r>
              <a:rPr lang="tr-TR" sz="1100" b="1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Fen Bilgisi Eğitimi A.B.D </a:t>
            </a:r>
            <a:r>
              <a:rPr lang="tr-TR" sz="1100" b="1" dirty="0"/>
              <a:t>Tezli 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Fen Bilgisi Eğitimi A.B.D </a:t>
            </a:r>
            <a:r>
              <a:rPr lang="tr-TR" sz="1100" dirty="0" smtClean="0"/>
              <a:t>İ.Ö </a:t>
            </a:r>
            <a:r>
              <a:rPr lang="tr-TR" sz="1100" b="1" dirty="0" smtClean="0"/>
              <a:t>Tezsiz </a:t>
            </a:r>
            <a:r>
              <a:rPr lang="tr-TR" sz="1100" b="1" dirty="0"/>
              <a:t>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/>
            <a:endParaRPr lang="tr-TR" sz="600" b="1" dirty="0"/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endParaRPr lang="tr-TR" sz="1400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191239CE-CADA-45ED-B95F-8831C7FA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4" name="1 Başlık">
            <a:extLst>
              <a:ext uri="{FF2B5EF4-FFF2-40B4-BE49-F238E27FC236}">
                <a16:creationId xmlns:a16="http://schemas.microsoft.com/office/drawing/2014/main" id="{F0670A7A-AAD0-4FD7-B227-D20BD12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C8B3F967-8021-44CA-84BD-80C38B988A90}"/>
              </a:ext>
            </a:extLst>
          </p:cNvPr>
          <p:cNvSpPr txBox="1"/>
          <p:nvPr/>
        </p:nvSpPr>
        <p:spPr>
          <a:xfrm>
            <a:off x="107504" y="596371"/>
            <a:ext cx="6912768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FEN BİLİMLERİ ENSTİTÜSÜ</a:t>
            </a:r>
          </a:p>
          <a:p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 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(</a:t>
            </a:r>
            <a:r>
              <a:rPr lang="tr-TR" sz="1100" b="1" dirty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Biyoloji 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ABD </a:t>
            </a:r>
            <a:r>
              <a:rPr lang="tr-TR" sz="1100" dirty="0" smtClean="0"/>
              <a:t>Tezli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Bahçe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Gıda Mühendisliği ABD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Fizik A.B.D Tezli </a:t>
            </a:r>
            <a:r>
              <a:rPr lang="tr-TR" sz="1100" b="1" dirty="0"/>
              <a:t>( Yüksek Lisans ) </a:t>
            </a:r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Şehir ve Bölge planlama A.B.D Kentsel Tasarım Bilim Dalı N.Ö –İ.Ö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Mühendisliği 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Bitki Koruma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err="1" smtClean="0"/>
              <a:t>Biyosistem</a:t>
            </a:r>
            <a:r>
              <a:rPr lang="tr-TR" sz="1100" dirty="0" smtClean="0"/>
              <a:t> Mühendisliği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/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595149"/>
      </p:ext>
    </p:extLst>
  </p:cSld>
  <p:clrMapOvr>
    <a:masterClrMapping/>
  </p:clrMapOvr>
  <p:transition spd="med">
    <p:push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210DBC5B-0E38-4088-BDBB-CE1A718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5" name="1 Başlık">
            <a:extLst>
              <a:ext uri="{FF2B5EF4-FFF2-40B4-BE49-F238E27FC236}">
                <a16:creationId xmlns:a16="http://schemas.microsoft.com/office/drawing/2014/main" id="{C7EAC591-3B62-4221-A5E8-E12AF3F5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32681600-B0BC-4088-8745-8E2B22148110}"/>
              </a:ext>
            </a:extLst>
          </p:cNvPr>
          <p:cNvSpPr txBox="1"/>
          <p:nvPr/>
        </p:nvSpPr>
        <p:spPr>
          <a:xfrm>
            <a:off x="539552" y="1700808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Sağlık Bilimleri Enstitüsü</a:t>
            </a:r>
          </a:p>
          <a:p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Beden Eğitimi ve Spor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Cerrahisi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İç Hastalıkları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Hayvan Besleme ve Beslenme </a:t>
            </a:r>
            <a:r>
              <a:rPr lang="tr-TR" dirty="0" err="1" smtClean="0"/>
              <a:t>Hastalıklaları</a:t>
            </a:r>
            <a:r>
              <a:rPr lang="tr-TR" dirty="0"/>
              <a:t>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Biyokimyası Tezli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r>
              <a:rPr lang="tr-TR" b="1" dirty="0"/>
              <a:t>Yaşayan Diller Enstitüsü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062617"/>
      </p:ext>
    </p:extLst>
  </p:cSld>
  <p:clrMapOvr>
    <a:masterClrMapping/>
  </p:clrMapOvr>
  <p:transition spd="med">
    <p:push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endParaRPr lang="tr-TR" b="1" dirty="0"/>
          </a:p>
          <a:p>
            <a:endParaRPr lang="tr-TR" b="1" u="sng" dirty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Eğitim Bölümü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Güzel </a:t>
            </a:r>
            <a:r>
              <a:rPr lang="tr-TR" dirty="0"/>
              <a:t>Sanatlar Eğitimi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İlk Öğretim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FEN EDEBİYAT FAKÜLTESİ</a:t>
            </a:r>
          </a:p>
          <a:p>
            <a:endParaRPr lang="tr-TR" sz="1600" b="1" dirty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Batı </a:t>
            </a:r>
            <a:r>
              <a:rPr lang="tr-TR" sz="1600" dirty="0"/>
              <a:t>Dilleri Bölümü </a:t>
            </a:r>
            <a:r>
              <a:rPr lang="tr-TR" sz="1600" b="1" dirty="0"/>
              <a:t>(Bölüm açık, öğrencisi yok)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Doğu Dilleri Bölümü</a:t>
            </a:r>
            <a:r>
              <a:rPr lang="tr-TR" sz="1600" b="1" dirty="0"/>
              <a:t> 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b="1" dirty="0"/>
          </a:p>
          <a:p>
            <a:r>
              <a:rPr lang="tr-TR" sz="1600" b="1" dirty="0" smtClean="0"/>
              <a:t>VETERİNER FAKÜLTESİ</a:t>
            </a:r>
          </a:p>
          <a:p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Gıda Hijyeni ve Teknolojisi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Bilimleri Bölümü </a:t>
            </a:r>
            <a:r>
              <a:rPr lang="tr-TR" sz="1600" b="1" dirty="0" smtClean="0"/>
              <a:t>(</a:t>
            </a:r>
            <a:r>
              <a:rPr lang="tr-TR" sz="1600" b="1" dirty="0"/>
              <a:t>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Öncesi Bilimleri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Temel Bilimler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Zootekni ve Hayvan Besleme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MÜHENDİSLİK MİMARLIK FAKÜLTESİ</a:t>
            </a:r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Endüstri Ürünleri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İç Mimarlık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Şehir ve Bölge Planlama  Bölümü</a:t>
            </a:r>
            <a:r>
              <a:rPr lang="tr-TR" sz="1200" b="1" dirty="0"/>
              <a:t>(Bölüm açık, öğrencisi yok</a:t>
            </a:r>
            <a:r>
              <a:rPr lang="tr-TR" sz="1200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Kimya </a:t>
            </a:r>
            <a:r>
              <a:rPr lang="tr-TR" sz="1200" dirty="0"/>
              <a:t>Mühendisliği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/>
          </a:p>
          <a:p>
            <a:r>
              <a:rPr lang="tr-TR" sz="1400" b="1" dirty="0"/>
              <a:t>ZİRAAT FAKÜLTESİ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Bitki Beslenme ve Toprak Bilimi Bölümü</a:t>
            </a:r>
            <a:r>
              <a:rPr lang="tr-TR" sz="1400" b="1" dirty="0"/>
              <a:t>(Bölüm açık, öğrencisi yok)</a:t>
            </a:r>
          </a:p>
          <a:p>
            <a:pPr lvl="0"/>
            <a:endParaRPr lang="tr-TR" sz="1400" b="1" dirty="0"/>
          </a:p>
          <a:p>
            <a:pPr lvl="0"/>
            <a:r>
              <a:rPr lang="tr-TR" sz="1400" b="1" dirty="0"/>
              <a:t>GÜZEL SANATLAR ve TASARIM FAKÜLTESİ</a:t>
            </a:r>
          </a:p>
          <a:p>
            <a:pPr marL="285750" indent="-285750"/>
            <a:endParaRPr lang="tr-TR" sz="1400" b="1" dirty="0"/>
          </a:p>
          <a:p>
            <a:pPr lvl="0"/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628800"/>
            <a:ext cx="86618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Çalışma Ekonomisi ve Endüstri İlişkiler 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/>
              <a:t>ÖĞRENCİ ALMAYAN PROGRAMLAR</a:t>
            </a:r>
            <a:r>
              <a:rPr lang="tr-TR" sz="5400" b="1" dirty="0"/>
              <a:t/>
            </a:r>
            <a:br>
              <a:rPr lang="tr-TR" sz="5400" b="1" dirty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Tıp Fakültesi 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Cerrahi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Dahili 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Temel Tıp Bilimleri Bölümü </a:t>
            </a:r>
            <a:r>
              <a:rPr lang="tr-TR" sz="1600" b="1" dirty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YAŞAYAN DİLLER ENSTİTÜSÜ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Süryani Dili Edebiyatı A.B.D </a:t>
            </a:r>
            <a:endParaRPr lang="tr-TR" sz="1600" b="1" dirty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SAĞLIK </a:t>
            </a:r>
            <a:r>
              <a:rPr lang="tr-TR" sz="1400" b="1" dirty="0" smtClean="0"/>
              <a:t>BİLİMLERİ FAKÜLTESİ</a:t>
            </a:r>
            <a:endParaRPr lang="tr-TR" sz="1400" b="1" dirty="0"/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Fizyoterapi ve Rehabilitasyon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Çocuk Gelişimi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Ebelik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Sosyal Hizmetler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Beslenme ve Diyetetik Bölümü 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/>
            <a:endParaRPr lang="tr-TR" sz="1400" b="1" dirty="0"/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Rekreasyon</a:t>
            </a:r>
            <a:r>
              <a:rPr lang="tr-TR" sz="1400" b="1" dirty="0"/>
              <a:t> </a:t>
            </a:r>
            <a:r>
              <a:rPr lang="tr-TR" sz="1400" dirty="0"/>
              <a:t>Bölümü</a:t>
            </a:r>
            <a:r>
              <a:rPr lang="tr-TR" sz="1400" b="1" dirty="0"/>
              <a:t> (Bölüm açık, öğrencisi yok)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052736"/>
            <a:ext cx="77153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Sağlık  Bakım Hizmetleri 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Yaşlı Bakımı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Dişçilik Hizmetleri </a:t>
            </a:r>
            <a:r>
              <a:rPr lang="tr-TR" b="1" dirty="0" smtClean="0"/>
              <a:t>(</a:t>
            </a:r>
            <a:r>
              <a:rPr lang="tr-TR" b="1" dirty="0"/>
              <a:t>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smtClean="0"/>
              <a:t>Diş Protez Teknolojisi Pr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Tıbbi Hizmetler ve Teknikler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err="1" smtClean="0"/>
              <a:t>Paramedik</a:t>
            </a:r>
            <a:endParaRPr lang="tr-TR" dirty="0" smtClean="0"/>
          </a:p>
          <a:p>
            <a:pPr lvl="0"/>
            <a:r>
              <a:rPr lang="tr-TR" dirty="0" smtClean="0"/>
              <a:t>Tıbbi Tanıtım ve Pazarlama Pr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Eczane Hizmetleri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Eczane Hizmetleri Pr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Sağlık Programları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Ambulans ve Acil Yardım Pr</a:t>
            </a:r>
          </a:p>
          <a:p>
            <a:pPr lvl="0"/>
            <a:r>
              <a:rPr lang="tr-TR" dirty="0" smtClean="0"/>
              <a:t>Anestezi Pr</a:t>
            </a:r>
          </a:p>
          <a:p>
            <a:pPr lvl="0"/>
            <a:r>
              <a:rPr lang="tr-TR" dirty="0" smtClean="0"/>
              <a:t>Protez ve </a:t>
            </a:r>
            <a:r>
              <a:rPr lang="tr-TR" dirty="0" err="1" smtClean="0"/>
              <a:t>Ortez</a:t>
            </a:r>
            <a:r>
              <a:rPr lang="tr-TR" dirty="0" smtClean="0"/>
              <a:t>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Yabancı Diller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Mütercim-Tercümanlık Bölümü (Arapça )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Temel 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5" name="3 Metin kutusu"/>
          <p:cNvSpPr txBox="1"/>
          <p:nvPr/>
        </p:nvSpPr>
        <p:spPr>
          <a:xfrm>
            <a:off x="323528" y="1105701"/>
            <a:ext cx="7715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Turizm İşletmeciliği ve Otelcilik Yüksekokulu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Konaklama </a:t>
            </a:r>
            <a:r>
              <a:rPr lang="tr-TR" dirty="0" err="1" smtClean="0"/>
              <a:t>İşletmeliciği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6 Metin kutusu"/>
          <p:cNvSpPr txBox="1"/>
          <p:nvPr/>
        </p:nvSpPr>
        <p:spPr>
          <a:xfrm>
            <a:off x="323528" y="2811566"/>
            <a:ext cx="7715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Kurtalan Meslek 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Adalet 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ve Süs Bitkileri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Pazarlama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Sulama Teknolojisi Pr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Yaşlı </a:t>
            </a:r>
            <a:r>
              <a:rPr lang="tr-TR" dirty="0" smtClean="0"/>
              <a:t>Bakımı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Büro Yönetim ve Yöneticilik </a:t>
            </a:r>
            <a:r>
              <a:rPr lang="tr-TR" dirty="0" smtClean="0"/>
              <a:t>Asistanlığı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Güvenlik ve </a:t>
            </a:r>
            <a:r>
              <a:rPr lang="tr-TR" dirty="0" smtClean="0"/>
              <a:t>Koruma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Laborant ve Veteriner Sağlığı Pr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r>
              <a:rPr lang="tr-TR" dirty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052736"/>
            <a:ext cx="807249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Destekli Tasarım ve </a:t>
            </a:r>
            <a:r>
              <a:rPr lang="tr-TR" dirty="0" smtClean="0"/>
              <a:t>Animasyon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Mobilya ve </a:t>
            </a:r>
            <a:r>
              <a:rPr lang="tr-TR" dirty="0" err="1"/>
              <a:t>Dekarasyon</a:t>
            </a:r>
            <a:r>
              <a:rPr lang="tr-TR" dirty="0"/>
              <a:t> </a:t>
            </a:r>
            <a:r>
              <a:rPr lang="tr-TR" dirty="0" smtClean="0"/>
              <a:t>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Coğrafi Bilgi </a:t>
            </a:r>
            <a:r>
              <a:rPr lang="tr-TR" dirty="0" smtClean="0"/>
              <a:t>Sistemleri Pr 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Grafik Tasarımı Pr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Teknik Bilimler MYO</a:t>
            </a:r>
          </a:p>
          <a:p>
            <a:endParaRPr lang="tr-TR" b="1" dirty="0"/>
          </a:p>
          <a:p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Kontrol ve Otomasyon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Mobilya ve </a:t>
            </a:r>
            <a:r>
              <a:rPr lang="tr-TR" sz="1200" dirty="0" err="1"/>
              <a:t>Dekarasyon</a:t>
            </a:r>
            <a:r>
              <a:rPr lang="tr-TR" sz="1200" dirty="0"/>
              <a:t> </a:t>
            </a:r>
            <a:r>
              <a:rPr lang="tr-TR" sz="1200" dirty="0" smtClean="0"/>
              <a:t>Pr 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Otomotiv Teknolojisi Pr </a:t>
            </a:r>
            <a:r>
              <a:rPr lang="tr-TR" sz="1200" b="1" dirty="0"/>
              <a:t>(Bölüm açık, öğrencisi yok)</a:t>
            </a:r>
          </a:p>
          <a:p>
            <a:pPr lvl="0"/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Raylı Sistemler Makine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Sivil Savunma ve İtfaiyecilik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Gaz ve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İklimlendirme ve Soğutma Pr.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Doğal Gaz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Yapı Denetim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745233"/>
            <a:ext cx="8072494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</a:t>
            </a: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MYO</a:t>
            </a:r>
            <a:r>
              <a:rPr kumimoji="0" lang="tr-T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Pastacılık ve Ekmekçilik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Sağlığı ve Güvenliği 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653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14845</TotalTime>
  <Words>5572</Words>
  <Application>Microsoft Office PowerPoint</Application>
  <PresentationFormat>Ekran Gösterisi (4:3)</PresentationFormat>
  <Paragraphs>3075</Paragraphs>
  <Slides>72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72</vt:i4>
      </vt:variant>
    </vt:vector>
  </HeadingPairs>
  <TitlesOfParts>
    <vt:vector size="77" baseType="lpstr">
      <vt:lpstr>Arial</vt:lpstr>
      <vt:lpstr>Book Antiqua</vt:lpstr>
      <vt:lpstr>Calibri</vt:lpstr>
      <vt:lpstr>Times New Roman</vt:lpstr>
      <vt:lpstr>Ofis Teması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4068 öğrenci kontenjanından 3574 öğrenci kaydını yapmıştır.</vt:lpstr>
      <vt:lpstr>PowerPoint Sunusu</vt:lpstr>
      <vt:lpstr>PowerPoint Sunusu</vt:lpstr>
      <vt:lpstr>PowerPoint Sunusu</vt:lpstr>
      <vt:lpstr>PowerPoint Sunusu</vt:lpstr>
      <vt:lpstr>2008-2021 ÖĞRENCİ SAYILARI</vt:lpstr>
      <vt:lpstr>2008-2021 ARASI ÖĞRENCİ SAYILARI GRAFİĞİ</vt:lpstr>
      <vt:lpstr>PowerPoint Sunusu</vt:lpstr>
      <vt:lpstr>PowerPoint Sunusu</vt:lpstr>
      <vt:lpstr>2022-23 Eğitim-Öğretim Yılı Öğrenci Sayıları</vt:lpstr>
      <vt:lpstr>PowerPoint Sunusu</vt:lpstr>
      <vt:lpstr>PowerPoint Sunusu</vt:lpstr>
      <vt:lpstr>PowerPoint Sunusu</vt:lpstr>
      <vt:lpstr>PowerPoint Sunusu</vt:lpstr>
      <vt:lpstr>Fakülte bazında öğrenim şekline göre cinsiyet sayıları</vt:lpstr>
      <vt:lpstr>PowerPoint Sunusu</vt:lpstr>
      <vt:lpstr>PowerPoint Sunusu</vt:lpstr>
      <vt:lpstr>PowerPoint Sunusu</vt:lpstr>
      <vt:lpstr>PowerPoint Sunusu</vt:lpstr>
      <vt:lpstr>PowerPoint Sunusu</vt:lpstr>
      <vt:lpstr> e-imzalı Diploma İşlemleri</vt:lpstr>
      <vt:lpstr>Önlisans Azemi Süreyi Aşan Öğrenciler Hk. Bilgi Semineri</vt:lpstr>
      <vt:lpstr>Daire Başkanlığımızda Yapılan Eğitim Semineri ve Bilgilendirme Toplantıları   </vt:lpstr>
      <vt:lpstr>YÖKSİS İŞLEMLERİ </vt:lpstr>
      <vt:lpstr>İlk Defa Bölüm/Program Açma ve Öğrenci Alma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ALAN PROGRAMLAR</vt:lpstr>
      <vt:lpstr>ÖĞRENCİ ALAN PROGRAMLAR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ÖĞRENCİ ALMAYAN PROGRAMLAR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B0791</cp:lastModifiedBy>
  <cp:revision>1356</cp:revision>
  <cp:lastPrinted>2022-04-01T06:18:36Z</cp:lastPrinted>
  <dcterms:created xsi:type="dcterms:W3CDTF">2016-02-05T08:24:39Z</dcterms:created>
  <dcterms:modified xsi:type="dcterms:W3CDTF">2023-10-24T07:46:17Z</dcterms:modified>
</cp:coreProperties>
</file>