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10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3.xml" ContentType="application/vnd.openxmlformats-officedocument.presentationml.notesSlide+xml"/>
  <Override PartName="/ppt/charts/chart11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5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notesSlides/notesSlide4.xml" ContentType="application/vnd.openxmlformats-officedocument.presentationml.notesSlide+xml"/>
  <Override PartName="/ppt/charts/chart1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3" r:id="rId1"/>
  </p:sldMasterIdLst>
  <p:notesMasterIdLst>
    <p:notesMasterId r:id="rId87"/>
  </p:notesMasterIdLst>
  <p:sldIdLst>
    <p:sldId id="472" r:id="rId2"/>
    <p:sldId id="297" r:id="rId3"/>
    <p:sldId id="298" r:id="rId4"/>
    <p:sldId id="299" r:id="rId5"/>
    <p:sldId id="437" r:id="rId6"/>
    <p:sldId id="372" r:id="rId7"/>
    <p:sldId id="462" r:id="rId8"/>
    <p:sldId id="453" r:id="rId9"/>
    <p:sldId id="259" r:id="rId10"/>
    <p:sldId id="337" r:id="rId11"/>
    <p:sldId id="258" r:id="rId12"/>
    <p:sldId id="444" r:id="rId13"/>
    <p:sldId id="446" r:id="rId14"/>
    <p:sldId id="412" r:id="rId15"/>
    <p:sldId id="417" r:id="rId16"/>
    <p:sldId id="416" r:id="rId17"/>
    <p:sldId id="411" r:id="rId18"/>
    <p:sldId id="410" r:id="rId19"/>
    <p:sldId id="445" r:id="rId20"/>
    <p:sldId id="454" r:id="rId21"/>
    <p:sldId id="262" r:id="rId22"/>
    <p:sldId id="403" r:id="rId23"/>
    <p:sldId id="406" r:id="rId24"/>
    <p:sldId id="261" r:id="rId25"/>
    <p:sldId id="260" r:id="rId26"/>
    <p:sldId id="402" r:id="rId27"/>
    <p:sldId id="401" r:id="rId28"/>
    <p:sldId id="422" r:id="rId29"/>
    <p:sldId id="448" r:id="rId30"/>
    <p:sldId id="425" r:id="rId31"/>
    <p:sldId id="408" r:id="rId32"/>
    <p:sldId id="409" r:id="rId33"/>
    <p:sldId id="471" r:id="rId34"/>
    <p:sldId id="493" r:id="rId35"/>
    <p:sldId id="400" r:id="rId36"/>
    <p:sldId id="485" r:id="rId37"/>
    <p:sldId id="421" r:id="rId38"/>
    <p:sldId id="419" r:id="rId39"/>
    <p:sldId id="420" r:id="rId40"/>
    <p:sldId id="470" r:id="rId41"/>
    <p:sldId id="404" r:id="rId42"/>
    <p:sldId id="405" r:id="rId43"/>
    <p:sldId id="467" r:id="rId44"/>
    <p:sldId id="466" r:id="rId45"/>
    <p:sldId id="468" r:id="rId46"/>
    <p:sldId id="469" r:id="rId47"/>
    <p:sldId id="477" r:id="rId48"/>
    <p:sldId id="488" r:id="rId49"/>
    <p:sldId id="482" r:id="rId50"/>
    <p:sldId id="483" r:id="rId51"/>
    <p:sldId id="489" r:id="rId52"/>
    <p:sldId id="491" r:id="rId53"/>
    <p:sldId id="325" r:id="rId54"/>
    <p:sldId id="326" r:id="rId55"/>
    <p:sldId id="327" r:id="rId56"/>
    <p:sldId id="328" r:id="rId57"/>
    <p:sldId id="329" r:id="rId58"/>
    <p:sldId id="330" r:id="rId59"/>
    <p:sldId id="331" r:id="rId60"/>
    <p:sldId id="438" r:id="rId61"/>
    <p:sldId id="332" r:id="rId62"/>
    <p:sldId id="333" r:id="rId63"/>
    <p:sldId id="334" r:id="rId64"/>
    <p:sldId id="335" r:id="rId65"/>
    <p:sldId id="336" r:id="rId66"/>
    <p:sldId id="486" r:id="rId67"/>
    <p:sldId id="313" r:id="rId68"/>
    <p:sldId id="487" r:id="rId69"/>
    <p:sldId id="484" r:id="rId70"/>
    <p:sldId id="307" r:id="rId71"/>
    <p:sldId id="310" r:id="rId72"/>
    <p:sldId id="311" r:id="rId73"/>
    <p:sldId id="312" r:id="rId74"/>
    <p:sldId id="308" r:id="rId75"/>
    <p:sldId id="475" r:id="rId76"/>
    <p:sldId id="322" r:id="rId77"/>
    <p:sldId id="315" r:id="rId78"/>
    <p:sldId id="318" r:id="rId79"/>
    <p:sldId id="429" r:id="rId80"/>
    <p:sldId id="439" r:id="rId81"/>
    <p:sldId id="317" r:id="rId82"/>
    <p:sldId id="320" r:id="rId83"/>
    <p:sldId id="319" r:id="rId84"/>
    <p:sldId id="492" r:id="rId85"/>
    <p:sldId id="473" r:id="rId86"/>
  </p:sldIdLst>
  <p:sldSz cx="9144000" cy="6858000" type="screen4x3"/>
  <p:notesSz cx="6858000" cy="9947275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83E5"/>
    <a:srgbClr val="66CCFF"/>
    <a:srgbClr val="FFE389"/>
    <a:srgbClr val="E6B27E"/>
    <a:srgbClr val="EEFAA4"/>
    <a:srgbClr val="EDF76D"/>
    <a:srgbClr val="99FF66"/>
    <a:srgbClr val="351E9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>
      <p:cViewPr varScale="1">
        <p:scale>
          <a:sx n="115" d="100"/>
          <a:sy n="115" d="100"/>
        </p:scale>
        <p:origin x="1530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viewProps" Target="view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theme" Target="theme/theme1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notesMaster" Target="notesMasters/notesMaster1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_al__ma_Sayfas_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6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7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8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9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0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1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2.xlsx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3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4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/>
              <a:t>Öğrenci </a:t>
            </a:r>
            <a:r>
              <a:rPr lang="en-US" dirty="0" err="1"/>
              <a:t>Kontenjan</a:t>
            </a:r>
            <a:r>
              <a:rPr lang="en-US" dirty="0"/>
              <a:t> </a:t>
            </a:r>
            <a:r>
              <a:rPr lang="en-US" dirty="0" err="1"/>
              <a:t>Doluluk</a:t>
            </a:r>
            <a:r>
              <a:rPr lang="en-US" dirty="0"/>
              <a:t> </a:t>
            </a:r>
            <a:r>
              <a:rPr lang="en-US" dirty="0" err="1"/>
              <a:t>Oranı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Kontenjan Doluluk Oranı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261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3936-4F25-A541-8A7DAD1AFE95}"/>
                </c:ext>
              </c:extLst>
            </c:dLbl>
            <c:spPr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Sayfa1!$A$2:$A$4</c:f>
              <c:strCache>
                <c:ptCount val="3"/>
                <c:pt idx="0">
                  <c:v>Kontenjan Sayısı</c:v>
                </c:pt>
                <c:pt idx="1">
                  <c:v>Kayıt Yapan</c:v>
                </c:pt>
                <c:pt idx="2">
                  <c:v>Kayıt Yapmayan</c:v>
                </c:pt>
              </c:strCache>
            </c:strRef>
          </c:cat>
          <c:val>
            <c:numRef>
              <c:f>Sayfa1!$B$2:$B$4</c:f>
              <c:numCache>
                <c:formatCode>General</c:formatCode>
                <c:ptCount val="3"/>
                <c:pt idx="0">
                  <c:v>3920</c:v>
                </c:pt>
                <c:pt idx="1">
                  <c:v>3276</c:v>
                </c:pt>
                <c:pt idx="2">
                  <c:v>261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A2D-4F06-8E3D-A56DD68544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0621696"/>
        <c:axId val="140623232"/>
      </c:barChart>
      <c:catAx>
        <c:axId val="140621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0623232"/>
        <c:crosses val="autoZero"/>
        <c:auto val="1"/>
        <c:lblAlgn val="ctr"/>
        <c:lblOffset val="100"/>
        <c:noMultiLvlLbl val="0"/>
      </c:catAx>
      <c:valAx>
        <c:axId val="1406232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0621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2021-2022</a:t>
            </a:r>
            <a:r>
              <a:rPr lang="tr-TR" baseline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ÖSYM KAYIT YAPTIRAN ÖĞRENCİ ORANI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1.0511391977653458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Satışlar</c:v>
                </c:pt>
              </c:strCache>
            </c:strRef>
          </c:tx>
          <c:dPt>
            <c:idx val="0"/>
            <c:bubble3D val="0"/>
            <c:spPr>
              <a:solidFill>
                <a:srgbClr val="00B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49AB-4264-B212-13482B19A85C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49AB-4264-B212-13482B19A85C}"/>
              </c:ext>
            </c:extLst>
          </c:dPt>
          <c:dLbls>
            <c:dLbl>
              <c:idx val="0"/>
              <c:layout>
                <c:manualLayout>
                  <c:x val="0.19406838342741764"/>
                  <c:y val="-0.18266861792492728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2400" b="1" dirty="0" smtClean="0"/>
                      <a:t>83,57%</a:t>
                    </a:r>
                    <a:endParaRPr lang="en-US" sz="110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219285657644661"/>
                      <c:h val="0.1746427390899936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49AB-4264-B212-13482B19A85C}"/>
                </c:ext>
              </c:extLst>
            </c:dLbl>
            <c:dLbl>
              <c:idx val="1"/>
              <c:layout>
                <c:manualLayout>
                  <c:x val="6.1878937443534197E-2"/>
                  <c:y val="1.061056735108042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2400" dirty="0" smtClean="0"/>
                      <a:t>16,43%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568360818861544"/>
                      <c:h val="0.1452758538516530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49AB-4264-B212-13482B19A85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Sayfa1!$A$2:$A$3</c:f>
              <c:strCache>
                <c:ptCount val="2"/>
                <c:pt idx="0">
                  <c:v>KAYIT YAPAN</c:v>
                </c:pt>
                <c:pt idx="1">
                  <c:v>KAYIT YAPMAYAN</c:v>
                </c:pt>
              </c:strCache>
            </c:strRef>
          </c:cat>
          <c:val>
            <c:numRef>
              <c:f>Sayfa1!$B$2:$B$3</c:f>
              <c:numCache>
                <c:formatCode>General</c:formatCode>
                <c:ptCount val="2"/>
                <c:pt idx="0">
                  <c:v>3570</c:v>
                </c:pt>
                <c:pt idx="1">
                  <c:v>337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AB-4264-B212-13482B19A8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/>
              <a:t>Öğrenci</a:t>
            </a:r>
            <a:r>
              <a:rPr lang="tr-TR" baseline="0" dirty="0"/>
              <a:t> Sayı Grafiği 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9"/>
              <c:layout/>
              <c:tx>
                <c:rich>
                  <a:bodyPr/>
                  <a:lstStyle/>
                  <a:p>
                    <a:r>
                      <a:rPr lang="en-US"/>
                      <a:t>13364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B4CC-4E67-AF56-35E2E3777F9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Sayfa1!$A$2:$A$15</c:f>
              <c:strCache>
                <c:ptCount val="14"/>
                <c:pt idx="0">
                  <c:v>2008-2009</c:v>
                </c:pt>
                <c:pt idx="1">
                  <c:v>2009-2010</c:v>
                </c:pt>
                <c:pt idx="2">
                  <c:v>2010-2011</c:v>
                </c:pt>
                <c:pt idx="3">
                  <c:v>2011-2012</c:v>
                </c:pt>
                <c:pt idx="4">
                  <c:v>2012-2013</c:v>
                </c:pt>
                <c:pt idx="5">
                  <c:v>2013-2014</c:v>
                </c:pt>
                <c:pt idx="6">
                  <c:v>2014-2015</c:v>
                </c:pt>
                <c:pt idx="7">
                  <c:v>2015-2016</c:v>
                </c:pt>
                <c:pt idx="8">
                  <c:v>2016-2017</c:v>
                </c:pt>
                <c:pt idx="9">
                  <c:v>2017-2018</c:v>
                </c:pt>
                <c:pt idx="10">
                  <c:v>2018-2019</c:v>
                </c:pt>
                <c:pt idx="11">
                  <c:v>2019-2020</c:v>
                </c:pt>
                <c:pt idx="12">
                  <c:v>2020-2021</c:v>
                </c:pt>
                <c:pt idx="13">
                  <c:v>2021-2022</c:v>
                </c:pt>
              </c:strCache>
            </c:strRef>
          </c:cat>
          <c:val>
            <c:numRef>
              <c:f>Sayfa1!$B$2:$B$15</c:f>
              <c:numCache>
                <c:formatCode>General</c:formatCode>
                <c:ptCount val="14"/>
                <c:pt idx="0">
                  <c:v>2729</c:v>
                </c:pt>
                <c:pt idx="1">
                  <c:v>3894</c:v>
                </c:pt>
                <c:pt idx="2">
                  <c:v>4517</c:v>
                </c:pt>
                <c:pt idx="3">
                  <c:v>5147</c:v>
                </c:pt>
                <c:pt idx="4">
                  <c:v>5012</c:v>
                </c:pt>
                <c:pt idx="5">
                  <c:v>6023</c:v>
                </c:pt>
                <c:pt idx="6">
                  <c:v>7404</c:v>
                </c:pt>
                <c:pt idx="7">
                  <c:v>10150</c:v>
                </c:pt>
                <c:pt idx="8">
                  <c:v>12233</c:v>
                </c:pt>
                <c:pt idx="9">
                  <c:v>13364</c:v>
                </c:pt>
                <c:pt idx="10">
                  <c:v>15372</c:v>
                </c:pt>
                <c:pt idx="11">
                  <c:v>16679</c:v>
                </c:pt>
                <c:pt idx="12">
                  <c:v>16450</c:v>
                </c:pt>
                <c:pt idx="13">
                  <c:v>16651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F6E-452B-9167-140A4A4F4B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3366400"/>
        <c:axId val="143368192"/>
      </c:barChart>
      <c:catAx>
        <c:axId val="143366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3368192"/>
        <c:crosses val="autoZero"/>
        <c:auto val="1"/>
        <c:lblAlgn val="ctr"/>
        <c:lblOffset val="100"/>
        <c:noMultiLvlLbl val="0"/>
      </c:catAx>
      <c:valAx>
        <c:axId val="1433681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3366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/>
              <a:t>2020-2021</a:t>
            </a:r>
            <a:r>
              <a:rPr lang="tr-TR" baseline="0" dirty="0" smtClean="0"/>
              <a:t> </a:t>
            </a:r>
            <a:r>
              <a:rPr lang="tr-TR" baseline="0" dirty="0"/>
              <a:t>Öğrenci sayıları</a:t>
            </a:r>
            <a:endParaRPr lang="tr-TR" dirty="0"/>
          </a:p>
        </c:rich>
      </c:tx>
      <c:layout>
        <c:manualLayout>
          <c:xMode val="edge"/>
          <c:yMode val="edge"/>
          <c:x val="0.33255543530877663"/>
          <c:y val="5.4085176913891532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10"/>
      <c:rotY val="1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ÖN LİSANS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0"/>
                  <c:y val="-4.59724003768075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419C-4BDB-935F-49593B1055D8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Sayfa1!$B$2</c:f>
              <c:numCache>
                <c:formatCode>General</c:formatCode>
                <c:ptCount val="1"/>
                <c:pt idx="0">
                  <c:v>5730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19C-4BDB-935F-49593B1055D8}"/>
            </c:ext>
          </c:extLst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LİSANS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9.4483549446886857E-3"/>
                  <c:y val="-3.78596238397240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912B-42A8-9A1F-50312396DB9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Sayfa1!$C$2</c:f>
              <c:numCache>
                <c:formatCode>General</c:formatCode>
                <c:ptCount val="1"/>
                <c:pt idx="0">
                  <c:v>9628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19C-4BDB-935F-49593B1055D8}"/>
            </c:ext>
          </c:extLst>
        </c:ser>
        <c:ser>
          <c:idx val="2"/>
          <c:order val="2"/>
          <c:tx>
            <c:strRef>
              <c:f>Sayfa1!$D$1</c:f>
              <c:strCache>
                <c:ptCount val="1"/>
                <c:pt idx="0">
                  <c:v>FARABİ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494516482295809E-3"/>
                  <c:y val="-2.163407076555656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b="1" i="1" baseline="0"/>
                  </a:pPr>
                  <a:endParaRPr lang="tr-T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419C-4BDB-935F-49593B1055D8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Sayfa1!$D$2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419C-4BDB-935F-49593B1055D8}"/>
            </c:ext>
          </c:extLst>
        </c:ser>
        <c:ser>
          <c:idx val="3"/>
          <c:order val="3"/>
          <c:tx>
            <c:strRef>
              <c:f>Sayfa1!$E$1</c:f>
              <c:strCache>
                <c:ptCount val="1"/>
                <c:pt idx="0">
                  <c:v>DOKTORA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104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1B37-4140-8D07-8E21EBA3FA63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Sayfa1!$E$2</c:f>
              <c:numCache>
                <c:formatCode>General</c:formatCode>
                <c:ptCount val="1"/>
                <c:pt idx="0">
                  <c:v>104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419C-4BDB-935F-49593B1055D8}"/>
            </c:ext>
          </c:extLst>
        </c:ser>
        <c:ser>
          <c:idx val="4"/>
          <c:order val="4"/>
          <c:tx>
            <c:strRef>
              <c:f>Sayfa1!$F$1</c:f>
              <c:strCache>
                <c:ptCount val="1"/>
                <c:pt idx="0">
                  <c:v>LİSANS ÜSTÜ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4945164822958E-3"/>
                  <c:y val="-1.892981191986204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1026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912B-42A8-9A1F-50312396DB9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Sayfa1!$F$2</c:f>
              <c:numCache>
                <c:formatCode>General</c:formatCode>
                <c:ptCount val="1"/>
                <c:pt idx="0">
                  <c:v>1056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419C-4BDB-935F-49593B1055D8}"/>
            </c:ext>
          </c:extLst>
        </c:ser>
        <c:ser>
          <c:idx val="5"/>
          <c:order val="5"/>
          <c:tx>
            <c:strRef>
              <c:f>Sayfa1!$G$1</c:f>
              <c:strCache>
                <c:ptCount val="1"/>
                <c:pt idx="0">
                  <c:v>PEDEGOJİK FORMASYON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Sayfa1!$G$2</c:f>
              <c:numCache>
                <c:formatCode>General</c:formatCode>
                <c:ptCount val="1"/>
                <c:pt idx="0">
                  <c:v>132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419C-4BDB-935F-49593B1055D8}"/>
            </c:ext>
          </c:extLst>
        </c:ser>
        <c:ser>
          <c:idx val="6"/>
          <c:order val="6"/>
          <c:tx>
            <c:strRef>
              <c:f>Sayfa1!$H$1</c:f>
              <c:strCache>
                <c:ptCount val="1"/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Sayfa1!$H$2</c:f>
              <c:numCache>
                <c:formatCode>General</c:formatCode>
                <c:ptCount val="1"/>
              </c:numCache>
            </c:numRef>
          </c:val>
          <c:extLst>
            <c:ext xmlns:c16="http://schemas.microsoft.com/office/drawing/2014/chart" uri="{C3380CC4-5D6E-409C-BE32-E72D297353CC}">
              <c16:uniqueId val="{0000000C-419C-4BDB-935F-49593B1055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144808192"/>
        <c:axId val="144818176"/>
        <c:axId val="0"/>
      </c:bar3DChart>
      <c:catAx>
        <c:axId val="1448081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44818176"/>
        <c:crosses val="autoZero"/>
        <c:auto val="1"/>
        <c:lblAlgn val="ctr"/>
        <c:lblOffset val="100"/>
        <c:noMultiLvlLbl val="0"/>
      </c:catAx>
      <c:valAx>
        <c:axId val="1448181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4808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7857671338466767E-2"/>
          <c:y val="3.7118323125994016E-2"/>
          <c:w val="0.8919508113246517"/>
          <c:h val="0.7894187088667584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7B8-4F16-B8B0-45411D0F70B2}"/>
              </c:ext>
            </c:extLst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aseline="0" dirty="0">
                        <a:latin typeface="Arial Black" pitchFamily="34" charset="0"/>
                      </a:rPr>
                      <a:t> </a:t>
                    </a:r>
                    <a:r>
                      <a:rPr lang="en-US" baseline="0" dirty="0" smtClean="0">
                        <a:latin typeface="Arial Black" pitchFamily="34" charset="0"/>
                      </a:rPr>
                      <a:t>8824</a:t>
                    </a:r>
                    <a:endParaRPr lang="en-US" baseline="0" dirty="0">
                      <a:latin typeface="Arial Black" pitchFamily="34" charset="0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57B8-4F16-B8B0-45411D0F70B2}"/>
                </c:ext>
              </c:extLst>
            </c:dLbl>
            <c:dLbl>
              <c:idx val="1"/>
              <c:layout>
                <c:manualLayout>
                  <c:x val="0"/>
                  <c:y val="5.5796216401452162E-3"/>
                </c:manualLayout>
              </c:layout>
              <c:tx>
                <c:rich>
                  <a:bodyPr/>
                  <a:lstStyle/>
                  <a:p>
                    <a:endParaRPr lang="en-US" baseline="0" dirty="0">
                      <a:latin typeface="Arial Black" pitchFamily="34" charset="0"/>
                    </a:endParaRPr>
                  </a:p>
                  <a:p>
                    <a:r>
                      <a:rPr lang="en-US" baseline="0" dirty="0" smtClean="0">
                        <a:latin typeface="Arial Black" pitchFamily="34" charset="0"/>
                      </a:rPr>
                      <a:t>7827</a:t>
                    </a:r>
                    <a:endParaRPr lang="en-US" dirty="0">
                      <a:latin typeface="Arial Black" pitchFamily="34" charset="0"/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57B8-4F16-B8B0-45411D0F70B2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Arial Black" pitchFamily="34" charset="0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Sayfa1!$A$2:$A$3</c:f>
              <c:strCache>
                <c:ptCount val="2"/>
                <c:pt idx="0">
                  <c:v>ERKEK</c:v>
                </c:pt>
                <c:pt idx="1">
                  <c:v>KIZ</c:v>
                </c:pt>
              </c:strCache>
            </c:strRef>
          </c:cat>
          <c:val>
            <c:numRef>
              <c:f>Sayfa1!$B$2:$B$3</c:f>
              <c:numCache>
                <c:formatCode>General</c:formatCode>
                <c:ptCount val="2"/>
                <c:pt idx="0">
                  <c:v>8954</c:v>
                </c:pt>
                <c:pt idx="1">
                  <c:v>7428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7B8-4F16-B8B0-45411D0F70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5878016"/>
        <c:axId val="145969920"/>
      </c:barChart>
      <c:catAx>
        <c:axId val="145878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Black" pitchFamily="34" charset="0"/>
                <a:ea typeface="+mn-ea"/>
                <a:cs typeface="+mn-cs"/>
              </a:defRPr>
            </a:pPr>
            <a:endParaRPr lang="tr-TR"/>
          </a:p>
        </c:txPr>
        <c:crossAx val="145969920"/>
        <c:crosses val="autoZero"/>
        <c:auto val="1"/>
        <c:lblAlgn val="ctr"/>
        <c:lblOffset val="100"/>
        <c:noMultiLvlLbl val="0"/>
      </c:catAx>
      <c:valAx>
        <c:axId val="1459699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58780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ERKEK</c:v>
                </c:pt>
              </c:strCache>
            </c:strRef>
          </c:tx>
          <c:spPr>
            <a:solidFill>
              <a:schemeClr val="bg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17"/>
              <c:layout>
                <c:manualLayout>
                  <c:x val="-1.492837670477360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91C6-476D-9A24-17F4B23CC98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Sayfa1!$A$2:$A$25</c:f>
              <c:strCache>
                <c:ptCount val="24"/>
                <c:pt idx="0">
                  <c:v>EĞİTİM FAKÜLTESİ</c:v>
                </c:pt>
                <c:pt idx="1">
                  <c:v>FEN-EDEBİYAT FAKÜLTESİ</c:v>
                </c:pt>
                <c:pt idx="2">
                  <c:v>MÜHENDİSLİK FAKÜLTESİ</c:v>
                </c:pt>
                <c:pt idx="3">
                  <c:v>GÜZEL SANATLAR VE TASARIM FAKÜLTESİ</c:v>
                </c:pt>
                <c:pt idx="4">
                  <c:v>İ.İ.B.F</c:v>
                </c:pt>
                <c:pt idx="5">
                  <c:v>İLAHİYAT FAKÜLTESİ</c:v>
                </c:pt>
                <c:pt idx="6">
                  <c:v>ZİRAAT FAKÜLTESİ</c:v>
                </c:pt>
                <c:pt idx="7">
                  <c:v>TIP FAKÜLTESİ</c:v>
                </c:pt>
                <c:pt idx="8">
                  <c:v>VETERİNER FAKÜLTESİ</c:v>
                </c:pt>
                <c:pt idx="9">
                  <c:v>YABANCI DİLLER YÜKSEKOKULU</c:v>
                </c:pt>
                <c:pt idx="10">
                  <c:v>SAĞLIK BİLİMLERİ FAKÜLTESİ</c:v>
                </c:pt>
                <c:pt idx="11">
                  <c:v>BESYO</c:v>
                </c:pt>
                <c:pt idx="12">
                  <c:v>TURİZM VE OTELCİLİK YÜKSEKOKULU</c:v>
                </c:pt>
                <c:pt idx="13">
                  <c:v>TASARIM MESLEK YÜKSEKOKULU</c:v>
                </c:pt>
                <c:pt idx="14">
                  <c:v>TEKNİK BİL. MYO</c:v>
                </c:pt>
                <c:pt idx="15">
                  <c:v>SOSYAL BİL. MYO</c:v>
                </c:pt>
                <c:pt idx="16">
                  <c:v>ERUH MYO</c:v>
                </c:pt>
                <c:pt idx="17">
                  <c:v>KURTALAN MYO</c:v>
                </c:pt>
                <c:pt idx="18">
                  <c:v>SAĞLIK HİZ. MYO</c:v>
                </c:pt>
                <c:pt idx="19">
                  <c:v>PEDAGOJİK FORMASYON</c:v>
                </c:pt>
                <c:pt idx="20">
                  <c:v>FEN BİL.ENSTİTÜSÜ</c:v>
                </c:pt>
                <c:pt idx="21">
                  <c:v>SOSYAL BİL. ENSTİTÜSÜ</c:v>
                </c:pt>
                <c:pt idx="22">
                  <c:v>SAĞLIK BİL. ENS.</c:v>
                </c:pt>
                <c:pt idx="23">
                  <c:v>FARABİ</c:v>
                </c:pt>
              </c:strCache>
            </c:strRef>
          </c:cat>
          <c:val>
            <c:numRef>
              <c:f>Sayfa1!$B$2:$B$25</c:f>
              <c:numCache>
                <c:formatCode>General</c:formatCode>
                <c:ptCount val="24"/>
                <c:pt idx="0">
                  <c:v>798</c:v>
                </c:pt>
                <c:pt idx="1">
                  <c:v>624</c:v>
                </c:pt>
                <c:pt idx="2">
                  <c:v>341</c:v>
                </c:pt>
                <c:pt idx="3">
                  <c:v>148</c:v>
                </c:pt>
                <c:pt idx="4">
                  <c:v>317</c:v>
                </c:pt>
                <c:pt idx="5">
                  <c:v>541</c:v>
                </c:pt>
                <c:pt idx="6">
                  <c:v>300</c:v>
                </c:pt>
                <c:pt idx="7">
                  <c:v>58</c:v>
                </c:pt>
                <c:pt idx="8">
                  <c:v>327</c:v>
                </c:pt>
                <c:pt idx="9">
                  <c:v>120</c:v>
                </c:pt>
                <c:pt idx="10">
                  <c:v>671</c:v>
                </c:pt>
                <c:pt idx="11">
                  <c:v>708</c:v>
                </c:pt>
                <c:pt idx="12">
                  <c:v>45</c:v>
                </c:pt>
                <c:pt idx="13">
                  <c:v>0</c:v>
                </c:pt>
                <c:pt idx="14">
                  <c:v>909</c:v>
                </c:pt>
                <c:pt idx="15">
                  <c:v>819</c:v>
                </c:pt>
                <c:pt idx="16">
                  <c:v>129</c:v>
                </c:pt>
                <c:pt idx="17">
                  <c:v>224</c:v>
                </c:pt>
                <c:pt idx="18">
                  <c:v>1021</c:v>
                </c:pt>
                <c:pt idx="19">
                  <c:v>43</c:v>
                </c:pt>
                <c:pt idx="20">
                  <c:v>274</c:v>
                </c:pt>
                <c:pt idx="21">
                  <c:v>497</c:v>
                </c:pt>
                <c:pt idx="22">
                  <c:v>40</c:v>
                </c:pt>
                <c:pt idx="2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85E-4EAA-A388-42FCB8C6C800}"/>
            </c:ext>
          </c:extLst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KIZ</c:v>
                </c:pt>
              </c:strCache>
            </c:strRef>
          </c:tx>
          <c:spPr>
            <a:solidFill>
              <a:srgbClr val="C983E5"/>
            </a:solidFill>
            <a:ln>
              <a:noFill/>
            </a:ln>
            <a:effectLst/>
          </c:spPr>
          <c:invertIfNegative val="0"/>
          <c:dLbls>
            <c:dLbl>
              <c:idx val="16"/>
              <c:layout>
                <c:manualLayout>
                  <c:x val="-5.9713506819095499E-3"/>
                  <c:y val="-5.36776215037341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91C6-476D-9A24-17F4B23CC98B}"/>
                </c:ext>
              </c:extLst>
            </c:dLbl>
            <c:dLbl>
              <c:idx val="17"/>
              <c:layout>
                <c:manualLayout>
                  <c:x val="7.4641883523868004E-3"/>
                  <c:y val="-2.556077214463579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7612103880813721E-2"/>
                      <c:h val="5.2680751390093407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91C6-476D-9A24-17F4B23CC98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Sayfa1!$A$2:$A$25</c:f>
              <c:strCache>
                <c:ptCount val="24"/>
                <c:pt idx="0">
                  <c:v>EĞİTİM FAKÜLTESİ</c:v>
                </c:pt>
                <c:pt idx="1">
                  <c:v>FEN-EDEBİYAT FAKÜLTESİ</c:v>
                </c:pt>
                <c:pt idx="2">
                  <c:v>MÜHENDİSLİK FAKÜLTESİ</c:v>
                </c:pt>
                <c:pt idx="3">
                  <c:v>GÜZEL SANATLAR VE TASARIM FAKÜLTESİ</c:v>
                </c:pt>
                <c:pt idx="4">
                  <c:v>İ.İ.B.F</c:v>
                </c:pt>
                <c:pt idx="5">
                  <c:v>İLAHİYAT FAKÜLTESİ</c:v>
                </c:pt>
                <c:pt idx="6">
                  <c:v>ZİRAAT FAKÜLTESİ</c:v>
                </c:pt>
                <c:pt idx="7">
                  <c:v>TIP FAKÜLTESİ</c:v>
                </c:pt>
                <c:pt idx="8">
                  <c:v>VETERİNER FAKÜLTESİ</c:v>
                </c:pt>
                <c:pt idx="9">
                  <c:v>YABANCI DİLLER YÜKSEKOKULU</c:v>
                </c:pt>
                <c:pt idx="10">
                  <c:v>SAĞLIK BİLİMLERİ FAKÜLTESİ</c:v>
                </c:pt>
                <c:pt idx="11">
                  <c:v>BESYO</c:v>
                </c:pt>
                <c:pt idx="12">
                  <c:v>TURİZM VE OTELCİLİK YÜKSEKOKULU</c:v>
                </c:pt>
                <c:pt idx="13">
                  <c:v>TASARIM MESLEK YÜKSEKOKULU</c:v>
                </c:pt>
                <c:pt idx="14">
                  <c:v>TEKNİK BİL. MYO</c:v>
                </c:pt>
                <c:pt idx="15">
                  <c:v>SOSYAL BİL. MYO</c:v>
                </c:pt>
                <c:pt idx="16">
                  <c:v>ERUH MYO</c:v>
                </c:pt>
                <c:pt idx="17">
                  <c:v>KURTALAN MYO</c:v>
                </c:pt>
                <c:pt idx="18">
                  <c:v>SAĞLIK HİZ. MYO</c:v>
                </c:pt>
                <c:pt idx="19">
                  <c:v>PEDAGOJİK FORMASYON</c:v>
                </c:pt>
                <c:pt idx="20">
                  <c:v>FEN BİL.ENSTİTÜSÜ</c:v>
                </c:pt>
                <c:pt idx="21">
                  <c:v>SOSYAL BİL. ENSTİTÜSÜ</c:v>
                </c:pt>
                <c:pt idx="22">
                  <c:v>SAĞLIK BİL. ENS.</c:v>
                </c:pt>
                <c:pt idx="23">
                  <c:v>FARABİ</c:v>
                </c:pt>
              </c:strCache>
            </c:strRef>
          </c:cat>
          <c:val>
            <c:numRef>
              <c:f>Sayfa1!$C$2:$C$25</c:f>
              <c:numCache>
                <c:formatCode>General</c:formatCode>
                <c:ptCount val="24"/>
                <c:pt idx="0">
                  <c:v>1103</c:v>
                </c:pt>
                <c:pt idx="1">
                  <c:v>642</c:v>
                </c:pt>
                <c:pt idx="2">
                  <c:v>97</c:v>
                </c:pt>
                <c:pt idx="3">
                  <c:v>152</c:v>
                </c:pt>
                <c:pt idx="4">
                  <c:v>186</c:v>
                </c:pt>
                <c:pt idx="5">
                  <c:v>824</c:v>
                </c:pt>
                <c:pt idx="6">
                  <c:v>144</c:v>
                </c:pt>
                <c:pt idx="7">
                  <c:v>32</c:v>
                </c:pt>
                <c:pt idx="8">
                  <c:v>100</c:v>
                </c:pt>
                <c:pt idx="9">
                  <c:v>260</c:v>
                </c:pt>
                <c:pt idx="10">
                  <c:v>634</c:v>
                </c:pt>
                <c:pt idx="11">
                  <c:v>329</c:v>
                </c:pt>
                <c:pt idx="12">
                  <c:v>24</c:v>
                </c:pt>
                <c:pt idx="13">
                  <c:v>1</c:v>
                </c:pt>
                <c:pt idx="14">
                  <c:v>205</c:v>
                </c:pt>
                <c:pt idx="15">
                  <c:v>886</c:v>
                </c:pt>
                <c:pt idx="16">
                  <c:v>230</c:v>
                </c:pt>
                <c:pt idx="17">
                  <c:v>202</c:v>
                </c:pt>
                <c:pt idx="18">
                  <c:v>1013</c:v>
                </c:pt>
                <c:pt idx="19">
                  <c:v>89</c:v>
                </c:pt>
                <c:pt idx="20">
                  <c:v>175</c:v>
                </c:pt>
                <c:pt idx="21">
                  <c:v>267</c:v>
                </c:pt>
                <c:pt idx="22">
                  <c:v>11</c:v>
                </c:pt>
                <c:pt idx="2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85E-4EAA-A388-42FCB8C6C8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5930112"/>
        <c:axId val="145931648"/>
      </c:barChart>
      <c:catAx>
        <c:axId val="145930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5931648"/>
        <c:crosses val="autoZero"/>
        <c:auto val="1"/>
        <c:lblAlgn val="ctr"/>
        <c:lblOffset val="100"/>
        <c:noMultiLvlLbl val="0"/>
      </c:catAx>
      <c:valAx>
        <c:axId val="1459316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59301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YAŞ</c:v>
                </c:pt>
              </c:strCache>
            </c:strRef>
          </c:tx>
          <c:spPr>
            <a:pattFill prst="lgCheck">
              <a:fgClr>
                <a:schemeClr val="accent1"/>
              </a:fgClr>
              <a:bgClr>
                <a:schemeClr val="accent6"/>
              </a:bgClr>
            </a:patt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Sayfa1!$A$2:$A$16</c:f>
              <c:strCache>
                <c:ptCount val="15"/>
                <c:pt idx="0">
                  <c:v>17</c:v>
                </c:pt>
                <c:pt idx="1">
                  <c:v>18</c:v>
                </c:pt>
                <c:pt idx="2">
                  <c:v>19</c:v>
                </c:pt>
                <c:pt idx="3">
                  <c:v>20</c:v>
                </c:pt>
                <c:pt idx="4">
                  <c:v>21</c:v>
                </c:pt>
                <c:pt idx="5">
                  <c:v>22</c:v>
                </c:pt>
                <c:pt idx="6">
                  <c:v>23</c:v>
                </c:pt>
                <c:pt idx="7">
                  <c:v>24</c:v>
                </c:pt>
                <c:pt idx="8">
                  <c:v>25</c:v>
                </c:pt>
                <c:pt idx="9">
                  <c:v>26</c:v>
                </c:pt>
                <c:pt idx="10">
                  <c:v>27</c:v>
                </c:pt>
                <c:pt idx="11">
                  <c:v>28</c:v>
                </c:pt>
                <c:pt idx="12">
                  <c:v>29</c:v>
                </c:pt>
                <c:pt idx="13">
                  <c:v>30</c:v>
                </c:pt>
                <c:pt idx="14">
                  <c:v>+ 30</c:v>
                </c:pt>
              </c:strCache>
            </c:strRef>
          </c:cat>
          <c:val>
            <c:numRef>
              <c:f>Sayfa1!$B$2:$B$16</c:f>
              <c:numCache>
                <c:formatCode>General</c:formatCode>
                <c:ptCount val="15"/>
                <c:pt idx="0">
                  <c:v>13</c:v>
                </c:pt>
                <c:pt idx="1">
                  <c:v>458</c:v>
                </c:pt>
                <c:pt idx="2">
                  <c:v>1340</c:v>
                </c:pt>
                <c:pt idx="3">
                  <c:v>2214</c:v>
                </c:pt>
                <c:pt idx="4">
                  <c:v>2491</c:v>
                </c:pt>
                <c:pt idx="5">
                  <c:v>2305</c:v>
                </c:pt>
                <c:pt idx="6">
                  <c:v>1620</c:v>
                </c:pt>
                <c:pt idx="7">
                  <c:v>1028</c:v>
                </c:pt>
                <c:pt idx="8">
                  <c:v>741</c:v>
                </c:pt>
                <c:pt idx="9">
                  <c:v>638</c:v>
                </c:pt>
                <c:pt idx="10">
                  <c:v>574</c:v>
                </c:pt>
                <c:pt idx="11">
                  <c:v>430</c:v>
                </c:pt>
                <c:pt idx="12">
                  <c:v>411</c:v>
                </c:pt>
                <c:pt idx="13">
                  <c:v>358</c:v>
                </c:pt>
                <c:pt idx="14">
                  <c:v>2030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713-492F-8CDC-BF33F8EF6E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5010688"/>
        <c:axId val="145012224"/>
      </c:barChart>
      <c:catAx>
        <c:axId val="145010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5012224"/>
        <c:crosses val="autoZero"/>
        <c:auto val="1"/>
        <c:lblAlgn val="ctr"/>
        <c:lblOffset val="100"/>
        <c:noMultiLvlLbl val="0"/>
      </c:catAx>
      <c:valAx>
        <c:axId val="1450122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5010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Sütun1</c:v>
                </c:pt>
              </c:strCache>
            </c:strRef>
          </c:tx>
          <c:spPr>
            <a:pattFill prst="wdUpDiag">
              <a:fgClr>
                <a:schemeClr val="accent5">
                  <a:lumMod val="75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Sayfa1!$A$2:$A$22</c:f>
              <c:strCache>
                <c:ptCount val="21"/>
                <c:pt idx="0">
                  <c:v>ADANA</c:v>
                </c:pt>
                <c:pt idx="1">
                  <c:v>ADIYAMAN</c:v>
                </c:pt>
                <c:pt idx="2">
                  <c:v>AĞRI</c:v>
                </c:pt>
                <c:pt idx="3">
                  <c:v>ANKARA</c:v>
                </c:pt>
                <c:pt idx="4">
                  <c:v>BATMAN</c:v>
                </c:pt>
                <c:pt idx="5">
                  <c:v>BİTLİS</c:v>
                </c:pt>
                <c:pt idx="6">
                  <c:v>D.BAKIR</c:v>
                </c:pt>
                <c:pt idx="7">
                  <c:v>G.ANTEP</c:v>
                </c:pt>
                <c:pt idx="8">
                  <c:v>HAKKARİ</c:v>
                </c:pt>
                <c:pt idx="9">
                  <c:v>HATAY</c:v>
                </c:pt>
                <c:pt idx="10">
                  <c:v>İSTANBUL</c:v>
                </c:pt>
                <c:pt idx="11">
                  <c:v>İZMİR</c:v>
                </c:pt>
                <c:pt idx="12">
                  <c:v>K.MARAŞ</c:v>
                </c:pt>
                <c:pt idx="13">
                  <c:v>MARDİN</c:v>
                </c:pt>
                <c:pt idx="14">
                  <c:v>MERSİN</c:v>
                </c:pt>
                <c:pt idx="15">
                  <c:v>MUŞ</c:v>
                </c:pt>
                <c:pt idx="16">
                  <c:v>OSMANİYE</c:v>
                </c:pt>
                <c:pt idx="17">
                  <c:v>SİİRT</c:v>
                </c:pt>
                <c:pt idx="18">
                  <c:v>Ş.URFA</c:v>
                </c:pt>
                <c:pt idx="19">
                  <c:v>ŞIRNAK</c:v>
                </c:pt>
                <c:pt idx="20">
                  <c:v>VAN</c:v>
                </c:pt>
              </c:strCache>
            </c:strRef>
          </c:cat>
          <c:val>
            <c:numRef>
              <c:f>Sayfa1!$B$2:$B$22</c:f>
              <c:numCache>
                <c:formatCode>General</c:formatCode>
                <c:ptCount val="21"/>
                <c:pt idx="0">
                  <c:v>109</c:v>
                </c:pt>
                <c:pt idx="1">
                  <c:v>91</c:v>
                </c:pt>
                <c:pt idx="2">
                  <c:v>25</c:v>
                </c:pt>
                <c:pt idx="3">
                  <c:v>45</c:v>
                </c:pt>
                <c:pt idx="4">
                  <c:v>857</c:v>
                </c:pt>
                <c:pt idx="5">
                  <c:v>126</c:v>
                </c:pt>
                <c:pt idx="6">
                  <c:v>1017</c:v>
                </c:pt>
                <c:pt idx="7">
                  <c:v>278</c:v>
                </c:pt>
                <c:pt idx="8">
                  <c:v>86</c:v>
                </c:pt>
                <c:pt idx="9">
                  <c:v>394</c:v>
                </c:pt>
                <c:pt idx="10">
                  <c:v>341</c:v>
                </c:pt>
                <c:pt idx="11">
                  <c:v>33</c:v>
                </c:pt>
                <c:pt idx="12">
                  <c:v>74</c:v>
                </c:pt>
                <c:pt idx="13">
                  <c:v>392</c:v>
                </c:pt>
                <c:pt idx="14">
                  <c:v>105</c:v>
                </c:pt>
                <c:pt idx="15">
                  <c:v>50</c:v>
                </c:pt>
                <c:pt idx="16">
                  <c:v>100</c:v>
                </c:pt>
                <c:pt idx="17">
                  <c:v>3689</c:v>
                </c:pt>
                <c:pt idx="18">
                  <c:v>562</c:v>
                </c:pt>
                <c:pt idx="19">
                  <c:v>248</c:v>
                </c:pt>
                <c:pt idx="20">
                  <c:v>231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F9B-442E-9BCC-52A96A0406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6312576"/>
        <c:axId val="146334848"/>
      </c:barChart>
      <c:catAx>
        <c:axId val="146312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334848"/>
        <c:crosses val="autoZero"/>
        <c:auto val="1"/>
        <c:lblAlgn val="ctr"/>
        <c:lblOffset val="100"/>
        <c:noMultiLvlLbl val="0"/>
      </c:catAx>
      <c:valAx>
        <c:axId val="1463348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312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/>
              <a:t>Normal</a:t>
            </a:r>
            <a:r>
              <a:rPr lang="tr-TR" baseline="0" dirty="0"/>
              <a:t> Öğretim ve İkinci Öğretim Öğrenci Sayı Grafiği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pattFill prst="pct75">
              <a:fgClr>
                <a:schemeClr val="bg2">
                  <a:lumMod val="10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pattFill prst="pct75">
                <a:fgClr>
                  <a:srgbClr val="92D050"/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290-423E-945A-D5AED47DE38C}"/>
              </c:ext>
            </c:extLst>
          </c:dPt>
          <c:dPt>
            <c:idx val="1"/>
            <c:invertIfNegative val="0"/>
            <c:bubble3D val="0"/>
            <c:spPr>
              <a:pattFill prst="pct75">
                <a:fgClr>
                  <a:schemeClr val="accent3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E290-423E-945A-D5AED47DE38C}"/>
              </c:ext>
            </c:extLst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13063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E290-423E-945A-D5AED47DE38C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3588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E290-423E-945A-D5AED47DE38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Sayfa1!$A$2:$A$5</c:f>
              <c:strCache>
                <c:ptCount val="2"/>
                <c:pt idx="0">
                  <c:v>N.Ö</c:v>
                </c:pt>
                <c:pt idx="1">
                  <c:v>İ.Ö</c:v>
                </c:pt>
              </c:strCache>
            </c:strRef>
          </c:cat>
          <c:val>
            <c:numRef>
              <c:f>Sayfa1!$B$2:$B$5</c:f>
              <c:numCache>
                <c:formatCode>General</c:formatCode>
                <c:ptCount val="4"/>
                <c:pt idx="0">
                  <c:v>133063</c:v>
                </c:pt>
                <c:pt idx="1">
                  <c:v>3588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290-423E-945A-D5AED47DE3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6414208"/>
        <c:axId val="146416000"/>
      </c:barChart>
      <c:catAx>
        <c:axId val="146414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416000"/>
        <c:crosses val="autoZero"/>
        <c:auto val="1"/>
        <c:lblAlgn val="ctr"/>
        <c:lblOffset val="100"/>
        <c:noMultiLvlLbl val="0"/>
      </c:catAx>
      <c:valAx>
        <c:axId val="1464160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4142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5222539757487291E-2"/>
          <c:y val="2.1160926808990087E-2"/>
          <c:w val="0.9174554761772501"/>
          <c:h val="0.8076721676422575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8749999999999999E-2"/>
                  <c:y val="-4.68750000000000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05CC-439E-86A5-11F7FF2EB814}"/>
                </c:ext>
              </c:extLst>
            </c:dLbl>
            <c:dLbl>
              <c:idx val="1"/>
              <c:layout>
                <c:manualLayout>
                  <c:x val="-6.2500000000000134E-3"/>
                  <c:y val="-3.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05CC-439E-86A5-11F7FF2EB814}"/>
                </c:ext>
              </c:extLst>
            </c:dLbl>
            <c:dLbl>
              <c:idx val="2"/>
              <c:layout>
                <c:manualLayout>
                  <c:x val="-1.2500000000000001E-2"/>
                  <c:y val="-3.12500000000000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5CC-439E-86A5-11F7FF2EB814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Arial Black" pitchFamily="34" charset="0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numRef>
              <c:f>Sayfa1!$A$2:$A$3</c:f>
              <c:numCache>
                <c:formatCode>General</c:formatCode>
                <c:ptCount val="2"/>
                <c:pt idx="0">
                  <c:v>2012</c:v>
                </c:pt>
                <c:pt idx="1">
                  <c:v>2021</c:v>
                </c:pt>
              </c:numCache>
            </c:numRef>
          </c:cat>
          <c:val>
            <c:numRef>
              <c:f>Sayfa1!$B$2:$B$3</c:f>
              <c:numCache>
                <c:formatCode>General</c:formatCode>
                <c:ptCount val="2"/>
                <c:pt idx="0">
                  <c:v>2</c:v>
                </c:pt>
                <c:pt idx="1">
                  <c:v>1398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5CC-439E-86A5-11F7FF2EB81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9582976"/>
        <c:axId val="149584512"/>
      </c:barChart>
      <c:catAx>
        <c:axId val="149582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9584512"/>
        <c:crosses val="autoZero"/>
        <c:auto val="1"/>
        <c:lblAlgn val="ctr"/>
        <c:lblOffset val="100"/>
        <c:noMultiLvlLbl val="0"/>
      </c:catAx>
      <c:valAx>
        <c:axId val="1495845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9582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/>
              <a:t>Yabancı Uyruklu</a:t>
            </a:r>
            <a:r>
              <a:rPr lang="tr-TR" baseline="0" dirty="0"/>
              <a:t> Öğrenci Grafiği Yıllara Göre</a:t>
            </a:r>
            <a:endParaRPr lang="en-US" dirty="0"/>
          </a:p>
        </c:rich>
      </c:tx>
      <c:layout>
        <c:manualLayout>
          <c:xMode val="edge"/>
          <c:yMode val="edge"/>
          <c:x val="0.19182240511815007"/>
          <c:y val="4.832035405502901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/>
                      <a:t> 0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3C98-4301-BE42-6EF1FE1133E0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aseline="0" dirty="0"/>
                      <a:t> 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3C98-4301-BE42-6EF1FE1133E0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baseline="0" dirty="0"/>
                      <a:t> 114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3C98-4301-BE42-6EF1FE1133E0}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baseline="0" dirty="0"/>
                      <a:t>217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3C98-4301-BE42-6EF1FE1133E0}"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baseline="0" dirty="0"/>
                      <a:t>414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3C98-4301-BE42-6EF1FE1133E0}"/>
                </c:ext>
              </c:extLst>
            </c:dLbl>
            <c:dLbl>
              <c:idx val="5"/>
              <c:layout>
                <c:manualLayout>
                  <c:x val="-1.5889125432509631E-3"/>
                  <c:y val="-2.214657310278655E-17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/>
                      <a:t> 808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3C98-4301-BE42-6EF1FE1133E0}"/>
                </c:ext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/>
                      <a:t>1644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EFF0-4AB8-848E-C63BA9124FB3}"/>
                </c:ext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baseline="0"/>
                      <a:t> </a:t>
                    </a:r>
                    <a:fld id="{D04C637F-E217-4BE4-827E-E9E8D6871AE7}" type="VALUE">
                      <a:rPr lang="en-US" baseline="0"/>
                      <a:pPr/>
                      <a:t>[DEĞER]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8522-44CD-B5B8-5A37850E9349}"/>
                </c:ext>
              </c:extLst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baseline="0" smtClean="0"/>
                      <a:t> </a:t>
                    </a:r>
                    <a:fld id="{F3199EC4-BDE2-4FCE-8D40-43A4F8BF11A0}" type="VALUE">
                      <a:rPr lang="en-US" baseline="0"/>
                      <a:pPr/>
                      <a:t>[DEĞER]</a:t>
                    </a:fld>
                    <a:endParaRPr lang="en-US" baseline="0" smtClean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F296-4819-8BF8-207F5985D833}"/>
                </c:ext>
              </c:extLst>
            </c:dLbl>
            <c:dLbl>
              <c:idx val="9"/>
              <c:layout/>
              <c:tx>
                <c:rich>
                  <a:bodyPr/>
                  <a:lstStyle/>
                  <a:p>
                    <a:r>
                      <a:rPr lang="en-US" baseline="0" dirty="0" smtClean="0"/>
                      <a:t> </a:t>
                    </a:r>
                    <a:fld id="{A06EE937-71F4-4545-880B-09B1945AB036}" type="VALUE">
                      <a:rPr lang="en-US" baseline="0"/>
                      <a:pPr/>
                      <a:t>[DEĞER]</a:t>
                    </a:fld>
                    <a:endParaRPr lang="en-US" baseline="0" dirty="0" smtClean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AE61-4D95-93C7-FFE6A02048AF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Sayfa1!$A$2:$A$11</c:f>
              <c:strCache>
                <c:ptCount val="10"/>
                <c:pt idx="0">
                  <c:v>2012-2013</c:v>
                </c:pt>
                <c:pt idx="1">
                  <c:v>2013-2014</c:v>
                </c:pt>
                <c:pt idx="2">
                  <c:v>2014-2015</c:v>
                </c:pt>
                <c:pt idx="3">
                  <c:v>2015-2016</c:v>
                </c:pt>
                <c:pt idx="4">
                  <c:v>2016-2017</c:v>
                </c:pt>
                <c:pt idx="5">
                  <c:v>2017-2018</c:v>
                </c:pt>
                <c:pt idx="6">
                  <c:v>2018-2019</c:v>
                </c:pt>
                <c:pt idx="7">
                  <c:v>2019-2020</c:v>
                </c:pt>
                <c:pt idx="8">
                  <c:v>2020-2021</c:v>
                </c:pt>
                <c:pt idx="9">
                  <c:v>2021-2022</c:v>
                </c:pt>
              </c:strCache>
            </c:strRef>
          </c:cat>
          <c:val>
            <c:numRef>
              <c:f>Sayfa1!$B$2:$B$11</c:f>
              <c:numCache>
                <c:formatCode>General</c:formatCode>
                <c:ptCount val="10"/>
                <c:pt idx="0">
                  <c:v>0</c:v>
                </c:pt>
                <c:pt idx="1">
                  <c:v>4</c:v>
                </c:pt>
                <c:pt idx="2">
                  <c:v>114</c:v>
                </c:pt>
                <c:pt idx="3">
                  <c:v>217</c:v>
                </c:pt>
                <c:pt idx="4">
                  <c:v>414</c:v>
                </c:pt>
                <c:pt idx="5">
                  <c:v>808</c:v>
                </c:pt>
                <c:pt idx="6">
                  <c:v>1644</c:v>
                </c:pt>
                <c:pt idx="7">
                  <c:v>2205</c:v>
                </c:pt>
                <c:pt idx="8">
                  <c:v>2281</c:v>
                </c:pt>
                <c:pt idx="9">
                  <c:v>2571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C98-4301-BE42-6EF1FE1133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149339520"/>
        <c:axId val="151446656"/>
      </c:barChart>
      <c:catAx>
        <c:axId val="149339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1446656"/>
        <c:crosses val="autoZero"/>
        <c:auto val="1"/>
        <c:lblAlgn val="ctr"/>
        <c:lblOffset val="100"/>
        <c:noMultiLvlLbl val="0"/>
      </c:catAx>
      <c:valAx>
        <c:axId val="1514466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93395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Sütun1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88900" sx="102000" sy="102000" algn="c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atte"/>
          </c:spPr>
          <c:invertIfNegative val="0"/>
          <c:cat>
            <c:strRef>
              <c:f>Sayfa1!$A$2:$A$39</c:f>
              <c:strCache>
                <c:ptCount val="38"/>
                <c:pt idx="0">
                  <c:v>AFGANİSTAN</c:v>
                </c:pt>
                <c:pt idx="1">
                  <c:v>AZERBEYCAN</c:v>
                </c:pt>
                <c:pt idx="2">
                  <c:v>BANGLEDEŞ</c:v>
                </c:pt>
                <c:pt idx="3">
                  <c:v>BURKİNA FASO</c:v>
                </c:pt>
                <c:pt idx="4">
                  <c:v>BURMA</c:v>
                </c:pt>
                <c:pt idx="5">
                  <c:v>BURUNDİ</c:v>
                </c:pt>
                <c:pt idx="6">
                  <c:v>CAD</c:v>
                </c:pt>
                <c:pt idx="7">
                  <c:v>ENDONEZYA</c:v>
                </c:pt>
                <c:pt idx="8">
                  <c:v>ERHİOPİA</c:v>
                </c:pt>
                <c:pt idx="9">
                  <c:v>FAS</c:v>
                </c:pt>
                <c:pt idx="10">
                  <c:v>FİL DİŞİ</c:v>
                </c:pt>
                <c:pt idx="11">
                  <c:v>FİLİSTİN</c:v>
                </c:pt>
                <c:pt idx="12">
                  <c:v>GANA</c:v>
                </c:pt>
                <c:pt idx="13">
                  <c:v>GİNE</c:v>
                </c:pt>
                <c:pt idx="14">
                  <c:v>IRAK</c:v>
                </c:pt>
                <c:pt idx="15">
                  <c:v>İRAN</c:v>
                </c:pt>
                <c:pt idx="16">
                  <c:v>KAZAKİSTAN</c:v>
                </c:pt>
                <c:pt idx="17">
                  <c:v>KOLOMBİYA</c:v>
                </c:pt>
                <c:pt idx="18">
                  <c:v>LİBYA</c:v>
                </c:pt>
                <c:pt idx="19">
                  <c:v>LÜBNAN</c:v>
                </c:pt>
                <c:pt idx="20">
                  <c:v>MALİ</c:v>
                </c:pt>
                <c:pt idx="21">
                  <c:v>MISIR</c:v>
                </c:pt>
                <c:pt idx="22">
                  <c:v>NİJERYA</c:v>
                </c:pt>
                <c:pt idx="23">
                  <c:v>ÖZBEKİSTAN</c:v>
                </c:pt>
                <c:pt idx="24">
                  <c:v>PAKİSTAN</c:v>
                </c:pt>
                <c:pt idx="25">
                  <c:v>RUSYA</c:v>
                </c:pt>
                <c:pt idx="26">
                  <c:v>SİERRA LEONE</c:v>
                </c:pt>
                <c:pt idx="27">
                  <c:v>SOMALİ</c:v>
                </c:pt>
                <c:pt idx="28">
                  <c:v>SUDAN</c:v>
                </c:pt>
                <c:pt idx="29">
                  <c:v>SURİNAM</c:v>
                </c:pt>
                <c:pt idx="30">
                  <c:v>SURİYE</c:v>
                </c:pt>
                <c:pt idx="31">
                  <c:v>SUUDİ ARABİSTAN</c:v>
                </c:pt>
                <c:pt idx="32">
                  <c:v>TACİKİSTAN</c:v>
                </c:pt>
                <c:pt idx="33">
                  <c:v>TÜRKMENİSTAN</c:v>
                </c:pt>
                <c:pt idx="34">
                  <c:v>UGANDA</c:v>
                </c:pt>
                <c:pt idx="35">
                  <c:v>UKRAYNA</c:v>
                </c:pt>
                <c:pt idx="36">
                  <c:v>URDUN</c:v>
                </c:pt>
                <c:pt idx="37">
                  <c:v>YEMEN</c:v>
                </c:pt>
              </c:strCache>
            </c:strRef>
          </c:cat>
          <c:val>
            <c:numRef>
              <c:f>Sayfa1!$B$2:$B$39</c:f>
              <c:numCache>
                <c:formatCode>General</c:formatCode>
                <c:ptCount val="38"/>
                <c:pt idx="0">
                  <c:v>6</c:v>
                </c:pt>
                <c:pt idx="1">
                  <c:v>76</c:v>
                </c:pt>
                <c:pt idx="2">
                  <c:v>15</c:v>
                </c:pt>
                <c:pt idx="3">
                  <c:v>1</c:v>
                </c:pt>
                <c:pt idx="4">
                  <c:v>5</c:v>
                </c:pt>
                <c:pt idx="5">
                  <c:v>3</c:v>
                </c:pt>
                <c:pt idx="6">
                  <c:v>3</c:v>
                </c:pt>
                <c:pt idx="7">
                  <c:v>1</c:v>
                </c:pt>
                <c:pt idx="8">
                  <c:v>10</c:v>
                </c:pt>
                <c:pt idx="9">
                  <c:v>14</c:v>
                </c:pt>
                <c:pt idx="10">
                  <c:v>7</c:v>
                </c:pt>
                <c:pt idx="11">
                  <c:v>9</c:v>
                </c:pt>
                <c:pt idx="12">
                  <c:v>7</c:v>
                </c:pt>
                <c:pt idx="13">
                  <c:v>4</c:v>
                </c:pt>
                <c:pt idx="14">
                  <c:v>8</c:v>
                </c:pt>
                <c:pt idx="15">
                  <c:v>3</c:v>
                </c:pt>
                <c:pt idx="16">
                  <c:v>8</c:v>
                </c:pt>
                <c:pt idx="17">
                  <c:v>1</c:v>
                </c:pt>
                <c:pt idx="18">
                  <c:v>1</c:v>
                </c:pt>
                <c:pt idx="19">
                  <c:v>34</c:v>
                </c:pt>
                <c:pt idx="20">
                  <c:v>7</c:v>
                </c:pt>
                <c:pt idx="21">
                  <c:v>98</c:v>
                </c:pt>
                <c:pt idx="22">
                  <c:v>23</c:v>
                </c:pt>
                <c:pt idx="23">
                  <c:v>4</c:v>
                </c:pt>
                <c:pt idx="24">
                  <c:v>18</c:v>
                </c:pt>
                <c:pt idx="25">
                  <c:v>2</c:v>
                </c:pt>
                <c:pt idx="26">
                  <c:v>2</c:v>
                </c:pt>
                <c:pt idx="27">
                  <c:v>21</c:v>
                </c:pt>
                <c:pt idx="28">
                  <c:v>2</c:v>
                </c:pt>
                <c:pt idx="29">
                  <c:v>1</c:v>
                </c:pt>
                <c:pt idx="30">
                  <c:v>1633</c:v>
                </c:pt>
                <c:pt idx="31">
                  <c:v>3</c:v>
                </c:pt>
                <c:pt idx="32">
                  <c:v>2</c:v>
                </c:pt>
                <c:pt idx="33">
                  <c:v>232</c:v>
                </c:pt>
                <c:pt idx="34">
                  <c:v>1</c:v>
                </c:pt>
                <c:pt idx="35">
                  <c:v>2</c:v>
                </c:pt>
                <c:pt idx="36">
                  <c:v>5</c:v>
                </c:pt>
                <c:pt idx="37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8A3-42BE-8A9D-3BC99E24EE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51586304"/>
        <c:axId val="151587840"/>
      </c:barChart>
      <c:catAx>
        <c:axId val="151586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1587840"/>
        <c:crosses val="autoZero"/>
        <c:auto val="1"/>
        <c:lblAlgn val="ctr"/>
        <c:lblOffset val="100"/>
        <c:noMultiLvlLbl val="0"/>
      </c:catAx>
      <c:valAx>
        <c:axId val="1515878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layout/>
          <c:overlay val="0"/>
        </c:title>
        <c:numFmt formatCode="General" sourceLinked="1"/>
        <c:majorTickMark val="out"/>
        <c:minorTickMark val="none"/>
        <c:tickLblPos val="nextTo"/>
        <c:spPr>
          <a:noFill/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1586304"/>
        <c:crosses val="autoZero"/>
        <c:crossBetween val="between"/>
      </c:valAx>
      <c:spPr>
        <a:noFill/>
        <a:ln>
          <a:noFill/>
        </a:ln>
        <a:effectLst/>
        <a:sp3d/>
      </c:spPr>
    </c:plotArea>
    <c:legend>
      <c:legendPos val="r"/>
      <c:layout/>
      <c:overlay val="0"/>
    </c:legend>
    <c:plotVisOnly val="1"/>
    <c:dispBlanksAs val="gap"/>
    <c:showDLblsOverMax val="0"/>
  </c:chart>
  <c:spPr>
    <a:pattFill prst="dkDnDiag">
      <a:fgClr>
        <a:schemeClr val="lt1">
          <a:lumMod val="95000"/>
        </a:schemeClr>
      </a:fgClr>
      <a:bgClr>
        <a:schemeClr val="lt1"/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0.34397015247925378"/>
          <c:w val="1"/>
          <c:h val="0.43452619596212688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Sütun1</c:v>
                </c:pt>
              </c:strCache>
            </c:strRef>
          </c:tx>
          <c:explosion val="53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7CD7-426A-95B4-0F31BA8EA88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7CD7-426A-95B4-0F31BA8EA88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7CD7-426A-95B4-0F31BA8EA88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7CD7-426A-95B4-0F31BA8EA88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7CD7-426A-95B4-0F31BA8EA88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7CD7-426A-95B4-0F31BA8EA88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7CD7-426A-95B4-0F31BA8EA88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7CD7-426A-95B4-0F31BA8EA88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7CD7-426A-95B4-0F31BA8EA88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7CD7-426A-95B4-0F31BA8EA886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7CD7-426A-95B4-0F31BA8EA886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7CD7-426A-95B4-0F31BA8EA886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7CD7-426A-95B4-0F31BA8EA886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7CD7-426A-95B4-0F31BA8EA886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7CD7-426A-95B4-0F31BA8EA886}"/>
              </c:ext>
            </c:extLst>
          </c:dPt>
          <c:dPt>
            <c:idx val="15"/>
            <c:bubble3D val="0"/>
            <c:spPr>
              <a:solidFill>
                <a:schemeClr val="accent4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F-7CD7-426A-95B4-0F31BA8EA886}"/>
              </c:ext>
            </c:extLst>
          </c:dPt>
          <c:dLbls>
            <c:dLbl>
              <c:idx val="8"/>
              <c:layout>
                <c:manualLayout>
                  <c:x val="-5.69927415472355E-2"/>
                  <c:y val="8.0516928864829349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1-7CD7-426A-95B4-0F31BA8EA886}"/>
                </c:ext>
              </c:extLst>
            </c:dLbl>
            <c:dLbl>
              <c:idx val="14"/>
              <c:layout>
                <c:manualLayout>
                  <c:x val="-6.3454697163278173E-2"/>
                  <c:y val="-8.4215909039026246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D-7CD7-426A-95B4-0F31BA8EA886}"/>
                </c:ext>
              </c:extLst>
            </c:dLbl>
            <c:dLbl>
              <c:idx val="15"/>
              <c:layout>
                <c:manualLayout>
                  <c:x val="-0.15287172953005218"/>
                  <c:y val="-0.1419452252641642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F-7CD7-426A-95B4-0F31BA8EA886}"/>
                </c:ext>
              </c:extLst>
            </c:dLbl>
            <c:spPr>
              <a:solidFill>
                <a:schemeClr val="lt1"/>
              </a:solidFill>
              <a:ln>
                <a:solidFill>
                  <a:schemeClr val="dk1">
                    <a:lumMod val="25000"/>
                    <a:lumOff val="75000"/>
                  </a:scheme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bestFit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</c:ext>
            </c:extLst>
          </c:dLbls>
          <c:cat>
            <c:strRef>
              <c:f>Sayfa1!$A$2:$A$20</c:f>
              <c:strCache>
                <c:ptCount val="19"/>
                <c:pt idx="0">
                  <c:v>EĞİTİM FAK.</c:v>
                </c:pt>
                <c:pt idx="1">
                  <c:v>FEN-EDEBİYAT FAK.</c:v>
                </c:pt>
                <c:pt idx="2">
                  <c:v>MÜH.FAK.</c:v>
                </c:pt>
                <c:pt idx="3">
                  <c:v>GÜZEL SANATLAR VE TASARIM FAKÜLTESİ</c:v>
                </c:pt>
                <c:pt idx="4">
                  <c:v>İLAHİYAT FAK.</c:v>
                </c:pt>
                <c:pt idx="5">
                  <c:v>İ.İ.B.F</c:v>
                </c:pt>
                <c:pt idx="6">
                  <c:v>ZİRAAT FAK.</c:v>
                </c:pt>
                <c:pt idx="7">
                  <c:v>VETERİNER FAK.</c:v>
                </c:pt>
                <c:pt idx="8">
                  <c:v>SAĞLIK BİLİMLERİ FAKÜLTESİ</c:v>
                </c:pt>
                <c:pt idx="9">
                  <c:v>YABANCI DİL. YÜKSEKOKULU</c:v>
                </c:pt>
                <c:pt idx="10">
                  <c:v>TURİZM VE OTELCİLİK YÜKSEKOKULU</c:v>
                </c:pt>
                <c:pt idx="11">
                  <c:v>BESYO</c:v>
                </c:pt>
                <c:pt idx="12">
                  <c:v>SAĞLIK HİZ. MYO</c:v>
                </c:pt>
                <c:pt idx="13">
                  <c:v>SOSYAL BİL. MYO</c:v>
                </c:pt>
                <c:pt idx="14">
                  <c:v>TEKNİK BİL. MYO</c:v>
                </c:pt>
                <c:pt idx="15">
                  <c:v>ERUH MYO</c:v>
                </c:pt>
                <c:pt idx="16">
                  <c:v>KURTALAN MYO</c:v>
                </c:pt>
                <c:pt idx="17">
                  <c:v>FEN BİL. ENSTİTÜSÜ</c:v>
                </c:pt>
                <c:pt idx="18">
                  <c:v>SOSYAL BİL ENsTİTÜSÜ</c:v>
                </c:pt>
              </c:strCache>
            </c:strRef>
          </c:cat>
          <c:val>
            <c:numRef>
              <c:f>Sayfa1!$B$2:$B$20</c:f>
              <c:numCache>
                <c:formatCode>General</c:formatCode>
                <c:ptCount val="19"/>
                <c:pt idx="0">
                  <c:v>215</c:v>
                </c:pt>
                <c:pt idx="1">
                  <c:v>134</c:v>
                </c:pt>
                <c:pt idx="2">
                  <c:v>169</c:v>
                </c:pt>
                <c:pt idx="3">
                  <c:v>113</c:v>
                </c:pt>
                <c:pt idx="4">
                  <c:v>129</c:v>
                </c:pt>
                <c:pt idx="5">
                  <c:v>162</c:v>
                </c:pt>
                <c:pt idx="6">
                  <c:v>74</c:v>
                </c:pt>
                <c:pt idx="7">
                  <c:v>52</c:v>
                </c:pt>
                <c:pt idx="8">
                  <c:v>203</c:v>
                </c:pt>
                <c:pt idx="9">
                  <c:v>43</c:v>
                </c:pt>
                <c:pt idx="10">
                  <c:v>12</c:v>
                </c:pt>
                <c:pt idx="11">
                  <c:v>36</c:v>
                </c:pt>
                <c:pt idx="12">
                  <c:v>490</c:v>
                </c:pt>
                <c:pt idx="13">
                  <c:v>144</c:v>
                </c:pt>
                <c:pt idx="14">
                  <c:v>88</c:v>
                </c:pt>
                <c:pt idx="15">
                  <c:v>9</c:v>
                </c:pt>
                <c:pt idx="16">
                  <c:v>19</c:v>
                </c:pt>
                <c:pt idx="17">
                  <c:v>6</c:v>
                </c:pt>
                <c:pt idx="18">
                  <c:v>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C07-45AE-8F37-AABF007CB46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1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err="1"/>
              <a:t>SurİYE</a:t>
            </a:r>
            <a:r>
              <a:rPr lang="tr-TR" dirty="0"/>
              <a:t> Uyruklu</a:t>
            </a:r>
            <a:r>
              <a:rPr lang="tr-TR" baseline="0" dirty="0"/>
              <a:t> </a:t>
            </a:r>
            <a:r>
              <a:rPr lang="tr-TR" baseline="0" dirty="0" err="1"/>
              <a:t>ÖĞRENCİlerİn</a:t>
            </a:r>
            <a:r>
              <a:rPr lang="tr-TR" baseline="0" dirty="0"/>
              <a:t> FAKÜLTE DAĞILIM TABLOSU</a:t>
            </a:r>
            <a:endParaRPr lang="en-US" dirty="0"/>
          </a:p>
        </c:rich>
      </c:tx>
      <c:layout>
        <c:manualLayout>
          <c:xMode val="edge"/>
          <c:yMode val="edge"/>
          <c:x val="8.4739183974890039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15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>
        <c:manualLayout>
          <c:layoutTarget val="inner"/>
          <c:xMode val="edge"/>
          <c:yMode val="edge"/>
          <c:x val="6.7336705818867984E-2"/>
          <c:y val="0.17255026497761411"/>
          <c:w val="0.91636025035500268"/>
          <c:h val="0.4677155019705818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pattFill prst="narHorz">
              <a:fgClr>
                <a:schemeClr val="accent1"/>
              </a:fgClr>
              <a:bgClr>
                <a:schemeClr val="accent1"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1"/>
              </a:innerShdw>
            </a:effectLst>
          </c:spPr>
          <c:invertIfNegative val="0"/>
          <c:dLbls>
            <c:dLbl>
              <c:idx val="0"/>
              <c:layout>
                <c:manualLayout>
                  <c:x val="-1.3585712911793042E-17"/>
                  <c:y val="-0.1095705839052946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50E5-44A3-AD09-E0AE972F07F4}"/>
                </c:ext>
              </c:extLst>
            </c:dLbl>
            <c:dLbl>
              <c:idx val="1"/>
              <c:layout>
                <c:manualLayout>
                  <c:x val="0"/>
                  <c:y val="-3.96319133274469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50E5-44A3-AD09-E0AE972F07F4}"/>
                </c:ext>
              </c:extLst>
            </c:dLbl>
            <c:dLbl>
              <c:idx val="2"/>
              <c:layout>
                <c:manualLayout>
                  <c:x val="0"/>
                  <c:y val="-2.33128901926158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50E5-44A3-AD09-E0AE972F07F4}"/>
                </c:ext>
              </c:extLst>
            </c:dLbl>
            <c:dLbl>
              <c:idx val="3"/>
              <c:layout>
                <c:manualLayout>
                  <c:x val="-2.9641897865689817E-3"/>
                  <c:y val="-1.16564450963079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50E5-44A3-AD09-E0AE972F07F4}"/>
                </c:ext>
              </c:extLst>
            </c:dLbl>
            <c:dLbl>
              <c:idx val="4"/>
              <c:layout>
                <c:manualLayout>
                  <c:x val="-1.482094893284498E-3"/>
                  <c:y val="-0.121227029001602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50E5-44A3-AD09-E0AE972F07F4}"/>
                </c:ext>
              </c:extLst>
            </c:dLbl>
            <c:dLbl>
              <c:idx val="5"/>
              <c:layout>
                <c:manualLayout>
                  <c:x val="0"/>
                  <c:y val="-0.125889607040125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50E5-44A3-AD09-E0AE972F07F4}"/>
                </c:ext>
              </c:extLst>
            </c:dLbl>
            <c:dLbl>
              <c:idx val="6"/>
              <c:layout>
                <c:manualLayout>
                  <c:x val="-5.4342851647172573E-17"/>
                  <c:y val="-0.121227029001602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50E5-44A3-AD09-E0AE972F07F4}"/>
                </c:ext>
              </c:extLst>
            </c:dLbl>
            <c:dLbl>
              <c:idx val="7"/>
              <c:layout>
                <c:manualLayout>
                  <c:x val="-4.446284679853499E-3"/>
                  <c:y val="-3.73006243081853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50E5-44A3-AD09-E0AE972F07F4}"/>
                </c:ext>
              </c:extLst>
            </c:dLbl>
            <c:dLbl>
              <c:idx val="8"/>
              <c:layout>
                <c:manualLayout>
                  <c:x val="0"/>
                  <c:y val="-4.42944913659701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50E5-44A3-AD09-E0AE972F07F4}"/>
                </c:ext>
              </c:extLst>
            </c:dLbl>
            <c:dLbl>
              <c:idx val="9"/>
              <c:layout>
                <c:manualLayout>
                  <c:x val="-1.482094893284498E-3"/>
                  <c:y val="-3.26380462696622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50E5-44A3-AD09-E0AE972F07F4}"/>
                </c:ext>
              </c:extLst>
            </c:dLbl>
            <c:dLbl>
              <c:idx val="10"/>
              <c:layout>
                <c:manualLayout>
                  <c:x val="-1.0374664252991498E-2"/>
                  <c:y val="-0.128220896059387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50E5-44A3-AD09-E0AE972F07F4}"/>
                </c:ext>
              </c:extLst>
            </c:dLbl>
            <c:dLbl>
              <c:idx val="11"/>
              <c:layout>
                <c:manualLayout>
                  <c:x val="-4.446284679853499E-3"/>
                  <c:y val="-0.2377914799646818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50E5-44A3-AD09-E0AE972F07F4}"/>
                </c:ext>
              </c:extLst>
            </c:dLbl>
            <c:dLbl>
              <c:idx val="12"/>
              <c:layout>
                <c:manualLayout>
                  <c:x val="0"/>
                  <c:y val="-8.85889827319403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C-50E5-44A3-AD09-E0AE972F07F4}"/>
                </c:ext>
              </c:extLst>
            </c:dLbl>
            <c:dLbl>
              <c:idx val="13"/>
              <c:layout>
                <c:manualLayout>
                  <c:x val="-2.9641897865690056E-3"/>
                  <c:y val="-6.06135145008013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D-50E5-44A3-AD09-E0AE972F07F4}"/>
                </c:ext>
              </c:extLst>
            </c:dLbl>
            <c:dLbl>
              <c:idx val="14"/>
              <c:layout>
                <c:manualLayout>
                  <c:x val="1.0868570329434525E-16"/>
                  <c:y val="-3.96319133274470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E-50E5-44A3-AD09-E0AE972F07F4}"/>
                </c:ext>
              </c:extLst>
            </c:dLbl>
            <c:dLbl>
              <c:idx val="15"/>
              <c:layout>
                <c:manualLayout>
                  <c:x val="-1.482094893284498E-3"/>
                  <c:y val="-2.56441792118774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F-50E5-44A3-AD09-E0AE972F07F4}"/>
                </c:ext>
              </c:extLst>
            </c:dLbl>
            <c:dLbl>
              <c:idx val="16"/>
              <c:layout>
                <c:manualLayout>
                  <c:x val="1.4820948932843898E-3"/>
                  <c:y val="-3.73006243081853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0-50E5-44A3-AD09-E0AE972F07F4}"/>
                </c:ext>
              </c:extLst>
            </c:dLbl>
            <c:dLbl>
              <c:idx val="17"/>
              <c:layout>
                <c:manualLayout>
                  <c:x val="2.9641897865689995E-3"/>
                  <c:y val="-4.66257803852318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5F81-4097-9909-56D9E0081B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1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 Black" panose="020B0A04020102020204" pitchFamily="34" charset="0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Sayfa1!$A$2:$A$19</c:f>
              <c:strCache>
                <c:ptCount val="18"/>
                <c:pt idx="0">
                  <c:v>Eğitim Fakültesi</c:v>
                </c:pt>
                <c:pt idx="1">
                  <c:v>Fen-Edebiyat Fakültesi</c:v>
                </c:pt>
                <c:pt idx="2">
                  <c:v>Güzel Sanatlar ve Tasarım Fakültesi</c:v>
                </c:pt>
                <c:pt idx="3">
                  <c:v>Eruh</c:v>
                </c:pt>
                <c:pt idx="4">
                  <c:v>İktisadi İdari Bilimler Fakültesi</c:v>
                </c:pt>
                <c:pt idx="5">
                  <c:v>İlahiyat Fakültesi</c:v>
                </c:pt>
                <c:pt idx="6">
                  <c:v>Mühendislik Fak</c:v>
                </c:pt>
                <c:pt idx="7">
                  <c:v>Veteriner Fakültesi</c:v>
                </c:pt>
                <c:pt idx="8">
                  <c:v>Ziraat Fakültesi</c:v>
                </c:pt>
                <c:pt idx="9">
                  <c:v>Besyo</c:v>
                </c:pt>
                <c:pt idx="10">
                  <c:v>Sağlık Bilimleri Fakültesi</c:v>
                </c:pt>
                <c:pt idx="11">
                  <c:v>Sağlık Hizmetleri MYO</c:v>
                </c:pt>
                <c:pt idx="12">
                  <c:v>Sosyal Bilimler MYO</c:v>
                </c:pt>
                <c:pt idx="13">
                  <c:v>Teknik Bilimler MYO</c:v>
                </c:pt>
                <c:pt idx="14">
                  <c:v>Turizm ve Otelcilik Yüksekokulu</c:v>
                </c:pt>
                <c:pt idx="15">
                  <c:v>Sosyal Bilimler Enstitüsü</c:v>
                </c:pt>
                <c:pt idx="16">
                  <c:v>Kurtalan MYO</c:v>
                </c:pt>
                <c:pt idx="17">
                  <c:v>Yabancı Diller Yüksekokulu</c:v>
                </c:pt>
              </c:strCache>
            </c:strRef>
          </c:cat>
          <c:val>
            <c:numRef>
              <c:f>Sayfa1!$B$2:$B$19</c:f>
              <c:numCache>
                <c:formatCode>General</c:formatCode>
                <c:ptCount val="18"/>
                <c:pt idx="0">
                  <c:v>160</c:v>
                </c:pt>
                <c:pt idx="1">
                  <c:v>69</c:v>
                </c:pt>
                <c:pt idx="2">
                  <c:v>87</c:v>
                </c:pt>
                <c:pt idx="3">
                  <c:v>7</c:v>
                </c:pt>
                <c:pt idx="4">
                  <c:v>88</c:v>
                </c:pt>
                <c:pt idx="5">
                  <c:v>125</c:v>
                </c:pt>
                <c:pt idx="6">
                  <c:v>122</c:v>
                </c:pt>
                <c:pt idx="7">
                  <c:v>20</c:v>
                </c:pt>
                <c:pt idx="8">
                  <c:v>44</c:v>
                </c:pt>
                <c:pt idx="9">
                  <c:v>5</c:v>
                </c:pt>
                <c:pt idx="10">
                  <c:v>172</c:v>
                </c:pt>
                <c:pt idx="11">
                  <c:v>473</c:v>
                </c:pt>
                <c:pt idx="12">
                  <c:v>116</c:v>
                </c:pt>
                <c:pt idx="13">
                  <c:v>66</c:v>
                </c:pt>
                <c:pt idx="14">
                  <c:v>15</c:v>
                </c:pt>
                <c:pt idx="15">
                  <c:v>23</c:v>
                </c:pt>
                <c:pt idx="16">
                  <c:v>10</c:v>
                </c:pt>
                <c:pt idx="17">
                  <c:v>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774-4C4A-9012-64322DAF48A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51812352"/>
        <c:axId val="151756800"/>
      </c:barChart>
      <c:catAx>
        <c:axId val="151812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1756800"/>
        <c:crosses val="autoZero"/>
        <c:auto val="1"/>
        <c:lblAlgn val="ctr"/>
        <c:lblOffset val="100"/>
        <c:noMultiLvlLbl val="0"/>
      </c:catAx>
      <c:valAx>
        <c:axId val="151756800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15000"/>
                  <a:lumOff val="85000"/>
                </a:schemeClr>
              </a:solidFill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18123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pattFill prst="pct80">
              <a:fgClr>
                <a:schemeClr val="accent1">
                  <a:lumMod val="75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Lbls>
            <c:spPr>
              <a:pattFill prst="pct5">
                <a:fgClr>
                  <a:prstClr val="white"/>
                </a:fgClr>
                <a:bgClr>
                  <a:prstClr val="white"/>
                </a:bgClr>
              </a:patt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EllipseCallout">
                    <a:avLst/>
                  </a:prstGeom>
                  <a:noFill/>
                  <a:ln>
                    <a:noFill/>
                  </a:ln>
                </c15:spPr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Sayfa1!$A$2:$A$14</c:f>
              <c:strCache>
                <c:ptCount val="13"/>
                <c:pt idx="0">
                  <c:v>2008-2009</c:v>
                </c:pt>
                <c:pt idx="1">
                  <c:v>2009-2010</c:v>
                </c:pt>
                <c:pt idx="2">
                  <c:v>2010-2011</c:v>
                </c:pt>
                <c:pt idx="3">
                  <c:v>2011-2012</c:v>
                </c:pt>
                <c:pt idx="4">
                  <c:v>2012-2013</c:v>
                </c:pt>
                <c:pt idx="5">
                  <c:v>2013-2014</c:v>
                </c:pt>
                <c:pt idx="6">
                  <c:v>2014-2015</c:v>
                </c:pt>
                <c:pt idx="7">
                  <c:v>2015-2016</c:v>
                </c:pt>
                <c:pt idx="8">
                  <c:v>2016-2017</c:v>
                </c:pt>
                <c:pt idx="9">
                  <c:v>2017-2018</c:v>
                </c:pt>
                <c:pt idx="10">
                  <c:v>2018-2019</c:v>
                </c:pt>
                <c:pt idx="11">
                  <c:v>2019-2020</c:v>
                </c:pt>
                <c:pt idx="12">
                  <c:v>2020-2021</c:v>
                </c:pt>
              </c:strCache>
            </c:strRef>
          </c:cat>
          <c:val>
            <c:numRef>
              <c:f>Sayfa1!$B$2:$B$14</c:f>
              <c:numCache>
                <c:formatCode>General</c:formatCode>
                <c:ptCount val="13"/>
                <c:pt idx="0">
                  <c:v>611</c:v>
                </c:pt>
                <c:pt idx="1">
                  <c:v>508</c:v>
                </c:pt>
                <c:pt idx="2">
                  <c:v>492</c:v>
                </c:pt>
                <c:pt idx="3">
                  <c:v>1038</c:v>
                </c:pt>
                <c:pt idx="4">
                  <c:v>1419</c:v>
                </c:pt>
                <c:pt idx="5">
                  <c:v>1361</c:v>
                </c:pt>
                <c:pt idx="6">
                  <c:v>1421</c:v>
                </c:pt>
                <c:pt idx="7">
                  <c:v>1571</c:v>
                </c:pt>
                <c:pt idx="8">
                  <c:v>2153</c:v>
                </c:pt>
                <c:pt idx="9">
                  <c:v>2304</c:v>
                </c:pt>
                <c:pt idx="10">
                  <c:v>2794</c:v>
                </c:pt>
                <c:pt idx="11">
                  <c:v>2721</c:v>
                </c:pt>
                <c:pt idx="12">
                  <c:v>3469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C2F-4558-9D41-31A8B715D2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2757760"/>
        <c:axId val="152759296"/>
      </c:barChart>
      <c:catAx>
        <c:axId val="152757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2759296"/>
        <c:crosses val="autoZero"/>
        <c:auto val="1"/>
        <c:lblAlgn val="ctr"/>
        <c:lblOffset val="100"/>
        <c:noMultiLvlLbl val="0"/>
      </c:catAx>
      <c:valAx>
        <c:axId val="15275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27577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43092175196850624"/>
          <c:y val="6.250000000000013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HARÇLAR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c:spPr>
          <c:invertIfNegative val="0"/>
          <c:dPt>
            <c:idx val="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0-F780-4D99-AB13-128A8100158F}"/>
              </c:ext>
            </c:extLst>
          </c:dPt>
          <c:dPt>
            <c:idx val="1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F780-4D99-AB13-128A8100158F}"/>
              </c:ext>
            </c:extLst>
          </c:dPt>
          <c:dPt>
            <c:idx val="2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F780-4D99-AB13-128A8100158F}"/>
              </c:ext>
            </c:extLst>
          </c:dPt>
          <c:dPt>
            <c:idx val="3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F780-4D99-AB13-128A8100158F}"/>
              </c:ext>
            </c:extLst>
          </c:dPt>
          <c:dPt>
            <c:idx val="4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F780-4D99-AB13-128A8100158F}"/>
              </c:ext>
            </c:extLst>
          </c:dPt>
          <c:dPt>
            <c:idx val="5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F780-4D99-AB13-128A8100158F}"/>
              </c:ext>
            </c:extLst>
          </c:dPt>
          <c:dPt>
            <c:idx val="6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F780-4D99-AB13-128A8100158F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F780-4D99-AB13-128A8100158F}"/>
              </c:ext>
            </c:extLst>
          </c:dPt>
          <c:dPt>
            <c:idx val="8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F780-4D99-AB13-128A8100158F}"/>
              </c:ext>
            </c:extLst>
          </c:dPt>
          <c:dPt>
            <c:idx val="9"/>
            <c:invertIfNegative val="0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F780-4D99-AB13-128A8100158F}"/>
              </c:ext>
            </c:extLst>
          </c:dPt>
          <c:dPt>
            <c:idx val="11"/>
            <c:invertIfNegative val="0"/>
            <c:bubble3D val="0"/>
            <c:spPr>
              <a:solidFill>
                <a:srgbClr val="99FF6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F780-4D99-AB13-128A8100158F}"/>
              </c:ext>
            </c:extLst>
          </c:dPt>
          <c:dPt>
            <c:idx val="13"/>
            <c:invertIfNegative val="0"/>
            <c:bubble3D val="0"/>
            <c:spPr>
              <a:solidFill>
                <a:srgbClr val="FFE38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F780-4D99-AB13-128A8100158F}"/>
              </c:ext>
            </c:extLst>
          </c:dPt>
          <c:dPt>
            <c:idx val="14"/>
            <c:invertIfNegative val="0"/>
            <c:bubble3D val="0"/>
            <c:spPr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C-F780-4D99-AB13-128A8100158F}"/>
              </c:ext>
            </c:extLst>
          </c:dPt>
          <c:dLbls>
            <c:dLbl>
              <c:idx val="1"/>
              <c:layout>
                <c:manualLayout>
                  <c:x val="0"/>
                  <c:y val="-3.48097287435898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F780-4D99-AB13-128A8100158F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65000"/>
                    <a:lumOff val="35000"/>
                  </a:prstClr>
                </a:solidFill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Sayfa1!$A$2:$A$20</c:f>
              <c:strCache>
                <c:ptCount val="19"/>
                <c:pt idx="0">
                  <c:v>ERUH MYO</c:v>
                </c:pt>
                <c:pt idx="1">
                  <c:v>EĞİTİM FAKÜLTESİ</c:v>
                </c:pt>
                <c:pt idx="2">
                  <c:v>FEN-EDEBİYAT FAKÜLTESİ</c:v>
                </c:pt>
                <c:pt idx="3">
                  <c:v>İLAHİYAT FAKÜLTESİ</c:v>
                </c:pt>
                <c:pt idx="4">
                  <c:v>TEKNİK BİLİMLER MYO</c:v>
                </c:pt>
                <c:pt idx="5">
                  <c:v>SOSYAL BİLİMLER MYO</c:v>
                </c:pt>
                <c:pt idx="6">
                  <c:v>İKTİSADİ İDARİ BİLİMLER FAKÜLTESİ</c:v>
                </c:pt>
                <c:pt idx="7">
                  <c:v>SAĞLIK BİLİMLERİ FAKÜLTESİ</c:v>
                </c:pt>
                <c:pt idx="8">
                  <c:v>MÜHENDİSLİK FAKÜLTESİ</c:v>
                </c:pt>
                <c:pt idx="9">
                  <c:v>KURTALAN MYO</c:v>
                </c:pt>
                <c:pt idx="10">
                  <c:v>SAĞLIK HİZMETLERİ MYO</c:v>
                </c:pt>
                <c:pt idx="11">
                  <c:v>GÜZEL SANATLAR VE TASARIM FAKÜLTESİ</c:v>
                </c:pt>
                <c:pt idx="12">
                  <c:v>BESYO</c:v>
                </c:pt>
                <c:pt idx="13">
                  <c:v>TURİZM VE OTELCİLİK YÜKSEKOKUKLU</c:v>
                </c:pt>
                <c:pt idx="14">
                  <c:v>YABANCI DİLLER YÜKSEKOKULU</c:v>
                </c:pt>
                <c:pt idx="15">
                  <c:v>VETERİNER FAKÜLTESİ</c:v>
                </c:pt>
                <c:pt idx="16">
                  <c:v>ZİRAAT FAKÜLTESİ</c:v>
                </c:pt>
                <c:pt idx="17">
                  <c:v>SOSYAL BİLİMLER ENSTİTÜSÜ</c:v>
                </c:pt>
                <c:pt idx="18">
                  <c:v>FEN BİLİMLER ENSTİTÜSÜ</c:v>
                </c:pt>
              </c:strCache>
            </c:strRef>
          </c:cat>
          <c:val>
            <c:numRef>
              <c:f>Sayfa1!$B$2:$B$20</c:f>
              <c:numCache>
                <c:formatCode>#,##0.00</c:formatCode>
                <c:ptCount val="19"/>
                <c:pt idx="0">
                  <c:v>2587</c:v>
                </c:pt>
                <c:pt idx="1">
                  <c:v>104359.75</c:v>
                </c:pt>
                <c:pt idx="2">
                  <c:v>219070.14</c:v>
                </c:pt>
                <c:pt idx="3">
                  <c:v>559551.64</c:v>
                </c:pt>
                <c:pt idx="4">
                  <c:v>67308.75</c:v>
                </c:pt>
                <c:pt idx="5">
                  <c:v>261679.44</c:v>
                </c:pt>
                <c:pt idx="6">
                  <c:v>57939.32</c:v>
                </c:pt>
                <c:pt idx="7">
                  <c:v>572894.47</c:v>
                </c:pt>
                <c:pt idx="8">
                  <c:v>114000.96000000001</c:v>
                </c:pt>
                <c:pt idx="9">
                  <c:v>7940</c:v>
                </c:pt>
                <c:pt idx="10">
                  <c:v>550691.22</c:v>
                </c:pt>
                <c:pt idx="11">
                  <c:v>15432.5</c:v>
                </c:pt>
                <c:pt idx="12">
                  <c:v>336893.5</c:v>
                </c:pt>
                <c:pt idx="13">
                  <c:v>1449</c:v>
                </c:pt>
                <c:pt idx="14">
                  <c:v>10246</c:v>
                </c:pt>
                <c:pt idx="15">
                  <c:v>22917</c:v>
                </c:pt>
                <c:pt idx="16">
                  <c:v>23581.5</c:v>
                </c:pt>
                <c:pt idx="17">
                  <c:v>948615.61</c:v>
                </c:pt>
                <c:pt idx="18">
                  <c:v>154682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F780-4D99-AB13-128A810015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5884160"/>
        <c:axId val="155885952"/>
      </c:barChart>
      <c:catAx>
        <c:axId val="1558841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5885952"/>
        <c:crosses val="autoZero"/>
        <c:auto val="1"/>
        <c:lblAlgn val="ctr"/>
        <c:lblOffset val="100"/>
        <c:noMultiLvlLbl val="0"/>
      </c:catAx>
      <c:valAx>
        <c:axId val="1558859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58841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3">
        <a:lumMod val="20000"/>
        <a:lumOff val="80000"/>
      </a:schemeClr>
    </a:solidFill>
    <a:ln>
      <a:noFill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9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pattFill prst="ltDn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>
        <a:solidFill>
          <a:schemeClr val="phClr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8B70C5-721B-4AB8-A786-306932731B0D}" type="doc">
      <dgm:prSet loTypeId="urn:microsoft.com/office/officeart/2005/8/layout/hierarchy1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tr-TR"/>
        </a:p>
      </dgm:t>
    </dgm:pt>
    <dgm:pt modelId="{1908E0E5-BFEF-4F00-BECD-C55CB374874C}">
      <dgm:prSet phldrT="[Metin]" custT="1"/>
      <dgm:spPr/>
      <dgm:t>
        <a:bodyPr/>
        <a:lstStyle/>
        <a:p>
          <a:r>
            <a:rPr lang="tr-TR" sz="800" dirty="0"/>
            <a:t>Emin  ÇİFTÇİ</a:t>
          </a:r>
        </a:p>
        <a:p>
          <a:r>
            <a:rPr lang="tr-TR" sz="800" dirty="0"/>
            <a:t>DAİRE BAŞKANI V.</a:t>
          </a:r>
        </a:p>
      </dgm:t>
    </dgm:pt>
    <dgm:pt modelId="{8A395434-80F3-40DA-A1BC-2F096A37C709}" type="parTrans" cxnId="{AF55C5D2-4846-41A3-9A95-58C1819DE55F}">
      <dgm:prSet/>
      <dgm:spPr/>
      <dgm:t>
        <a:bodyPr/>
        <a:lstStyle/>
        <a:p>
          <a:endParaRPr lang="tr-TR"/>
        </a:p>
      </dgm:t>
    </dgm:pt>
    <dgm:pt modelId="{15CC77F3-2EAC-481D-8AF4-7D1EE765F3CA}" type="sibTrans" cxnId="{AF55C5D2-4846-41A3-9A95-58C1819DE55F}">
      <dgm:prSet/>
      <dgm:spPr/>
      <dgm:t>
        <a:bodyPr/>
        <a:lstStyle/>
        <a:p>
          <a:endParaRPr lang="tr-TR"/>
        </a:p>
      </dgm:t>
    </dgm:pt>
    <dgm:pt modelId="{F83289C0-A3B4-4CD4-8CBA-223B901839E4}">
      <dgm:prSet custT="1"/>
      <dgm:spPr/>
      <dgm:t>
        <a:bodyPr/>
        <a:lstStyle/>
        <a:p>
          <a:r>
            <a:rPr lang="tr-TR" sz="800" dirty="0"/>
            <a:t>Murat BURAN</a:t>
          </a:r>
        </a:p>
        <a:p>
          <a:r>
            <a:rPr lang="tr-TR" sz="800" dirty="0"/>
            <a:t>BİLGİSAYAR İŞLETMENİ</a:t>
          </a:r>
        </a:p>
      </dgm:t>
    </dgm:pt>
    <dgm:pt modelId="{4877CCC2-5343-41E9-B70F-51B56E26FBD5}" type="parTrans" cxnId="{40C9FED2-CD10-4F64-9B62-17B5E695C72B}">
      <dgm:prSet custT="1"/>
      <dgm:spPr/>
      <dgm:t>
        <a:bodyPr/>
        <a:lstStyle/>
        <a:p>
          <a:endParaRPr lang="tr-TR" sz="800"/>
        </a:p>
      </dgm:t>
    </dgm:pt>
    <dgm:pt modelId="{17FED144-C5B7-409C-B186-9B120A8AD9A9}" type="sibTrans" cxnId="{40C9FED2-CD10-4F64-9B62-17B5E695C72B}">
      <dgm:prSet/>
      <dgm:spPr/>
      <dgm:t>
        <a:bodyPr/>
        <a:lstStyle/>
        <a:p>
          <a:endParaRPr lang="tr-TR"/>
        </a:p>
      </dgm:t>
    </dgm:pt>
    <dgm:pt modelId="{5BB65C41-E8EB-4A55-B98F-2609C52E5EC9}">
      <dgm:prSet custT="1"/>
      <dgm:spPr/>
      <dgm:t>
        <a:bodyPr/>
        <a:lstStyle/>
        <a:p>
          <a:r>
            <a:rPr lang="tr-TR" sz="800" dirty="0"/>
            <a:t>Yavuz Selim İÇİN</a:t>
          </a:r>
        </a:p>
        <a:p>
          <a:r>
            <a:rPr lang="tr-TR" sz="800" dirty="0"/>
            <a:t>ŞEF</a:t>
          </a:r>
        </a:p>
      </dgm:t>
    </dgm:pt>
    <dgm:pt modelId="{370DE483-0445-48B1-A1D5-5AA655A1690F}" type="parTrans" cxnId="{9969A751-D06A-4DDB-AD52-6AEC3537A71F}">
      <dgm:prSet/>
      <dgm:spPr/>
      <dgm:t>
        <a:bodyPr/>
        <a:lstStyle/>
        <a:p>
          <a:endParaRPr lang="tr-TR" sz="800"/>
        </a:p>
      </dgm:t>
    </dgm:pt>
    <dgm:pt modelId="{3DA77332-B40D-4DED-8DC4-6692E23F10F3}" type="sibTrans" cxnId="{9969A751-D06A-4DDB-AD52-6AEC3537A71F}">
      <dgm:prSet/>
      <dgm:spPr/>
      <dgm:t>
        <a:bodyPr/>
        <a:lstStyle/>
        <a:p>
          <a:endParaRPr lang="tr-TR"/>
        </a:p>
      </dgm:t>
    </dgm:pt>
    <dgm:pt modelId="{53B0BFFE-FA0C-4C52-864E-8FD8DCAEBB91}">
      <dgm:prSet custT="1"/>
      <dgm:spPr/>
      <dgm:t>
        <a:bodyPr/>
        <a:lstStyle/>
        <a:p>
          <a:r>
            <a:rPr lang="tr-TR" sz="800" dirty="0"/>
            <a:t>Abdullah DEMİR</a:t>
          </a:r>
        </a:p>
        <a:p>
          <a:r>
            <a:rPr lang="tr-TR" sz="800" dirty="0"/>
            <a:t>BİLGİSAYAR İŞLETMENİ</a:t>
          </a:r>
        </a:p>
      </dgm:t>
    </dgm:pt>
    <dgm:pt modelId="{E398B35F-2F13-4AE4-90B5-F038C3FA090B}" type="parTrans" cxnId="{962A35DB-D103-4DCD-B63B-9D969B99BCC2}">
      <dgm:prSet/>
      <dgm:spPr/>
      <dgm:t>
        <a:bodyPr/>
        <a:lstStyle/>
        <a:p>
          <a:endParaRPr lang="tr-TR" sz="800"/>
        </a:p>
      </dgm:t>
    </dgm:pt>
    <dgm:pt modelId="{6FFA5B9F-6095-4EC0-817F-5A6D0281B81B}" type="sibTrans" cxnId="{962A35DB-D103-4DCD-B63B-9D969B99BCC2}">
      <dgm:prSet/>
      <dgm:spPr/>
      <dgm:t>
        <a:bodyPr/>
        <a:lstStyle/>
        <a:p>
          <a:endParaRPr lang="tr-TR"/>
        </a:p>
      </dgm:t>
    </dgm:pt>
    <dgm:pt modelId="{22DC1876-7728-4DE2-B325-5284B6E3A509}">
      <dgm:prSet custT="1"/>
      <dgm:spPr/>
      <dgm:t>
        <a:bodyPr/>
        <a:lstStyle/>
        <a:p>
          <a:r>
            <a:rPr lang="tr-TR" sz="800" dirty="0"/>
            <a:t>Serhat NAS</a:t>
          </a:r>
        </a:p>
        <a:p>
          <a:r>
            <a:rPr lang="tr-TR" sz="800" dirty="0"/>
            <a:t>BİLGİSAYAR İŞLETMENİ</a:t>
          </a:r>
        </a:p>
      </dgm:t>
    </dgm:pt>
    <dgm:pt modelId="{2E6B57FE-26D4-442A-A2E8-3BBF7D5854F0}" type="parTrans" cxnId="{546C6F85-5CC3-427A-803C-148FEEA4FACC}">
      <dgm:prSet/>
      <dgm:spPr/>
      <dgm:t>
        <a:bodyPr/>
        <a:lstStyle/>
        <a:p>
          <a:endParaRPr lang="tr-TR" sz="800"/>
        </a:p>
      </dgm:t>
    </dgm:pt>
    <dgm:pt modelId="{C5EF7E04-D1D8-4991-9087-13A71FE15185}" type="sibTrans" cxnId="{546C6F85-5CC3-427A-803C-148FEEA4FACC}">
      <dgm:prSet/>
      <dgm:spPr/>
      <dgm:t>
        <a:bodyPr/>
        <a:lstStyle/>
        <a:p>
          <a:endParaRPr lang="tr-TR"/>
        </a:p>
      </dgm:t>
    </dgm:pt>
    <dgm:pt modelId="{109449D9-C79D-4476-8CC3-A9C497AB1C1F}">
      <dgm:prSet custT="1"/>
      <dgm:spPr/>
      <dgm:t>
        <a:bodyPr/>
        <a:lstStyle/>
        <a:p>
          <a:r>
            <a:rPr lang="tr-TR" sz="800" dirty="0" err="1"/>
            <a:t>Şafih</a:t>
          </a:r>
          <a:r>
            <a:rPr lang="tr-TR" sz="800" dirty="0"/>
            <a:t> ECER</a:t>
          </a:r>
        </a:p>
        <a:p>
          <a:r>
            <a:rPr lang="tr-TR" sz="800" dirty="0"/>
            <a:t>HİZMETLİ</a:t>
          </a:r>
        </a:p>
      </dgm:t>
    </dgm:pt>
    <dgm:pt modelId="{25015704-E6F6-45FB-961E-1AAEFCFDD4F6}" type="parTrans" cxnId="{396A2E9C-C63A-4689-A4CA-CA9FB6C4ED16}">
      <dgm:prSet/>
      <dgm:spPr/>
      <dgm:t>
        <a:bodyPr/>
        <a:lstStyle/>
        <a:p>
          <a:endParaRPr lang="tr-TR" sz="800"/>
        </a:p>
      </dgm:t>
    </dgm:pt>
    <dgm:pt modelId="{3CF3BB9C-11E7-4CBD-B29E-C1F69DB77F13}" type="sibTrans" cxnId="{396A2E9C-C63A-4689-A4CA-CA9FB6C4ED16}">
      <dgm:prSet/>
      <dgm:spPr/>
      <dgm:t>
        <a:bodyPr/>
        <a:lstStyle/>
        <a:p>
          <a:endParaRPr lang="tr-TR"/>
        </a:p>
      </dgm:t>
    </dgm:pt>
    <dgm:pt modelId="{1EF76DD9-7C6C-40BA-B7B3-3B43D6828075}">
      <dgm:prSet custT="1"/>
      <dgm:spPr/>
      <dgm:t>
        <a:bodyPr/>
        <a:lstStyle/>
        <a:p>
          <a:r>
            <a:rPr lang="tr-TR" sz="800" dirty="0"/>
            <a:t>Turan SARIYER</a:t>
          </a:r>
        </a:p>
        <a:p>
          <a:r>
            <a:rPr lang="tr-TR" sz="800" dirty="0"/>
            <a:t>BİLGİSAYAR İŞLETMENİ</a:t>
          </a:r>
        </a:p>
      </dgm:t>
    </dgm:pt>
    <dgm:pt modelId="{4CD2AE99-5E22-4ABD-BEAD-084A0A48EFF2}" type="parTrans" cxnId="{61E66924-F8AA-4E03-A674-66C33D558A8A}">
      <dgm:prSet/>
      <dgm:spPr/>
      <dgm:t>
        <a:bodyPr/>
        <a:lstStyle/>
        <a:p>
          <a:endParaRPr lang="tr-TR" sz="800"/>
        </a:p>
      </dgm:t>
    </dgm:pt>
    <dgm:pt modelId="{472E59B7-F640-4B3A-898E-08F52E0B12F7}" type="sibTrans" cxnId="{61E66924-F8AA-4E03-A674-66C33D558A8A}">
      <dgm:prSet/>
      <dgm:spPr/>
      <dgm:t>
        <a:bodyPr/>
        <a:lstStyle/>
        <a:p>
          <a:endParaRPr lang="tr-TR"/>
        </a:p>
      </dgm:t>
    </dgm:pt>
    <dgm:pt modelId="{B9DC0E42-25CC-4143-A6A1-73BAC47F1565}">
      <dgm:prSet custT="1"/>
      <dgm:spPr/>
      <dgm:t>
        <a:bodyPr/>
        <a:lstStyle/>
        <a:p>
          <a:r>
            <a:rPr lang="tr-TR" sz="800" dirty="0"/>
            <a:t>Veysel KARAÇAY</a:t>
          </a:r>
        </a:p>
        <a:p>
          <a:r>
            <a:rPr lang="tr-TR" sz="800" dirty="0" smtClean="0"/>
            <a:t>BİLGİSAYAR İŞLETMENİ</a:t>
          </a:r>
          <a:endParaRPr lang="tr-TR" sz="800" dirty="0"/>
        </a:p>
      </dgm:t>
    </dgm:pt>
    <dgm:pt modelId="{1315D8F6-C1C5-4B4E-BC2F-91D497FC62C0}" type="parTrans" cxnId="{F632B27F-1528-4471-8FDB-39B24299A71C}">
      <dgm:prSet/>
      <dgm:spPr/>
      <dgm:t>
        <a:bodyPr/>
        <a:lstStyle/>
        <a:p>
          <a:endParaRPr lang="tr-TR" sz="800"/>
        </a:p>
      </dgm:t>
    </dgm:pt>
    <dgm:pt modelId="{E1A361B0-BAB5-430C-8048-CF265EB5485A}" type="sibTrans" cxnId="{F632B27F-1528-4471-8FDB-39B24299A71C}">
      <dgm:prSet/>
      <dgm:spPr/>
      <dgm:t>
        <a:bodyPr/>
        <a:lstStyle/>
        <a:p>
          <a:endParaRPr lang="tr-TR"/>
        </a:p>
      </dgm:t>
    </dgm:pt>
    <dgm:pt modelId="{7477A948-B9EC-4A27-88E0-5DEF37742155}">
      <dgm:prSet custT="1"/>
      <dgm:spPr/>
      <dgm:t>
        <a:bodyPr/>
        <a:lstStyle/>
        <a:p>
          <a:r>
            <a:rPr lang="tr-TR" sz="800" dirty="0"/>
            <a:t>Servet KARAHAN BİLGİSAYAR İŞLETMENİ</a:t>
          </a:r>
        </a:p>
      </dgm:t>
    </dgm:pt>
    <dgm:pt modelId="{0776791C-DDC7-4E63-B234-97695B1161D7}" type="parTrans" cxnId="{4DC41D0A-4A82-4268-B5E6-29DBE431DBAB}">
      <dgm:prSet/>
      <dgm:spPr/>
      <dgm:t>
        <a:bodyPr/>
        <a:lstStyle/>
        <a:p>
          <a:endParaRPr lang="tr-TR"/>
        </a:p>
      </dgm:t>
    </dgm:pt>
    <dgm:pt modelId="{EF4E27D8-9348-46A9-8814-D3A5452C0AD2}" type="sibTrans" cxnId="{4DC41D0A-4A82-4268-B5E6-29DBE431DBAB}">
      <dgm:prSet/>
      <dgm:spPr/>
      <dgm:t>
        <a:bodyPr/>
        <a:lstStyle/>
        <a:p>
          <a:endParaRPr lang="tr-TR"/>
        </a:p>
      </dgm:t>
    </dgm:pt>
    <dgm:pt modelId="{1D307A10-C5C4-4DA4-B699-06C3E8AF8954}">
      <dgm:prSet/>
      <dgm:spPr/>
      <dgm:t>
        <a:bodyPr/>
        <a:lstStyle/>
        <a:p>
          <a:r>
            <a:rPr lang="tr-TR" dirty="0"/>
            <a:t>Erdal ÇİÇEK ŞUBE MÜDÜRÜ</a:t>
          </a:r>
        </a:p>
      </dgm:t>
    </dgm:pt>
    <dgm:pt modelId="{855B25C0-1BDE-40EE-A164-9083A7DBD348}" type="parTrans" cxnId="{7AA1EFF0-3972-4F29-A319-ABB1E3A6EFDB}">
      <dgm:prSet/>
      <dgm:spPr/>
      <dgm:t>
        <a:bodyPr/>
        <a:lstStyle/>
        <a:p>
          <a:endParaRPr lang="tr-TR"/>
        </a:p>
      </dgm:t>
    </dgm:pt>
    <dgm:pt modelId="{6D3FD5C2-AD15-47D2-A690-C25F0DE7FAAB}" type="sibTrans" cxnId="{7AA1EFF0-3972-4F29-A319-ABB1E3A6EFDB}">
      <dgm:prSet/>
      <dgm:spPr/>
      <dgm:t>
        <a:bodyPr/>
        <a:lstStyle/>
        <a:p>
          <a:endParaRPr lang="tr-TR"/>
        </a:p>
      </dgm:t>
    </dgm:pt>
    <dgm:pt modelId="{81D552E7-B9F7-40A1-BE10-54648E39669D}" type="pres">
      <dgm:prSet presAssocID="{CE8B70C5-721B-4AB8-A786-306932731B0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1CBB8B3B-EF96-459A-B3B6-1E4EAA2CB52B}" type="pres">
      <dgm:prSet presAssocID="{1908E0E5-BFEF-4F00-BECD-C55CB374874C}" presName="hierRoot1" presStyleCnt="0"/>
      <dgm:spPr/>
    </dgm:pt>
    <dgm:pt modelId="{FB3150C0-2746-4056-AEE0-5A1CA62D0333}" type="pres">
      <dgm:prSet presAssocID="{1908E0E5-BFEF-4F00-BECD-C55CB374874C}" presName="composite" presStyleCnt="0"/>
      <dgm:spPr/>
    </dgm:pt>
    <dgm:pt modelId="{B6C0442E-405E-4CFA-B137-B4E6B89B163B}" type="pres">
      <dgm:prSet presAssocID="{1908E0E5-BFEF-4F00-BECD-C55CB374874C}" presName="background" presStyleLbl="node0" presStyleIdx="0" presStyleCnt="1"/>
      <dgm:spPr/>
    </dgm:pt>
    <dgm:pt modelId="{63D963F4-A8BB-4EDC-A341-7C44EC1D0531}" type="pres">
      <dgm:prSet presAssocID="{1908E0E5-BFEF-4F00-BECD-C55CB374874C}" presName="text" presStyleLbl="fgAcc0" presStyleIdx="0" presStyleCnt="1" custScaleX="137785" custLinFactY="-135853" custLinFactNeighborX="-19569" custLinFactNeighborY="-200000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D76652C8-B7C7-448D-A722-617C4083A2A2}" type="pres">
      <dgm:prSet presAssocID="{1908E0E5-BFEF-4F00-BECD-C55CB374874C}" presName="hierChild2" presStyleCnt="0"/>
      <dgm:spPr/>
    </dgm:pt>
    <dgm:pt modelId="{0285D688-24B1-4E1E-8909-6DDF87DCF4B4}" type="pres">
      <dgm:prSet presAssocID="{370DE483-0445-48B1-A1D5-5AA655A1690F}" presName="Name10" presStyleLbl="parChTrans1D2" presStyleIdx="0" presStyleCnt="9"/>
      <dgm:spPr/>
      <dgm:t>
        <a:bodyPr/>
        <a:lstStyle/>
        <a:p>
          <a:endParaRPr lang="tr-TR"/>
        </a:p>
      </dgm:t>
    </dgm:pt>
    <dgm:pt modelId="{86A918FC-CDF1-4FFB-A327-19BC6F9870BE}" type="pres">
      <dgm:prSet presAssocID="{5BB65C41-E8EB-4A55-B98F-2609C52E5EC9}" presName="hierRoot2" presStyleCnt="0"/>
      <dgm:spPr/>
    </dgm:pt>
    <dgm:pt modelId="{A631B816-7583-4A46-84BD-F56966CE5911}" type="pres">
      <dgm:prSet presAssocID="{5BB65C41-E8EB-4A55-B98F-2609C52E5EC9}" presName="composite2" presStyleCnt="0"/>
      <dgm:spPr/>
    </dgm:pt>
    <dgm:pt modelId="{1D97ABC0-7DDE-4D32-A0D6-CB398A4D03C4}" type="pres">
      <dgm:prSet presAssocID="{5BB65C41-E8EB-4A55-B98F-2609C52E5EC9}" presName="background2" presStyleLbl="node2" presStyleIdx="0" presStyleCnt="9"/>
      <dgm:spPr/>
    </dgm:pt>
    <dgm:pt modelId="{79D9A648-E183-445E-A8E6-9AA1A7F7F2FA}" type="pres">
      <dgm:prSet presAssocID="{5BB65C41-E8EB-4A55-B98F-2609C52E5EC9}" presName="text2" presStyleLbl="fgAcc2" presStyleIdx="0" presStyleCnt="9" custLinFactX="200000" custLinFactY="-51329" custLinFactNeighborX="269496" custLinFactNeighborY="-100000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3EA3E37E-C682-4C5D-B21F-FF816094EE98}" type="pres">
      <dgm:prSet presAssocID="{5BB65C41-E8EB-4A55-B98F-2609C52E5EC9}" presName="hierChild3" presStyleCnt="0"/>
      <dgm:spPr/>
    </dgm:pt>
    <dgm:pt modelId="{F006562E-8827-4813-A2E2-AEFE0EA49586}" type="pres">
      <dgm:prSet presAssocID="{855B25C0-1BDE-40EE-A164-9083A7DBD348}" presName="Name10" presStyleLbl="parChTrans1D2" presStyleIdx="1" presStyleCnt="9"/>
      <dgm:spPr/>
      <dgm:t>
        <a:bodyPr/>
        <a:lstStyle/>
        <a:p>
          <a:endParaRPr lang="tr-TR"/>
        </a:p>
      </dgm:t>
    </dgm:pt>
    <dgm:pt modelId="{D973648A-2964-43DC-B16E-B1BC107D4085}" type="pres">
      <dgm:prSet presAssocID="{1D307A10-C5C4-4DA4-B699-06C3E8AF8954}" presName="hierRoot2" presStyleCnt="0"/>
      <dgm:spPr/>
    </dgm:pt>
    <dgm:pt modelId="{3772A31F-F207-4797-A450-EF1D8DF93E0A}" type="pres">
      <dgm:prSet presAssocID="{1D307A10-C5C4-4DA4-B699-06C3E8AF8954}" presName="composite2" presStyleCnt="0"/>
      <dgm:spPr/>
    </dgm:pt>
    <dgm:pt modelId="{2311317C-041F-44A0-A802-EBF821BAAE97}" type="pres">
      <dgm:prSet presAssocID="{1D307A10-C5C4-4DA4-B699-06C3E8AF8954}" presName="background2" presStyleLbl="node2" presStyleIdx="1" presStyleCnt="9"/>
      <dgm:spPr/>
    </dgm:pt>
    <dgm:pt modelId="{ADABF262-106B-4066-BD75-6A13AED5AA60}" type="pres">
      <dgm:prSet presAssocID="{1D307A10-C5C4-4DA4-B699-06C3E8AF8954}" presName="text2" presStyleLbl="fgAcc2" presStyleIdx="1" presStyleCnt="9" custLinFactX="147274" custLinFactY="-116492" custLinFactNeighborX="200000" custLinFactNeighborY="-200000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061CE62E-46BC-4A05-9EAD-CF23A70D524C}" type="pres">
      <dgm:prSet presAssocID="{1D307A10-C5C4-4DA4-B699-06C3E8AF8954}" presName="hierChild3" presStyleCnt="0"/>
      <dgm:spPr/>
    </dgm:pt>
    <dgm:pt modelId="{84C0CDF6-E77F-471A-A1D1-E810C005C154}" type="pres">
      <dgm:prSet presAssocID="{4877CCC2-5343-41E9-B70F-51B56E26FBD5}" presName="Name10" presStyleLbl="parChTrans1D2" presStyleIdx="2" presStyleCnt="9"/>
      <dgm:spPr/>
      <dgm:t>
        <a:bodyPr/>
        <a:lstStyle/>
        <a:p>
          <a:endParaRPr lang="tr-TR"/>
        </a:p>
      </dgm:t>
    </dgm:pt>
    <dgm:pt modelId="{2E76CD60-9233-43F0-ADB0-34E3BD5617C3}" type="pres">
      <dgm:prSet presAssocID="{F83289C0-A3B4-4CD4-8CBA-223B901839E4}" presName="hierRoot2" presStyleCnt="0"/>
      <dgm:spPr/>
    </dgm:pt>
    <dgm:pt modelId="{A6144820-0865-4430-9BA5-DEF2607BC1A8}" type="pres">
      <dgm:prSet presAssocID="{F83289C0-A3B4-4CD4-8CBA-223B901839E4}" presName="composite2" presStyleCnt="0"/>
      <dgm:spPr/>
    </dgm:pt>
    <dgm:pt modelId="{EE92BFC2-63C6-4995-91D2-91C6BCE88DF2}" type="pres">
      <dgm:prSet presAssocID="{F83289C0-A3B4-4CD4-8CBA-223B901839E4}" presName="background2" presStyleLbl="node2" presStyleIdx="2" presStyleCnt="9"/>
      <dgm:spPr/>
    </dgm:pt>
    <dgm:pt modelId="{123E0545-7EFA-4BEB-BA4C-5B7B2B0773CA}" type="pres">
      <dgm:prSet presAssocID="{F83289C0-A3B4-4CD4-8CBA-223B901839E4}" presName="text2" presStyleLbl="fgAcc2" presStyleIdx="2" presStyleCnt="9" custLinFactX="-84925" custLinFactNeighborX="-100000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27C0D1E5-24E6-41F1-984B-7918E06A9368}" type="pres">
      <dgm:prSet presAssocID="{F83289C0-A3B4-4CD4-8CBA-223B901839E4}" presName="hierChild3" presStyleCnt="0"/>
      <dgm:spPr/>
    </dgm:pt>
    <dgm:pt modelId="{A52AF576-A84B-4369-B6A0-127473484746}" type="pres">
      <dgm:prSet presAssocID="{E398B35F-2F13-4AE4-90B5-F038C3FA090B}" presName="Name10" presStyleLbl="parChTrans1D2" presStyleIdx="3" presStyleCnt="9"/>
      <dgm:spPr/>
      <dgm:t>
        <a:bodyPr/>
        <a:lstStyle/>
        <a:p>
          <a:endParaRPr lang="tr-TR"/>
        </a:p>
      </dgm:t>
    </dgm:pt>
    <dgm:pt modelId="{1345472C-FE41-4415-AE8D-B22EE7F86F07}" type="pres">
      <dgm:prSet presAssocID="{53B0BFFE-FA0C-4C52-864E-8FD8DCAEBB91}" presName="hierRoot2" presStyleCnt="0"/>
      <dgm:spPr/>
    </dgm:pt>
    <dgm:pt modelId="{FD48E5DA-AF55-4299-BC9A-FCC7F3960E0B}" type="pres">
      <dgm:prSet presAssocID="{53B0BFFE-FA0C-4C52-864E-8FD8DCAEBB91}" presName="composite2" presStyleCnt="0"/>
      <dgm:spPr/>
    </dgm:pt>
    <dgm:pt modelId="{3B7AE2A7-CBC0-43D1-BC5E-44A53B3C9771}" type="pres">
      <dgm:prSet presAssocID="{53B0BFFE-FA0C-4C52-864E-8FD8DCAEBB91}" presName="background2" presStyleLbl="node2" presStyleIdx="3" presStyleCnt="9"/>
      <dgm:spPr/>
    </dgm:pt>
    <dgm:pt modelId="{F42AE72D-F980-463D-BFCB-9872F8BA4AF4}" type="pres">
      <dgm:prSet presAssocID="{53B0BFFE-FA0C-4C52-864E-8FD8DCAEBB91}" presName="text2" presStyleLbl="fgAcc2" presStyleIdx="3" presStyleCnt="9" custLinFactX="-45064" custLinFactNeighborX="-100000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53B5B18-7A27-43BF-979D-41EE8B72B304}" type="pres">
      <dgm:prSet presAssocID="{53B0BFFE-FA0C-4C52-864E-8FD8DCAEBB91}" presName="hierChild3" presStyleCnt="0"/>
      <dgm:spPr/>
    </dgm:pt>
    <dgm:pt modelId="{39A6A0C4-616D-4C9D-9458-25AC7CED7C54}" type="pres">
      <dgm:prSet presAssocID="{0776791C-DDC7-4E63-B234-97695B1161D7}" presName="Name10" presStyleLbl="parChTrans1D2" presStyleIdx="4" presStyleCnt="9"/>
      <dgm:spPr/>
      <dgm:t>
        <a:bodyPr/>
        <a:lstStyle/>
        <a:p>
          <a:endParaRPr lang="tr-TR"/>
        </a:p>
      </dgm:t>
    </dgm:pt>
    <dgm:pt modelId="{34681239-8DA1-43EA-A7BD-EEC94E2F9AE4}" type="pres">
      <dgm:prSet presAssocID="{7477A948-B9EC-4A27-88E0-5DEF37742155}" presName="hierRoot2" presStyleCnt="0"/>
      <dgm:spPr/>
    </dgm:pt>
    <dgm:pt modelId="{859A2E60-1CA3-4CFA-BEBC-6D6FBF4ABA31}" type="pres">
      <dgm:prSet presAssocID="{7477A948-B9EC-4A27-88E0-5DEF37742155}" presName="composite2" presStyleCnt="0"/>
      <dgm:spPr/>
    </dgm:pt>
    <dgm:pt modelId="{70996D70-ADCE-49D0-9B5B-5B90C6EABB3E}" type="pres">
      <dgm:prSet presAssocID="{7477A948-B9EC-4A27-88E0-5DEF37742155}" presName="background2" presStyleLbl="node2" presStyleIdx="4" presStyleCnt="9"/>
      <dgm:spPr/>
    </dgm:pt>
    <dgm:pt modelId="{A5DEEB27-E54D-472D-80AA-91200EA4DB84}" type="pres">
      <dgm:prSet presAssocID="{7477A948-B9EC-4A27-88E0-5DEF37742155}" presName="text2" presStyleLbl="fgAcc2" presStyleIdx="4" presStyleCnt="9" custLinFactX="-5202" custLinFactNeighborX="-100000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CE2D055F-D1CD-40BC-A455-E74203F7B8CA}" type="pres">
      <dgm:prSet presAssocID="{7477A948-B9EC-4A27-88E0-5DEF37742155}" presName="hierChild3" presStyleCnt="0"/>
      <dgm:spPr/>
    </dgm:pt>
    <dgm:pt modelId="{2F322514-F1E3-42A6-B493-FD6B2AE0C180}" type="pres">
      <dgm:prSet presAssocID="{2E6B57FE-26D4-442A-A2E8-3BBF7D5854F0}" presName="Name10" presStyleLbl="parChTrans1D2" presStyleIdx="5" presStyleCnt="9"/>
      <dgm:spPr/>
      <dgm:t>
        <a:bodyPr/>
        <a:lstStyle/>
        <a:p>
          <a:endParaRPr lang="tr-TR"/>
        </a:p>
      </dgm:t>
    </dgm:pt>
    <dgm:pt modelId="{10A267C0-6815-4F5F-A863-63FCB6E6F204}" type="pres">
      <dgm:prSet presAssocID="{22DC1876-7728-4DE2-B325-5284B6E3A509}" presName="hierRoot2" presStyleCnt="0"/>
      <dgm:spPr/>
    </dgm:pt>
    <dgm:pt modelId="{B723FCB2-C605-4D27-8386-1419AD364528}" type="pres">
      <dgm:prSet presAssocID="{22DC1876-7728-4DE2-B325-5284B6E3A509}" presName="composite2" presStyleCnt="0"/>
      <dgm:spPr/>
    </dgm:pt>
    <dgm:pt modelId="{AD415975-AA7A-4E20-9DB0-1EBAE50DD2B9}" type="pres">
      <dgm:prSet presAssocID="{22DC1876-7728-4DE2-B325-5284B6E3A509}" presName="background2" presStyleLbl="node2" presStyleIdx="5" presStyleCnt="9"/>
      <dgm:spPr/>
    </dgm:pt>
    <dgm:pt modelId="{F59057CF-1FBC-4843-8653-B08928D0C2BB}" type="pres">
      <dgm:prSet presAssocID="{22DC1876-7728-4DE2-B325-5284B6E3A509}" presName="text2" presStyleLbl="fgAcc2" presStyleIdx="5" presStyleCnt="9" custLinFactNeighborX="-74874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41031625-AB6D-4CF6-A25D-86523776237B}" type="pres">
      <dgm:prSet presAssocID="{22DC1876-7728-4DE2-B325-5284B6E3A509}" presName="hierChild3" presStyleCnt="0"/>
      <dgm:spPr/>
    </dgm:pt>
    <dgm:pt modelId="{49E57E26-A87A-4731-A0B5-01FAD18A9F45}" type="pres">
      <dgm:prSet presAssocID="{4CD2AE99-5E22-4ABD-BEAD-084A0A48EFF2}" presName="Name10" presStyleLbl="parChTrans1D2" presStyleIdx="6" presStyleCnt="9"/>
      <dgm:spPr/>
      <dgm:t>
        <a:bodyPr/>
        <a:lstStyle/>
        <a:p>
          <a:endParaRPr lang="tr-TR"/>
        </a:p>
      </dgm:t>
    </dgm:pt>
    <dgm:pt modelId="{D75AD2E6-38D2-41BA-BCE6-017BCB5DE503}" type="pres">
      <dgm:prSet presAssocID="{1EF76DD9-7C6C-40BA-B7B3-3B43D6828075}" presName="hierRoot2" presStyleCnt="0"/>
      <dgm:spPr/>
    </dgm:pt>
    <dgm:pt modelId="{BA00114B-4D28-4F4B-9A45-103B8217ACB4}" type="pres">
      <dgm:prSet presAssocID="{1EF76DD9-7C6C-40BA-B7B3-3B43D6828075}" presName="composite2" presStyleCnt="0"/>
      <dgm:spPr/>
    </dgm:pt>
    <dgm:pt modelId="{16C09D58-DB9D-4E74-8232-3A1015F734AD}" type="pres">
      <dgm:prSet presAssocID="{1EF76DD9-7C6C-40BA-B7B3-3B43D6828075}" presName="background2" presStyleLbl="node2" presStyleIdx="6" presStyleCnt="9"/>
      <dgm:spPr/>
    </dgm:pt>
    <dgm:pt modelId="{C42D28B9-B8B8-4336-8E46-2869EE624701}" type="pres">
      <dgm:prSet presAssocID="{1EF76DD9-7C6C-40BA-B7B3-3B43D6828075}" presName="text2" presStyleLbl="fgAcc2" presStyleIdx="6" presStyleCnt="9" custLinFactNeighborX="-42970" custLinFactNeighborY="426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01E42F2-9B1A-4F3E-8597-971567F72714}" type="pres">
      <dgm:prSet presAssocID="{1EF76DD9-7C6C-40BA-B7B3-3B43D6828075}" presName="hierChild3" presStyleCnt="0"/>
      <dgm:spPr/>
    </dgm:pt>
    <dgm:pt modelId="{FCD3B240-2886-47A1-A04F-5B5037BF6177}" type="pres">
      <dgm:prSet presAssocID="{1315D8F6-C1C5-4B4E-BC2F-91D497FC62C0}" presName="Name10" presStyleLbl="parChTrans1D2" presStyleIdx="7" presStyleCnt="9"/>
      <dgm:spPr/>
      <dgm:t>
        <a:bodyPr/>
        <a:lstStyle/>
        <a:p>
          <a:endParaRPr lang="tr-TR"/>
        </a:p>
      </dgm:t>
    </dgm:pt>
    <dgm:pt modelId="{3AC1C8FB-DA97-4137-B507-81EC9C98A619}" type="pres">
      <dgm:prSet presAssocID="{B9DC0E42-25CC-4143-A6A1-73BAC47F1565}" presName="hierRoot2" presStyleCnt="0"/>
      <dgm:spPr/>
    </dgm:pt>
    <dgm:pt modelId="{5335FCF5-68B9-40B9-9DA0-F38B5F2D5375}" type="pres">
      <dgm:prSet presAssocID="{B9DC0E42-25CC-4143-A6A1-73BAC47F1565}" presName="composite2" presStyleCnt="0"/>
      <dgm:spPr/>
    </dgm:pt>
    <dgm:pt modelId="{E7B9AD0A-B679-4FC0-B5B0-2EAE67BCA3A9}" type="pres">
      <dgm:prSet presAssocID="{B9DC0E42-25CC-4143-A6A1-73BAC47F1565}" presName="background2" presStyleLbl="node2" presStyleIdx="7" presStyleCnt="9"/>
      <dgm:spPr/>
    </dgm:pt>
    <dgm:pt modelId="{C6B10EE8-D89F-435B-AAAD-DF9C778EDA6B}" type="pres">
      <dgm:prSet presAssocID="{B9DC0E42-25CC-4143-A6A1-73BAC47F1565}" presName="text2" presStyleLbl="fgAcc2" presStyleIdx="7" presStyleCnt="9" custScaleX="115690" custScaleY="144309" custLinFactNeighborX="-33288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31BBDFA8-E2AF-4100-94E6-A84D9FA9FDFF}" type="pres">
      <dgm:prSet presAssocID="{B9DC0E42-25CC-4143-A6A1-73BAC47F1565}" presName="hierChild3" presStyleCnt="0"/>
      <dgm:spPr/>
    </dgm:pt>
    <dgm:pt modelId="{33300014-DB8A-46B5-8131-78F45642755F}" type="pres">
      <dgm:prSet presAssocID="{25015704-E6F6-45FB-961E-1AAEFCFDD4F6}" presName="Name10" presStyleLbl="parChTrans1D2" presStyleIdx="8" presStyleCnt="9"/>
      <dgm:spPr/>
      <dgm:t>
        <a:bodyPr/>
        <a:lstStyle/>
        <a:p>
          <a:endParaRPr lang="tr-TR"/>
        </a:p>
      </dgm:t>
    </dgm:pt>
    <dgm:pt modelId="{A461E6AA-C77F-46CC-81EA-DD397AE4E265}" type="pres">
      <dgm:prSet presAssocID="{109449D9-C79D-4476-8CC3-A9C497AB1C1F}" presName="hierRoot2" presStyleCnt="0"/>
      <dgm:spPr/>
    </dgm:pt>
    <dgm:pt modelId="{C7CB3F39-EFBE-4EFC-B742-C04F205C8835}" type="pres">
      <dgm:prSet presAssocID="{109449D9-C79D-4476-8CC3-A9C497AB1C1F}" presName="composite2" presStyleCnt="0"/>
      <dgm:spPr/>
    </dgm:pt>
    <dgm:pt modelId="{0BDAE520-3116-4C0B-8820-5037CF6D0E04}" type="pres">
      <dgm:prSet presAssocID="{109449D9-C79D-4476-8CC3-A9C497AB1C1F}" presName="background2" presStyleLbl="node2" presStyleIdx="8" presStyleCnt="9"/>
      <dgm:spPr/>
    </dgm:pt>
    <dgm:pt modelId="{5EAF7CF6-F85B-416C-A03B-DB50EB0A23C2}" type="pres">
      <dgm:prSet presAssocID="{109449D9-C79D-4476-8CC3-A9C497AB1C1F}" presName="text2" presStyleLbl="fgAcc2" presStyleIdx="8" presStyleCnt="9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7864961C-045A-4D0B-BAE5-4901AD4708EE}" type="pres">
      <dgm:prSet presAssocID="{109449D9-C79D-4476-8CC3-A9C497AB1C1F}" presName="hierChild3" presStyleCnt="0"/>
      <dgm:spPr/>
    </dgm:pt>
  </dgm:ptLst>
  <dgm:cxnLst>
    <dgm:cxn modelId="{22A8D76B-6734-4286-9422-EDC6D3CE00F9}" type="presOf" srcId="{25015704-E6F6-45FB-961E-1AAEFCFDD4F6}" destId="{33300014-DB8A-46B5-8131-78F45642755F}" srcOrd="0" destOrd="0" presId="urn:microsoft.com/office/officeart/2005/8/layout/hierarchy1"/>
    <dgm:cxn modelId="{3FAE921B-7B77-47F1-BA19-1BD2F5ACB96E}" type="presOf" srcId="{1D307A10-C5C4-4DA4-B699-06C3E8AF8954}" destId="{ADABF262-106B-4066-BD75-6A13AED5AA60}" srcOrd="0" destOrd="0" presId="urn:microsoft.com/office/officeart/2005/8/layout/hierarchy1"/>
    <dgm:cxn modelId="{C052A5A6-EE4C-4106-9E79-7BE85756D5F8}" type="presOf" srcId="{370DE483-0445-48B1-A1D5-5AA655A1690F}" destId="{0285D688-24B1-4E1E-8909-6DDF87DCF4B4}" srcOrd="0" destOrd="0" presId="urn:microsoft.com/office/officeart/2005/8/layout/hierarchy1"/>
    <dgm:cxn modelId="{907F9910-FC0F-4065-90A2-3E6CBA9F105F}" type="presOf" srcId="{E398B35F-2F13-4AE4-90B5-F038C3FA090B}" destId="{A52AF576-A84B-4369-B6A0-127473484746}" srcOrd="0" destOrd="0" presId="urn:microsoft.com/office/officeart/2005/8/layout/hierarchy1"/>
    <dgm:cxn modelId="{5C908D01-FD5E-435B-B307-BE1719A4AE2C}" type="presOf" srcId="{4CD2AE99-5E22-4ABD-BEAD-084A0A48EFF2}" destId="{49E57E26-A87A-4731-A0B5-01FAD18A9F45}" srcOrd="0" destOrd="0" presId="urn:microsoft.com/office/officeart/2005/8/layout/hierarchy1"/>
    <dgm:cxn modelId="{70982FC4-4452-4059-94BD-F9A13E0F9D62}" type="presOf" srcId="{7477A948-B9EC-4A27-88E0-5DEF37742155}" destId="{A5DEEB27-E54D-472D-80AA-91200EA4DB84}" srcOrd="0" destOrd="0" presId="urn:microsoft.com/office/officeart/2005/8/layout/hierarchy1"/>
    <dgm:cxn modelId="{61E66924-F8AA-4E03-A674-66C33D558A8A}" srcId="{1908E0E5-BFEF-4F00-BECD-C55CB374874C}" destId="{1EF76DD9-7C6C-40BA-B7B3-3B43D6828075}" srcOrd="6" destOrd="0" parTransId="{4CD2AE99-5E22-4ABD-BEAD-084A0A48EFF2}" sibTransId="{472E59B7-F640-4B3A-898E-08F52E0B12F7}"/>
    <dgm:cxn modelId="{F214EC25-14F3-4048-958A-09D0DE759158}" type="presOf" srcId="{22DC1876-7728-4DE2-B325-5284B6E3A509}" destId="{F59057CF-1FBC-4843-8653-B08928D0C2BB}" srcOrd="0" destOrd="0" presId="urn:microsoft.com/office/officeart/2005/8/layout/hierarchy1"/>
    <dgm:cxn modelId="{C51F6174-0E2C-40F5-8521-EF17996E4B81}" type="presOf" srcId="{B9DC0E42-25CC-4143-A6A1-73BAC47F1565}" destId="{C6B10EE8-D89F-435B-AAAD-DF9C778EDA6B}" srcOrd="0" destOrd="0" presId="urn:microsoft.com/office/officeart/2005/8/layout/hierarchy1"/>
    <dgm:cxn modelId="{9969A751-D06A-4DDB-AD52-6AEC3537A71F}" srcId="{1908E0E5-BFEF-4F00-BECD-C55CB374874C}" destId="{5BB65C41-E8EB-4A55-B98F-2609C52E5EC9}" srcOrd="0" destOrd="0" parTransId="{370DE483-0445-48B1-A1D5-5AA655A1690F}" sibTransId="{3DA77332-B40D-4DED-8DC4-6692E23F10F3}"/>
    <dgm:cxn modelId="{CB8A77DF-643C-4D07-8201-65331E547267}" type="presOf" srcId="{2E6B57FE-26D4-442A-A2E8-3BBF7D5854F0}" destId="{2F322514-F1E3-42A6-B493-FD6B2AE0C180}" srcOrd="0" destOrd="0" presId="urn:microsoft.com/office/officeart/2005/8/layout/hierarchy1"/>
    <dgm:cxn modelId="{5FA78F6A-B1FE-4729-B389-5D6BABB25EA8}" type="presOf" srcId="{1315D8F6-C1C5-4B4E-BC2F-91D497FC62C0}" destId="{FCD3B240-2886-47A1-A04F-5B5037BF6177}" srcOrd="0" destOrd="0" presId="urn:microsoft.com/office/officeart/2005/8/layout/hierarchy1"/>
    <dgm:cxn modelId="{54DAE5D5-D10E-4844-90FF-6F93168B4DA0}" type="presOf" srcId="{1908E0E5-BFEF-4F00-BECD-C55CB374874C}" destId="{63D963F4-A8BB-4EDC-A341-7C44EC1D0531}" srcOrd="0" destOrd="0" presId="urn:microsoft.com/office/officeart/2005/8/layout/hierarchy1"/>
    <dgm:cxn modelId="{4DC41D0A-4A82-4268-B5E6-29DBE431DBAB}" srcId="{1908E0E5-BFEF-4F00-BECD-C55CB374874C}" destId="{7477A948-B9EC-4A27-88E0-5DEF37742155}" srcOrd="4" destOrd="0" parTransId="{0776791C-DDC7-4E63-B234-97695B1161D7}" sibTransId="{EF4E27D8-9348-46A9-8814-D3A5452C0AD2}"/>
    <dgm:cxn modelId="{396A2E9C-C63A-4689-A4CA-CA9FB6C4ED16}" srcId="{1908E0E5-BFEF-4F00-BECD-C55CB374874C}" destId="{109449D9-C79D-4476-8CC3-A9C497AB1C1F}" srcOrd="8" destOrd="0" parTransId="{25015704-E6F6-45FB-961E-1AAEFCFDD4F6}" sibTransId="{3CF3BB9C-11E7-4CBD-B29E-C1F69DB77F13}"/>
    <dgm:cxn modelId="{7AA1EFF0-3972-4F29-A319-ABB1E3A6EFDB}" srcId="{1908E0E5-BFEF-4F00-BECD-C55CB374874C}" destId="{1D307A10-C5C4-4DA4-B699-06C3E8AF8954}" srcOrd="1" destOrd="0" parTransId="{855B25C0-1BDE-40EE-A164-9083A7DBD348}" sibTransId="{6D3FD5C2-AD15-47D2-A690-C25F0DE7FAAB}"/>
    <dgm:cxn modelId="{F632B27F-1528-4471-8FDB-39B24299A71C}" srcId="{1908E0E5-BFEF-4F00-BECD-C55CB374874C}" destId="{B9DC0E42-25CC-4143-A6A1-73BAC47F1565}" srcOrd="7" destOrd="0" parTransId="{1315D8F6-C1C5-4B4E-BC2F-91D497FC62C0}" sibTransId="{E1A361B0-BAB5-430C-8048-CF265EB5485A}"/>
    <dgm:cxn modelId="{DAF516EA-88A0-4022-B259-D808B460F7BA}" type="presOf" srcId="{CE8B70C5-721B-4AB8-A786-306932731B0D}" destId="{81D552E7-B9F7-40A1-BE10-54648E39669D}" srcOrd="0" destOrd="0" presId="urn:microsoft.com/office/officeart/2005/8/layout/hierarchy1"/>
    <dgm:cxn modelId="{AF55C5D2-4846-41A3-9A95-58C1819DE55F}" srcId="{CE8B70C5-721B-4AB8-A786-306932731B0D}" destId="{1908E0E5-BFEF-4F00-BECD-C55CB374874C}" srcOrd="0" destOrd="0" parTransId="{8A395434-80F3-40DA-A1BC-2F096A37C709}" sibTransId="{15CC77F3-2EAC-481D-8AF4-7D1EE765F3CA}"/>
    <dgm:cxn modelId="{97673BF2-6748-40E1-B178-08F085A482F5}" type="presOf" srcId="{F83289C0-A3B4-4CD4-8CBA-223B901839E4}" destId="{123E0545-7EFA-4BEB-BA4C-5B7B2B0773CA}" srcOrd="0" destOrd="0" presId="urn:microsoft.com/office/officeart/2005/8/layout/hierarchy1"/>
    <dgm:cxn modelId="{7DB192C8-287B-474A-9201-F747D3AA3C13}" type="presOf" srcId="{109449D9-C79D-4476-8CC3-A9C497AB1C1F}" destId="{5EAF7CF6-F85B-416C-A03B-DB50EB0A23C2}" srcOrd="0" destOrd="0" presId="urn:microsoft.com/office/officeart/2005/8/layout/hierarchy1"/>
    <dgm:cxn modelId="{5A632997-22AA-4534-95AB-B065F8B4A61D}" type="presOf" srcId="{0776791C-DDC7-4E63-B234-97695B1161D7}" destId="{39A6A0C4-616D-4C9D-9458-25AC7CED7C54}" srcOrd="0" destOrd="0" presId="urn:microsoft.com/office/officeart/2005/8/layout/hierarchy1"/>
    <dgm:cxn modelId="{40C9FED2-CD10-4F64-9B62-17B5E695C72B}" srcId="{1908E0E5-BFEF-4F00-BECD-C55CB374874C}" destId="{F83289C0-A3B4-4CD4-8CBA-223B901839E4}" srcOrd="2" destOrd="0" parTransId="{4877CCC2-5343-41E9-B70F-51B56E26FBD5}" sibTransId="{17FED144-C5B7-409C-B186-9B120A8AD9A9}"/>
    <dgm:cxn modelId="{1D81D2AD-1B91-4974-AF6A-A3878A1F86FF}" type="presOf" srcId="{53B0BFFE-FA0C-4C52-864E-8FD8DCAEBB91}" destId="{F42AE72D-F980-463D-BFCB-9872F8BA4AF4}" srcOrd="0" destOrd="0" presId="urn:microsoft.com/office/officeart/2005/8/layout/hierarchy1"/>
    <dgm:cxn modelId="{7FE0EC05-5F3B-464E-AAC3-9B4FF8E7FAF9}" type="presOf" srcId="{855B25C0-1BDE-40EE-A164-9083A7DBD348}" destId="{F006562E-8827-4813-A2E2-AEFE0EA49586}" srcOrd="0" destOrd="0" presId="urn:microsoft.com/office/officeart/2005/8/layout/hierarchy1"/>
    <dgm:cxn modelId="{546C6F85-5CC3-427A-803C-148FEEA4FACC}" srcId="{1908E0E5-BFEF-4F00-BECD-C55CB374874C}" destId="{22DC1876-7728-4DE2-B325-5284B6E3A509}" srcOrd="5" destOrd="0" parTransId="{2E6B57FE-26D4-442A-A2E8-3BBF7D5854F0}" sibTransId="{C5EF7E04-D1D8-4991-9087-13A71FE15185}"/>
    <dgm:cxn modelId="{CCC4F53C-DF46-43E4-8CE1-28E30A7B1A02}" type="presOf" srcId="{4877CCC2-5343-41E9-B70F-51B56E26FBD5}" destId="{84C0CDF6-E77F-471A-A1D1-E810C005C154}" srcOrd="0" destOrd="0" presId="urn:microsoft.com/office/officeart/2005/8/layout/hierarchy1"/>
    <dgm:cxn modelId="{8073A9D9-DD0F-46BE-BBBE-9AB117C213B9}" type="presOf" srcId="{5BB65C41-E8EB-4A55-B98F-2609C52E5EC9}" destId="{79D9A648-E183-445E-A8E6-9AA1A7F7F2FA}" srcOrd="0" destOrd="0" presId="urn:microsoft.com/office/officeart/2005/8/layout/hierarchy1"/>
    <dgm:cxn modelId="{962A35DB-D103-4DCD-B63B-9D969B99BCC2}" srcId="{1908E0E5-BFEF-4F00-BECD-C55CB374874C}" destId="{53B0BFFE-FA0C-4C52-864E-8FD8DCAEBB91}" srcOrd="3" destOrd="0" parTransId="{E398B35F-2F13-4AE4-90B5-F038C3FA090B}" sibTransId="{6FFA5B9F-6095-4EC0-817F-5A6D0281B81B}"/>
    <dgm:cxn modelId="{890E5F3B-91A5-473E-BD6D-A8E5825F9418}" type="presOf" srcId="{1EF76DD9-7C6C-40BA-B7B3-3B43D6828075}" destId="{C42D28B9-B8B8-4336-8E46-2869EE624701}" srcOrd="0" destOrd="0" presId="urn:microsoft.com/office/officeart/2005/8/layout/hierarchy1"/>
    <dgm:cxn modelId="{05079B05-E011-491C-9764-BEF57524E271}" type="presParOf" srcId="{81D552E7-B9F7-40A1-BE10-54648E39669D}" destId="{1CBB8B3B-EF96-459A-B3B6-1E4EAA2CB52B}" srcOrd="0" destOrd="0" presId="urn:microsoft.com/office/officeart/2005/8/layout/hierarchy1"/>
    <dgm:cxn modelId="{A7F46B97-4CB9-4E48-81BD-A58B6FAFB954}" type="presParOf" srcId="{1CBB8B3B-EF96-459A-B3B6-1E4EAA2CB52B}" destId="{FB3150C0-2746-4056-AEE0-5A1CA62D0333}" srcOrd="0" destOrd="0" presId="urn:microsoft.com/office/officeart/2005/8/layout/hierarchy1"/>
    <dgm:cxn modelId="{975AEB23-F3E0-4057-A013-9E7499A4D50D}" type="presParOf" srcId="{FB3150C0-2746-4056-AEE0-5A1CA62D0333}" destId="{B6C0442E-405E-4CFA-B137-B4E6B89B163B}" srcOrd="0" destOrd="0" presId="urn:microsoft.com/office/officeart/2005/8/layout/hierarchy1"/>
    <dgm:cxn modelId="{FA90F46E-3F07-44E0-A7F2-AA3CDA53F679}" type="presParOf" srcId="{FB3150C0-2746-4056-AEE0-5A1CA62D0333}" destId="{63D963F4-A8BB-4EDC-A341-7C44EC1D0531}" srcOrd="1" destOrd="0" presId="urn:microsoft.com/office/officeart/2005/8/layout/hierarchy1"/>
    <dgm:cxn modelId="{FF9F1676-DDA6-4C13-B982-9DC6F87FB734}" type="presParOf" srcId="{1CBB8B3B-EF96-459A-B3B6-1E4EAA2CB52B}" destId="{D76652C8-B7C7-448D-A722-617C4083A2A2}" srcOrd="1" destOrd="0" presId="urn:microsoft.com/office/officeart/2005/8/layout/hierarchy1"/>
    <dgm:cxn modelId="{E2880F88-60BE-45D3-9316-E24CFE1E2615}" type="presParOf" srcId="{D76652C8-B7C7-448D-A722-617C4083A2A2}" destId="{0285D688-24B1-4E1E-8909-6DDF87DCF4B4}" srcOrd="0" destOrd="0" presId="urn:microsoft.com/office/officeart/2005/8/layout/hierarchy1"/>
    <dgm:cxn modelId="{5CAF8414-DF6C-4A8C-A37A-F028B4AFDE97}" type="presParOf" srcId="{D76652C8-B7C7-448D-A722-617C4083A2A2}" destId="{86A918FC-CDF1-4FFB-A327-19BC6F9870BE}" srcOrd="1" destOrd="0" presId="urn:microsoft.com/office/officeart/2005/8/layout/hierarchy1"/>
    <dgm:cxn modelId="{7CB51193-C3AA-4A19-91DE-98A674837D3D}" type="presParOf" srcId="{86A918FC-CDF1-4FFB-A327-19BC6F9870BE}" destId="{A631B816-7583-4A46-84BD-F56966CE5911}" srcOrd="0" destOrd="0" presId="urn:microsoft.com/office/officeart/2005/8/layout/hierarchy1"/>
    <dgm:cxn modelId="{C8975A5B-450B-474A-BF4B-2E1A3716D28E}" type="presParOf" srcId="{A631B816-7583-4A46-84BD-F56966CE5911}" destId="{1D97ABC0-7DDE-4D32-A0D6-CB398A4D03C4}" srcOrd="0" destOrd="0" presId="urn:microsoft.com/office/officeart/2005/8/layout/hierarchy1"/>
    <dgm:cxn modelId="{F6E5C5A4-2969-44ED-8F25-277876F89BF4}" type="presParOf" srcId="{A631B816-7583-4A46-84BD-F56966CE5911}" destId="{79D9A648-E183-445E-A8E6-9AA1A7F7F2FA}" srcOrd="1" destOrd="0" presId="urn:microsoft.com/office/officeart/2005/8/layout/hierarchy1"/>
    <dgm:cxn modelId="{BA5DF459-8FA0-41A5-AFBA-6BDA95D9642D}" type="presParOf" srcId="{86A918FC-CDF1-4FFB-A327-19BC6F9870BE}" destId="{3EA3E37E-C682-4C5D-B21F-FF816094EE98}" srcOrd="1" destOrd="0" presId="urn:microsoft.com/office/officeart/2005/8/layout/hierarchy1"/>
    <dgm:cxn modelId="{0E795431-7F1B-4198-9C37-9E541E5DD80A}" type="presParOf" srcId="{D76652C8-B7C7-448D-A722-617C4083A2A2}" destId="{F006562E-8827-4813-A2E2-AEFE0EA49586}" srcOrd="2" destOrd="0" presId="urn:microsoft.com/office/officeart/2005/8/layout/hierarchy1"/>
    <dgm:cxn modelId="{AAE0646D-2655-40B4-9200-5996201E5E6A}" type="presParOf" srcId="{D76652C8-B7C7-448D-A722-617C4083A2A2}" destId="{D973648A-2964-43DC-B16E-B1BC107D4085}" srcOrd="3" destOrd="0" presId="urn:microsoft.com/office/officeart/2005/8/layout/hierarchy1"/>
    <dgm:cxn modelId="{4F826750-063E-4CB1-939B-C06B66818168}" type="presParOf" srcId="{D973648A-2964-43DC-B16E-B1BC107D4085}" destId="{3772A31F-F207-4797-A450-EF1D8DF93E0A}" srcOrd="0" destOrd="0" presId="urn:microsoft.com/office/officeart/2005/8/layout/hierarchy1"/>
    <dgm:cxn modelId="{8F0BFE6B-5BF7-4DF0-91C6-CB78367B5FBB}" type="presParOf" srcId="{3772A31F-F207-4797-A450-EF1D8DF93E0A}" destId="{2311317C-041F-44A0-A802-EBF821BAAE97}" srcOrd="0" destOrd="0" presId="urn:microsoft.com/office/officeart/2005/8/layout/hierarchy1"/>
    <dgm:cxn modelId="{89E82B80-B553-4A94-8DA6-38D807915A7B}" type="presParOf" srcId="{3772A31F-F207-4797-A450-EF1D8DF93E0A}" destId="{ADABF262-106B-4066-BD75-6A13AED5AA60}" srcOrd="1" destOrd="0" presId="urn:microsoft.com/office/officeart/2005/8/layout/hierarchy1"/>
    <dgm:cxn modelId="{B05B1F2B-AEED-4AF1-955A-BDAD5887963A}" type="presParOf" srcId="{D973648A-2964-43DC-B16E-B1BC107D4085}" destId="{061CE62E-46BC-4A05-9EAD-CF23A70D524C}" srcOrd="1" destOrd="0" presId="urn:microsoft.com/office/officeart/2005/8/layout/hierarchy1"/>
    <dgm:cxn modelId="{AD03065B-F907-4E83-B9AB-459E72F3598B}" type="presParOf" srcId="{D76652C8-B7C7-448D-A722-617C4083A2A2}" destId="{84C0CDF6-E77F-471A-A1D1-E810C005C154}" srcOrd="4" destOrd="0" presId="urn:microsoft.com/office/officeart/2005/8/layout/hierarchy1"/>
    <dgm:cxn modelId="{5B5BD4AB-ABAC-40F3-8F3E-856D54E434A2}" type="presParOf" srcId="{D76652C8-B7C7-448D-A722-617C4083A2A2}" destId="{2E76CD60-9233-43F0-ADB0-34E3BD5617C3}" srcOrd="5" destOrd="0" presId="urn:microsoft.com/office/officeart/2005/8/layout/hierarchy1"/>
    <dgm:cxn modelId="{745A0102-A367-4EDC-A20D-80CAF556B925}" type="presParOf" srcId="{2E76CD60-9233-43F0-ADB0-34E3BD5617C3}" destId="{A6144820-0865-4430-9BA5-DEF2607BC1A8}" srcOrd="0" destOrd="0" presId="urn:microsoft.com/office/officeart/2005/8/layout/hierarchy1"/>
    <dgm:cxn modelId="{E549745A-EAE1-406C-ABCF-82469F868228}" type="presParOf" srcId="{A6144820-0865-4430-9BA5-DEF2607BC1A8}" destId="{EE92BFC2-63C6-4995-91D2-91C6BCE88DF2}" srcOrd="0" destOrd="0" presId="urn:microsoft.com/office/officeart/2005/8/layout/hierarchy1"/>
    <dgm:cxn modelId="{B9DD17A2-794D-4891-B922-D510F995A11D}" type="presParOf" srcId="{A6144820-0865-4430-9BA5-DEF2607BC1A8}" destId="{123E0545-7EFA-4BEB-BA4C-5B7B2B0773CA}" srcOrd="1" destOrd="0" presId="urn:microsoft.com/office/officeart/2005/8/layout/hierarchy1"/>
    <dgm:cxn modelId="{1612E0D7-1ED8-40B6-837F-BC1D7A06E99B}" type="presParOf" srcId="{2E76CD60-9233-43F0-ADB0-34E3BD5617C3}" destId="{27C0D1E5-24E6-41F1-984B-7918E06A9368}" srcOrd="1" destOrd="0" presId="urn:microsoft.com/office/officeart/2005/8/layout/hierarchy1"/>
    <dgm:cxn modelId="{B2FCC00C-4941-4116-87EF-BF9D7E0A1366}" type="presParOf" srcId="{D76652C8-B7C7-448D-A722-617C4083A2A2}" destId="{A52AF576-A84B-4369-B6A0-127473484746}" srcOrd="6" destOrd="0" presId="urn:microsoft.com/office/officeart/2005/8/layout/hierarchy1"/>
    <dgm:cxn modelId="{19599B45-8A56-4CE7-B79D-D3C1258E1CFF}" type="presParOf" srcId="{D76652C8-B7C7-448D-A722-617C4083A2A2}" destId="{1345472C-FE41-4415-AE8D-B22EE7F86F07}" srcOrd="7" destOrd="0" presId="urn:microsoft.com/office/officeart/2005/8/layout/hierarchy1"/>
    <dgm:cxn modelId="{D12C65E7-5081-48FD-BB1F-A8221E36C0A6}" type="presParOf" srcId="{1345472C-FE41-4415-AE8D-B22EE7F86F07}" destId="{FD48E5DA-AF55-4299-BC9A-FCC7F3960E0B}" srcOrd="0" destOrd="0" presId="urn:microsoft.com/office/officeart/2005/8/layout/hierarchy1"/>
    <dgm:cxn modelId="{0B6F9D25-7C51-45A8-BA2B-507D04BC84B9}" type="presParOf" srcId="{FD48E5DA-AF55-4299-BC9A-FCC7F3960E0B}" destId="{3B7AE2A7-CBC0-43D1-BC5E-44A53B3C9771}" srcOrd="0" destOrd="0" presId="urn:microsoft.com/office/officeart/2005/8/layout/hierarchy1"/>
    <dgm:cxn modelId="{4A7E3AD1-0BC4-4178-8DAD-F4442A4A8DB5}" type="presParOf" srcId="{FD48E5DA-AF55-4299-BC9A-FCC7F3960E0B}" destId="{F42AE72D-F980-463D-BFCB-9872F8BA4AF4}" srcOrd="1" destOrd="0" presId="urn:microsoft.com/office/officeart/2005/8/layout/hierarchy1"/>
    <dgm:cxn modelId="{06FB4C9E-35C4-45AB-88A9-0F37DE70B03C}" type="presParOf" srcId="{1345472C-FE41-4415-AE8D-B22EE7F86F07}" destId="{E53B5B18-7A27-43BF-979D-41EE8B72B304}" srcOrd="1" destOrd="0" presId="urn:microsoft.com/office/officeart/2005/8/layout/hierarchy1"/>
    <dgm:cxn modelId="{C61F9F39-6A74-4FEF-8491-514C2DEB9581}" type="presParOf" srcId="{D76652C8-B7C7-448D-A722-617C4083A2A2}" destId="{39A6A0C4-616D-4C9D-9458-25AC7CED7C54}" srcOrd="8" destOrd="0" presId="urn:microsoft.com/office/officeart/2005/8/layout/hierarchy1"/>
    <dgm:cxn modelId="{67521AF3-AE65-435F-9A41-EDDEAF932750}" type="presParOf" srcId="{D76652C8-B7C7-448D-A722-617C4083A2A2}" destId="{34681239-8DA1-43EA-A7BD-EEC94E2F9AE4}" srcOrd="9" destOrd="0" presId="urn:microsoft.com/office/officeart/2005/8/layout/hierarchy1"/>
    <dgm:cxn modelId="{2573401C-4005-47CB-B1A7-D9C755D17C7B}" type="presParOf" srcId="{34681239-8DA1-43EA-A7BD-EEC94E2F9AE4}" destId="{859A2E60-1CA3-4CFA-BEBC-6D6FBF4ABA31}" srcOrd="0" destOrd="0" presId="urn:microsoft.com/office/officeart/2005/8/layout/hierarchy1"/>
    <dgm:cxn modelId="{569E46B4-3723-42A1-8882-90CF1223641E}" type="presParOf" srcId="{859A2E60-1CA3-4CFA-BEBC-6D6FBF4ABA31}" destId="{70996D70-ADCE-49D0-9B5B-5B90C6EABB3E}" srcOrd="0" destOrd="0" presId="urn:microsoft.com/office/officeart/2005/8/layout/hierarchy1"/>
    <dgm:cxn modelId="{65ADAEE6-9873-422C-A194-EAD24BCE0BB6}" type="presParOf" srcId="{859A2E60-1CA3-4CFA-BEBC-6D6FBF4ABA31}" destId="{A5DEEB27-E54D-472D-80AA-91200EA4DB84}" srcOrd="1" destOrd="0" presId="urn:microsoft.com/office/officeart/2005/8/layout/hierarchy1"/>
    <dgm:cxn modelId="{EDEB8274-83B6-4CAB-8245-DD4236C28306}" type="presParOf" srcId="{34681239-8DA1-43EA-A7BD-EEC94E2F9AE4}" destId="{CE2D055F-D1CD-40BC-A455-E74203F7B8CA}" srcOrd="1" destOrd="0" presId="urn:microsoft.com/office/officeart/2005/8/layout/hierarchy1"/>
    <dgm:cxn modelId="{9C4C7DF8-9142-457E-B394-82556E7BC957}" type="presParOf" srcId="{D76652C8-B7C7-448D-A722-617C4083A2A2}" destId="{2F322514-F1E3-42A6-B493-FD6B2AE0C180}" srcOrd="10" destOrd="0" presId="urn:microsoft.com/office/officeart/2005/8/layout/hierarchy1"/>
    <dgm:cxn modelId="{B116C053-C779-46B2-B327-63D5FF717DE4}" type="presParOf" srcId="{D76652C8-B7C7-448D-A722-617C4083A2A2}" destId="{10A267C0-6815-4F5F-A863-63FCB6E6F204}" srcOrd="11" destOrd="0" presId="urn:microsoft.com/office/officeart/2005/8/layout/hierarchy1"/>
    <dgm:cxn modelId="{561945DC-E3D1-4664-A553-63FEE355B70A}" type="presParOf" srcId="{10A267C0-6815-4F5F-A863-63FCB6E6F204}" destId="{B723FCB2-C605-4D27-8386-1419AD364528}" srcOrd="0" destOrd="0" presId="urn:microsoft.com/office/officeart/2005/8/layout/hierarchy1"/>
    <dgm:cxn modelId="{E90DE809-D908-46A0-9A33-1AE892758D4C}" type="presParOf" srcId="{B723FCB2-C605-4D27-8386-1419AD364528}" destId="{AD415975-AA7A-4E20-9DB0-1EBAE50DD2B9}" srcOrd="0" destOrd="0" presId="urn:microsoft.com/office/officeart/2005/8/layout/hierarchy1"/>
    <dgm:cxn modelId="{C32B7A03-2413-489F-B5EF-8880C9A0D808}" type="presParOf" srcId="{B723FCB2-C605-4D27-8386-1419AD364528}" destId="{F59057CF-1FBC-4843-8653-B08928D0C2BB}" srcOrd="1" destOrd="0" presId="urn:microsoft.com/office/officeart/2005/8/layout/hierarchy1"/>
    <dgm:cxn modelId="{710DCE74-3399-43E1-8C02-CDECA7D89F18}" type="presParOf" srcId="{10A267C0-6815-4F5F-A863-63FCB6E6F204}" destId="{41031625-AB6D-4CF6-A25D-86523776237B}" srcOrd="1" destOrd="0" presId="urn:microsoft.com/office/officeart/2005/8/layout/hierarchy1"/>
    <dgm:cxn modelId="{46EBE659-5388-4146-8DB2-982785233197}" type="presParOf" srcId="{D76652C8-B7C7-448D-A722-617C4083A2A2}" destId="{49E57E26-A87A-4731-A0B5-01FAD18A9F45}" srcOrd="12" destOrd="0" presId="urn:microsoft.com/office/officeart/2005/8/layout/hierarchy1"/>
    <dgm:cxn modelId="{860BE075-F0FD-44EB-BDEC-2DCC37D573B1}" type="presParOf" srcId="{D76652C8-B7C7-448D-A722-617C4083A2A2}" destId="{D75AD2E6-38D2-41BA-BCE6-017BCB5DE503}" srcOrd="13" destOrd="0" presId="urn:microsoft.com/office/officeart/2005/8/layout/hierarchy1"/>
    <dgm:cxn modelId="{E822F7CB-7D8C-449A-9F54-1A376F830A18}" type="presParOf" srcId="{D75AD2E6-38D2-41BA-BCE6-017BCB5DE503}" destId="{BA00114B-4D28-4F4B-9A45-103B8217ACB4}" srcOrd="0" destOrd="0" presId="urn:microsoft.com/office/officeart/2005/8/layout/hierarchy1"/>
    <dgm:cxn modelId="{5F0BDB0D-51C0-4496-9F69-D5C6EB4FB0FB}" type="presParOf" srcId="{BA00114B-4D28-4F4B-9A45-103B8217ACB4}" destId="{16C09D58-DB9D-4E74-8232-3A1015F734AD}" srcOrd="0" destOrd="0" presId="urn:microsoft.com/office/officeart/2005/8/layout/hierarchy1"/>
    <dgm:cxn modelId="{E281A26D-BB57-4C82-A125-0C55647E0569}" type="presParOf" srcId="{BA00114B-4D28-4F4B-9A45-103B8217ACB4}" destId="{C42D28B9-B8B8-4336-8E46-2869EE624701}" srcOrd="1" destOrd="0" presId="urn:microsoft.com/office/officeart/2005/8/layout/hierarchy1"/>
    <dgm:cxn modelId="{423760B6-C4ED-4B59-9380-43501712C466}" type="presParOf" srcId="{D75AD2E6-38D2-41BA-BCE6-017BCB5DE503}" destId="{E01E42F2-9B1A-4F3E-8597-971567F72714}" srcOrd="1" destOrd="0" presId="urn:microsoft.com/office/officeart/2005/8/layout/hierarchy1"/>
    <dgm:cxn modelId="{EAC13F07-A9B4-492B-B5E7-29D22D40B7AF}" type="presParOf" srcId="{D76652C8-B7C7-448D-A722-617C4083A2A2}" destId="{FCD3B240-2886-47A1-A04F-5B5037BF6177}" srcOrd="14" destOrd="0" presId="urn:microsoft.com/office/officeart/2005/8/layout/hierarchy1"/>
    <dgm:cxn modelId="{C26E2CBA-A0D4-4985-95EE-5C7177416164}" type="presParOf" srcId="{D76652C8-B7C7-448D-A722-617C4083A2A2}" destId="{3AC1C8FB-DA97-4137-B507-81EC9C98A619}" srcOrd="15" destOrd="0" presId="urn:microsoft.com/office/officeart/2005/8/layout/hierarchy1"/>
    <dgm:cxn modelId="{1281606D-BA88-4D24-8881-5A05655C99C4}" type="presParOf" srcId="{3AC1C8FB-DA97-4137-B507-81EC9C98A619}" destId="{5335FCF5-68B9-40B9-9DA0-F38B5F2D5375}" srcOrd="0" destOrd="0" presId="urn:microsoft.com/office/officeart/2005/8/layout/hierarchy1"/>
    <dgm:cxn modelId="{11A1A5E4-3B23-4AF7-B789-498C49242539}" type="presParOf" srcId="{5335FCF5-68B9-40B9-9DA0-F38B5F2D5375}" destId="{E7B9AD0A-B679-4FC0-B5B0-2EAE67BCA3A9}" srcOrd="0" destOrd="0" presId="urn:microsoft.com/office/officeart/2005/8/layout/hierarchy1"/>
    <dgm:cxn modelId="{5CB7C155-60B6-4E72-B25D-1938A2F6DB9D}" type="presParOf" srcId="{5335FCF5-68B9-40B9-9DA0-F38B5F2D5375}" destId="{C6B10EE8-D89F-435B-AAAD-DF9C778EDA6B}" srcOrd="1" destOrd="0" presId="urn:microsoft.com/office/officeart/2005/8/layout/hierarchy1"/>
    <dgm:cxn modelId="{3C2C472C-33CF-4F72-BFEF-02F2C854201A}" type="presParOf" srcId="{3AC1C8FB-DA97-4137-B507-81EC9C98A619}" destId="{31BBDFA8-E2AF-4100-94E6-A84D9FA9FDFF}" srcOrd="1" destOrd="0" presId="urn:microsoft.com/office/officeart/2005/8/layout/hierarchy1"/>
    <dgm:cxn modelId="{28D6057E-BCD3-44E3-8043-9382ED182E5D}" type="presParOf" srcId="{D76652C8-B7C7-448D-A722-617C4083A2A2}" destId="{33300014-DB8A-46B5-8131-78F45642755F}" srcOrd="16" destOrd="0" presId="urn:microsoft.com/office/officeart/2005/8/layout/hierarchy1"/>
    <dgm:cxn modelId="{B88324B4-E8AC-47F1-85DD-99ED476217A6}" type="presParOf" srcId="{D76652C8-B7C7-448D-A722-617C4083A2A2}" destId="{A461E6AA-C77F-46CC-81EA-DD397AE4E265}" srcOrd="17" destOrd="0" presId="urn:microsoft.com/office/officeart/2005/8/layout/hierarchy1"/>
    <dgm:cxn modelId="{E715ACB8-77E5-4DA7-B20D-67BC68F6E3E7}" type="presParOf" srcId="{A461E6AA-C77F-46CC-81EA-DD397AE4E265}" destId="{C7CB3F39-EFBE-4EFC-B742-C04F205C8835}" srcOrd="0" destOrd="0" presId="urn:microsoft.com/office/officeart/2005/8/layout/hierarchy1"/>
    <dgm:cxn modelId="{FE3006A7-9752-4B29-9635-82EDB07CE6FD}" type="presParOf" srcId="{C7CB3F39-EFBE-4EFC-B742-C04F205C8835}" destId="{0BDAE520-3116-4C0B-8820-5037CF6D0E04}" srcOrd="0" destOrd="0" presId="urn:microsoft.com/office/officeart/2005/8/layout/hierarchy1"/>
    <dgm:cxn modelId="{367D9B70-092D-431F-903E-CB8CD3525D98}" type="presParOf" srcId="{C7CB3F39-EFBE-4EFC-B742-C04F205C8835}" destId="{5EAF7CF6-F85B-416C-A03B-DB50EB0A23C2}" srcOrd="1" destOrd="0" presId="urn:microsoft.com/office/officeart/2005/8/layout/hierarchy1"/>
    <dgm:cxn modelId="{850DBA33-146C-4BE1-98FC-16BFE1A8B02C}" type="presParOf" srcId="{A461E6AA-C77F-46CC-81EA-DD397AE4E265}" destId="{7864961C-045A-4D0B-BAE5-4901AD4708E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300014-DB8A-46B5-8131-78F45642755F}">
      <dsp:nvSpPr>
        <dsp:cNvPr id="0" name=""/>
        <dsp:cNvSpPr/>
      </dsp:nvSpPr>
      <dsp:spPr>
        <a:xfrm>
          <a:off x="3898071" y="458560"/>
          <a:ext cx="3817537" cy="17919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23435"/>
              </a:lnTo>
              <a:lnTo>
                <a:pt x="3817537" y="1723435"/>
              </a:lnTo>
              <a:lnTo>
                <a:pt x="3817537" y="1791932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D3B240-2886-47A1-A04F-5B5037BF6177}">
      <dsp:nvSpPr>
        <dsp:cNvPr id="0" name=""/>
        <dsp:cNvSpPr/>
      </dsp:nvSpPr>
      <dsp:spPr>
        <a:xfrm>
          <a:off x="3898071" y="458560"/>
          <a:ext cx="2609690" cy="17863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7885"/>
              </a:lnTo>
              <a:lnTo>
                <a:pt x="2609690" y="1717885"/>
              </a:lnTo>
              <a:lnTo>
                <a:pt x="2609690" y="178638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E57E26-A87A-4731-A0B5-01FAD18A9F45}">
      <dsp:nvSpPr>
        <dsp:cNvPr id="0" name=""/>
        <dsp:cNvSpPr/>
      </dsp:nvSpPr>
      <dsp:spPr>
        <a:xfrm>
          <a:off x="3898071" y="458560"/>
          <a:ext cx="1576386" cy="17939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25435"/>
              </a:lnTo>
              <a:lnTo>
                <a:pt x="1576386" y="1725435"/>
              </a:lnTo>
              <a:lnTo>
                <a:pt x="1576386" y="1793932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322514-F1E3-42A6-B493-FD6B2AE0C180}">
      <dsp:nvSpPr>
        <dsp:cNvPr id="0" name=""/>
        <dsp:cNvSpPr/>
      </dsp:nvSpPr>
      <dsp:spPr>
        <a:xfrm>
          <a:off x="3898071" y="458560"/>
          <a:ext cx="436779" cy="17863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7885"/>
              </a:lnTo>
              <a:lnTo>
                <a:pt x="436779" y="1717885"/>
              </a:lnTo>
              <a:lnTo>
                <a:pt x="436779" y="178638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A6A0C4-616D-4C9D-9458-25AC7CED7C54}">
      <dsp:nvSpPr>
        <dsp:cNvPr id="0" name=""/>
        <dsp:cNvSpPr/>
      </dsp:nvSpPr>
      <dsp:spPr>
        <a:xfrm>
          <a:off x="3206896" y="458560"/>
          <a:ext cx="691175" cy="1786383"/>
        </a:xfrm>
        <a:custGeom>
          <a:avLst/>
          <a:gdLst/>
          <a:ahLst/>
          <a:cxnLst/>
          <a:rect l="0" t="0" r="0" b="0"/>
          <a:pathLst>
            <a:path>
              <a:moveTo>
                <a:pt x="691175" y="0"/>
              </a:moveTo>
              <a:lnTo>
                <a:pt x="691175" y="1717885"/>
              </a:lnTo>
              <a:lnTo>
                <a:pt x="0" y="1717885"/>
              </a:lnTo>
              <a:lnTo>
                <a:pt x="0" y="178638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2AF576-A84B-4369-B6A0-127473484746}">
      <dsp:nvSpPr>
        <dsp:cNvPr id="0" name=""/>
        <dsp:cNvSpPr/>
      </dsp:nvSpPr>
      <dsp:spPr>
        <a:xfrm>
          <a:off x="2008447" y="458560"/>
          <a:ext cx="1889623" cy="1786383"/>
        </a:xfrm>
        <a:custGeom>
          <a:avLst/>
          <a:gdLst/>
          <a:ahLst/>
          <a:cxnLst/>
          <a:rect l="0" t="0" r="0" b="0"/>
          <a:pathLst>
            <a:path>
              <a:moveTo>
                <a:pt x="1889623" y="0"/>
              </a:moveTo>
              <a:lnTo>
                <a:pt x="1889623" y="1717885"/>
              </a:lnTo>
              <a:lnTo>
                <a:pt x="0" y="1717885"/>
              </a:lnTo>
              <a:lnTo>
                <a:pt x="0" y="178638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C0CDF6-E77F-471A-A1D1-E810C005C154}">
      <dsp:nvSpPr>
        <dsp:cNvPr id="0" name=""/>
        <dsp:cNvSpPr/>
      </dsp:nvSpPr>
      <dsp:spPr>
        <a:xfrm>
          <a:off x="810006" y="458560"/>
          <a:ext cx="3088065" cy="1786383"/>
        </a:xfrm>
        <a:custGeom>
          <a:avLst/>
          <a:gdLst/>
          <a:ahLst/>
          <a:cxnLst/>
          <a:rect l="0" t="0" r="0" b="0"/>
          <a:pathLst>
            <a:path>
              <a:moveTo>
                <a:pt x="3088065" y="0"/>
              </a:moveTo>
              <a:lnTo>
                <a:pt x="3088065" y="1717885"/>
              </a:lnTo>
              <a:lnTo>
                <a:pt x="0" y="1717885"/>
              </a:lnTo>
              <a:lnTo>
                <a:pt x="0" y="178638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06562E-8827-4813-A2E2-AEFE0EA49586}">
      <dsp:nvSpPr>
        <dsp:cNvPr id="0" name=""/>
        <dsp:cNvSpPr/>
      </dsp:nvSpPr>
      <dsp:spPr>
        <a:xfrm>
          <a:off x="3795649" y="458560"/>
          <a:ext cx="91440" cy="305945"/>
        </a:xfrm>
        <a:custGeom>
          <a:avLst/>
          <a:gdLst/>
          <a:ahLst/>
          <a:cxnLst/>
          <a:rect l="0" t="0" r="0" b="0"/>
          <a:pathLst>
            <a:path>
              <a:moveTo>
                <a:pt x="102422" y="0"/>
              </a:moveTo>
              <a:lnTo>
                <a:pt x="102422" y="237448"/>
              </a:lnTo>
              <a:lnTo>
                <a:pt x="45720" y="237448"/>
              </a:lnTo>
              <a:lnTo>
                <a:pt x="45720" y="30594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85D688-24B1-4E1E-8909-6DDF87DCF4B4}">
      <dsp:nvSpPr>
        <dsp:cNvPr id="0" name=""/>
        <dsp:cNvSpPr/>
      </dsp:nvSpPr>
      <dsp:spPr>
        <a:xfrm>
          <a:off x="3795647" y="458560"/>
          <a:ext cx="91440" cy="1081415"/>
        </a:xfrm>
        <a:custGeom>
          <a:avLst/>
          <a:gdLst/>
          <a:ahLst/>
          <a:cxnLst/>
          <a:rect l="0" t="0" r="0" b="0"/>
          <a:pathLst>
            <a:path>
              <a:moveTo>
                <a:pt x="102423" y="0"/>
              </a:moveTo>
              <a:lnTo>
                <a:pt x="102423" y="1012918"/>
              </a:lnTo>
              <a:lnTo>
                <a:pt x="45720" y="1012918"/>
              </a:lnTo>
              <a:lnTo>
                <a:pt x="45720" y="108141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C0442E-405E-4CFA-B137-B4E6B89B163B}">
      <dsp:nvSpPr>
        <dsp:cNvPr id="0" name=""/>
        <dsp:cNvSpPr/>
      </dsp:nvSpPr>
      <dsp:spPr>
        <a:xfrm>
          <a:off x="3388681" y="-10957"/>
          <a:ext cx="1018780" cy="46951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D963F4-A8BB-4EDC-A341-7C44EC1D0531}">
      <dsp:nvSpPr>
        <dsp:cNvPr id="0" name=""/>
        <dsp:cNvSpPr/>
      </dsp:nvSpPr>
      <dsp:spPr>
        <a:xfrm>
          <a:off x="3470836" y="67090"/>
          <a:ext cx="1018780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Emin  ÇİFTÇİ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DAİRE BAŞKANI V.</a:t>
          </a:r>
        </a:p>
      </dsp:txBody>
      <dsp:txXfrm>
        <a:off x="3484588" y="80842"/>
        <a:ext cx="991276" cy="442014"/>
      </dsp:txXfrm>
    </dsp:sp>
    <dsp:sp modelId="{1D97ABC0-7DDE-4D32-A0D6-CB398A4D03C4}">
      <dsp:nvSpPr>
        <dsp:cNvPr id="0" name=""/>
        <dsp:cNvSpPr/>
      </dsp:nvSpPr>
      <dsp:spPr>
        <a:xfrm>
          <a:off x="3471668" y="1539976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D9A648-E183-445E-A8E6-9AA1A7F7F2FA}">
      <dsp:nvSpPr>
        <dsp:cNvPr id="0" name=""/>
        <dsp:cNvSpPr/>
      </dsp:nvSpPr>
      <dsp:spPr>
        <a:xfrm>
          <a:off x="3553823" y="1618024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Yavuz Selim İÇİN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ŞEF</a:t>
          </a:r>
        </a:p>
      </dsp:txBody>
      <dsp:txXfrm>
        <a:off x="3567575" y="1631776"/>
        <a:ext cx="711894" cy="442014"/>
      </dsp:txXfrm>
    </dsp:sp>
    <dsp:sp modelId="{2311317C-041F-44A0-A802-EBF821BAAE97}">
      <dsp:nvSpPr>
        <dsp:cNvPr id="0" name=""/>
        <dsp:cNvSpPr/>
      </dsp:nvSpPr>
      <dsp:spPr>
        <a:xfrm>
          <a:off x="3471669" y="764506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ABF262-106B-4066-BD75-6A13AED5AA60}">
      <dsp:nvSpPr>
        <dsp:cNvPr id="0" name=""/>
        <dsp:cNvSpPr/>
      </dsp:nvSpPr>
      <dsp:spPr>
        <a:xfrm>
          <a:off x="3553825" y="842553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Erdal ÇİÇEK ŞUBE MÜDÜRÜ</a:t>
          </a:r>
        </a:p>
      </dsp:txBody>
      <dsp:txXfrm>
        <a:off x="3567577" y="856305"/>
        <a:ext cx="711894" cy="442014"/>
      </dsp:txXfrm>
    </dsp:sp>
    <dsp:sp modelId="{EE92BFC2-63C6-4995-91D2-91C6BCE88DF2}">
      <dsp:nvSpPr>
        <dsp:cNvPr id="0" name=""/>
        <dsp:cNvSpPr/>
      </dsp:nvSpPr>
      <dsp:spPr>
        <a:xfrm>
          <a:off x="440306" y="2244943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3E0545-7EFA-4BEB-BA4C-5B7B2B0773CA}">
      <dsp:nvSpPr>
        <dsp:cNvPr id="0" name=""/>
        <dsp:cNvSpPr/>
      </dsp:nvSpPr>
      <dsp:spPr>
        <a:xfrm>
          <a:off x="522462" y="2322991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Murat BURAN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BİLGİSAYAR İŞLETMENİ</a:t>
          </a:r>
        </a:p>
      </dsp:txBody>
      <dsp:txXfrm>
        <a:off x="536214" y="2336743"/>
        <a:ext cx="711894" cy="442014"/>
      </dsp:txXfrm>
    </dsp:sp>
    <dsp:sp modelId="{3B7AE2A7-CBC0-43D1-BC5E-44A53B3C9771}">
      <dsp:nvSpPr>
        <dsp:cNvPr id="0" name=""/>
        <dsp:cNvSpPr/>
      </dsp:nvSpPr>
      <dsp:spPr>
        <a:xfrm>
          <a:off x="1638748" y="2244943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2AE72D-F980-463D-BFCB-9872F8BA4AF4}">
      <dsp:nvSpPr>
        <dsp:cNvPr id="0" name=""/>
        <dsp:cNvSpPr/>
      </dsp:nvSpPr>
      <dsp:spPr>
        <a:xfrm>
          <a:off x="1720903" y="2322991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Abdullah DEMİR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BİLGİSAYAR İŞLETMENİ</a:t>
          </a:r>
        </a:p>
      </dsp:txBody>
      <dsp:txXfrm>
        <a:off x="1734655" y="2336743"/>
        <a:ext cx="711894" cy="442014"/>
      </dsp:txXfrm>
    </dsp:sp>
    <dsp:sp modelId="{70996D70-ADCE-49D0-9B5B-5B90C6EABB3E}">
      <dsp:nvSpPr>
        <dsp:cNvPr id="0" name=""/>
        <dsp:cNvSpPr/>
      </dsp:nvSpPr>
      <dsp:spPr>
        <a:xfrm>
          <a:off x="2837196" y="2244943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DEEB27-E54D-472D-80AA-91200EA4DB84}">
      <dsp:nvSpPr>
        <dsp:cNvPr id="0" name=""/>
        <dsp:cNvSpPr/>
      </dsp:nvSpPr>
      <dsp:spPr>
        <a:xfrm>
          <a:off x="2919352" y="2322991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Servet KARAHAN BİLGİSAYAR İŞLETMENİ</a:t>
          </a:r>
        </a:p>
      </dsp:txBody>
      <dsp:txXfrm>
        <a:off x="2933104" y="2336743"/>
        <a:ext cx="711894" cy="442014"/>
      </dsp:txXfrm>
    </dsp:sp>
    <dsp:sp modelId="{AD415975-AA7A-4E20-9DB0-1EBAE50DD2B9}">
      <dsp:nvSpPr>
        <dsp:cNvPr id="0" name=""/>
        <dsp:cNvSpPr/>
      </dsp:nvSpPr>
      <dsp:spPr>
        <a:xfrm>
          <a:off x="3965151" y="2244943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9057CF-1FBC-4843-8653-B08928D0C2BB}">
      <dsp:nvSpPr>
        <dsp:cNvPr id="0" name=""/>
        <dsp:cNvSpPr/>
      </dsp:nvSpPr>
      <dsp:spPr>
        <a:xfrm>
          <a:off x="4047306" y="2322991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Serhat NAS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BİLGİSAYAR İŞLETMENİ</a:t>
          </a:r>
        </a:p>
      </dsp:txBody>
      <dsp:txXfrm>
        <a:off x="4061058" y="2336743"/>
        <a:ext cx="711894" cy="442014"/>
      </dsp:txXfrm>
    </dsp:sp>
    <dsp:sp modelId="{16C09D58-DB9D-4E74-8232-3A1015F734AD}">
      <dsp:nvSpPr>
        <dsp:cNvPr id="0" name=""/>
        <dsp:cNvSpPr/>
      </dsp:nvSpPr>
      <dsp:spPr>
        <a:xfrm>
          <a:off x="5104758" y="2252493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2D28B9-B8B8-4336-8E46-2869EE624701}">
      <dsp:nvSpPr>
        <dsp:cNvPr id="0" name=""/>
        <dsp:cNvSpPr/>
      </dsp:nvSpPr>
      <dsp:spPr>
        <a:xfrm>
          <a:off x="5186914" y="2330541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Turan SARIYER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BİLGİSAYAR İŞLETMENİ</a:t>
          </a:r>
        </a:p>
      </dsp:txBody>
      <dsp:txXfrm>
        <a:off x="5200666" y="2344293"/>
        <a:ext cx="711894" cy="442014"/>
      </dsp:txXfrm>
    </dsp:sp>
    <dsp:sp modelId="{E7B9AD0A-B679-4FC0-B5B0-2EAE67BCA3A9}">
      <dsp:nvSpPr>
        <dsp:cNvPr id="0" name=""/>
        <dsp:cNvSpPr/>
      </dsp:nvSpPr>
      <dsp:spPr>
        <a:xfrm>
          <a:off x="6080056" y="2244943"/>
          <a:ext cx="855410" cy="67755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B10EE8-D89F-435B-AAAD-DF9C778EDA6B}">
      <dsp:nvSpPr>
        <dsp:cNvPr id="0" name=""/>
        <dsp:cNvSpPr/>
      </dsp:nvSpPr>
      <dsp:spPr>
        <a:xfrm>
          <a:off x="6162212" y="2322991"/>
          <a:ext cx="855410" cy="6775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Veysel KARAÇAY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BİLGİSAYAR İŞLETMENİ</a:t>
          </a:r>
          <a:endParaRPr lang="tr-TR" sz="800" kern="1200" dirty="0"/>
        </a:p>
      </dsp:txBody>
      <dsp:txXfrm>
        <a:off x="6182057" y="2342836"/>
        <a:ext cx="815720" cy="637867"/>
      </dsp:txXfrm>
    </dsp:sp>
    <dsp:sp modelId="{0BDAE520-3116-4C0B-8820-5037CF6D0E04}">
      <dsp:nvSpPr>
        <dsp:cNvPr id="0" name=""/>
        <dsp:cNvSpPr/>
      </dsp:nvSpPr>
      <dsp:spPr>
        <a:xfrm>
          <a:off x="7345909" y="2250493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AF7CF6-F85B-416C-A03B-DB50EB0A23C2}">
      <dsp:nvSpPr>
        <dsp:cNvPr id="0" name=""/>
        <dsp:cNvSpPr/>
      </dsp:nvSpPr>
      <dsp:spPr>
        <a:xfrm>
          <a:off x="7428064" y="2328541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err="1"/>
            <a:t>Şafih</a:t>
          </a:r>
          <a:r>
            <a:rPr lang="tr-TR" sz="800" kern="1200" dirty="0"/>
            <a:t> ECER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HİZMETLİ</a:t>
          </a:r>
        </a:p>
      </dsp:txBody>
      <dsp:txXfrm>
        <a:off x="7441816" y="2342293"/>
        <a:ext cx="711894" cy="4420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0.6875</cdr:x>
      <cdr:y>0.78198</cdr:y>
    </cdr:from>
    <cdr:to>
      <cdr:x>0.75893</cdr:x>
      <cdr:y>0.82798</cdr:y>
    </cdr:to>
    <cdr:sp macro="" textlink="">
      <cdr:nvSpPr>
        <cdr:cNvPr id="2" name="Metin kutusu 1">
          <a:extLst xmlns:a="http://schemas.openxmlformats.org/drawingml/2006/main">
            <a:ext uri="{FF2B5EF4-FFF2-40B4-BE49-F238E27FC236}">
              <a16:creationId xmlns:a16="http://schemas.microsoft.com/office/drawing/2014/main" id="{BC8545B1-45DD-4DD0-AA09-7BD8701A75CF}"/>
            </a:ext>
          </a:extLst>
        </cdr:cNvPr>
        <cdr:cNvSpPr txBox="1"/>
      </cdr:nvSpPr>
      <cdr:spPr>
        <a:xfrm xmlns:a="http://schemas.openxmlformats.org/drawingml/2006/main">
          <a:off x="5544616" y="3672408"/>
          <a:ext cx="576076" cy="21602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tr-TR" sz="1000" dirty="0" smtClean="0"/>
            <a:t>132</a:t>
          </a:r>
          <a:endParaRPr lang="tr-TR" sz="10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5" y="2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/>
          <a:lstStyle>
            <a:lvl1pPr algn="r">
              <a:defRPr sz="1200"/>
            </a:lvl1pPr>
          </a:lstStyle>
          <a:p>
            <a:fld id="{2470103B-A3EA-42F2-A5B1-0E1BFF8ABA1B}" type="datetimeFigureOut">
              <a:rPr lang="tr-TR" smtClean="0"/>
              <a:pPr/>
              <a:t>12.04.2022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59" tIns="45930" rIns="91859" bIns="4593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1" y="4724958"/>
            <a:ext cx="5486400" cy="4476273"/>
          </a:xfrm>
          <a:prstGeom prst="rect">
            <a:avLst/>
          </a:prstGeom>
        </p:spPr>
        <p:txBody>
          <a:bodyPr vert="horz" lIns="91859" tIns="45930" rIns="91859" bIns="4593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9448187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5" y="9448187"/>
            <a:ext cx="2971800" cy="497363"/>
          </a:xfrm>
          <a:prstGeom prst="rect">
            <a:avLst/>
          </a:prstGeom>
        </p:spPr>
        <p:txBody>
          <a:bodyPr vert="horz" lIns="91859" tIns="45930" rIns="91859" bIns="45930" rtlCol="0" anchor="b"/>
          <a:lstStyle>
            <a:lvl1pPr algn="r">
              <a:defRPr sz="1200"/>
            </a:lvl1pPr>
          </a:lstStyle>
          <a:p>
            <a:fld id="{47C79724-B173-4409-968E-2399AA501C5F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79414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942975" y="746125"/>
            <a:ext cx="4972050" cy="3729038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12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137722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21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580918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>
          <a:xfrm>
            <a:off x="942975" y="746125"/>
            <a:ext cx="4972050" cy="3729038"/>
          </a:xfrm>
        </p:spPr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37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83867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44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60164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/>
          </p:nvPr>
        </p:nvSpPr>
        <p:spPr>
          <a:xfrm>
            <a:off x="457200" y="704850"/>
            <a:ext cx="8229600" cy="5619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D7E07A-5977-4417-B75D-3B01041E3C8D}" type="datetime1">
              <a:rPr lang="tr-TR" smtClean="0"/>
              <a:pPr>
                <a:defRPr/>
              </a:pPr>
              <a:t>12.04.2022</a:t>
            </a:fld>
            <a:endParaRPr lang="tr-TR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>
          <a:xfrm>
            <a:off x="2667000" y="6356354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Öğrenci İşleri Daire Başkanlığı</a:t>
            </a: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>
          <a:xfrm>
            <a:off x="7924800" y="6356354"/>
            <a:ext cx="7620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1889C-71AF-4034-8856-E7F60E0EEFA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01241864"/>
      </p:ext>
    </p:extLst>
  </p:cSld>
  <p:clrMapOvr>
    <a:masterClrMapping/>
  </p:clrMapOvr>
  <p:transition spd="med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  <a:prstGeom prst="rect">
            <a:avLst/>
          </a:prstGeo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/>
          <a:p>
            <a:fld id="{1987B28A-D65B-4E3C-925B-59A4FBD5BF72}" type="datetime1">
              <a:rPr lang="tr-TR" smtClean="0"/>
              <a:pPr/>
              <a:t>12.04.2022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4"/>
            <a:ext cx="3352800" cy="365125"/>
          </a:xfrm>
          <a:prstGeom prst="rect">
            <a:avLst/>
          </a:prstGeom>
        </p:spPr>
        <p:txBody>
          <a:bodyPr/>
          <a:lstStyle/>
          <a:p>
            <a:r>
              <a:rPr lang="tr-TR"/>
              <a:t>Öğrenci İşleri Daire Başkanlığı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4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0408541"/>
      </p:ext>
    </p:extLst>
  </p:cSld>
  <p:clrMapOvr>
    <a:masterClrMapping/>
  </p:clrMapOvr>
  <p:transition spd="med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tr-TR"/>
              <a:t>Asıl metin stillerini düzenlemek için tıklatın</a:t>
            </a:r>
          </a:p>
          <a:p>
            <a:pPr lvl="1" eaLnBrk="1" latinLnBrk="0" hangingPunct="1"/>
            <a:r>
              <a:rPr lang="tr-TR"/>
              <a:t>İkinci düzey</a:t>
            </a:r>
          </a:p>
          <a:p>
            <a:pPr lvl="2" eaLnBrk="1" latinLnBrk="0" hangingPunct="1"/>
            <a:r>
              <a:rPr lang="tr-TR"/>
              <a:t>Üçüncü düzey</a:t>
            </a:r>
          </a:p>
          <a:p>
            <a:pPr lvl="3" eaLnBrk="1" latinLnBrk="0" hangingPunct="1"/>
            <a:r>
              <a:rPr lang="tr-TR"/>
              <a:t>Dördüncü düzey</a:t>
            </a:r>
          </a:p>
          <a:p>
            <a:pPr lvl="4" eaLnBrk="1" latinLnBrk="0" hangingPunct="1"/>
            <a:r>
              <a:rPr lang="tr-TR"/>
              <a:t>Beşinci düzey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/>
          <a:p>
            <a:fld id="{77C804F7-0D22-4167-B0C5-CA8AE052C4D6}" type="datetime1">
              <a:rPr lang="tr-TR" smtClean="0"/>
              <a:pPr/>
              <a:t>12.04.2022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4"/>
            <a:ext cx="3352800" cy="365125"/>
          </a:xfrm>
          <a:prstGeom prst="rect">
            <a:avLst/>
          </a:prstGeom>
        </p:spPr>
        <p:txBody>
          <a:bodyPr/>
          <a:lstStyle/>
          <a:p>
            <a:r>
              <a:rPr lang="tr-TR"/>
              <a:t>Öğrenci İşleri Daire Başkanlığı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4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37986703"/>
      </p:ext>
    </p:extLst>
  </p:cSld>
  <p:clrMapOvr>
    <a:masterClrMapping/>
  </p:clrMapOvr>
  <p:transition spd="med">
    <p:push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994" r:id="rId1"/>
    <p:sldLayoutId id="2147483995" r:id="rId2"/>
    <p:sldLayoutId id="2147483996" r:id="rId3"/>
    <p:sldLayoutId id="2147483997" r:id="rId4"/>
  </p:sldLayoutIdLst>
  <p:transition spd="med">
    <p:push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2285986" y="3571880"/>
            <a:ext cx="5429287" cy="1088435"/>
          </a:xfrm>
          <a:prstGeom prst="rect">
            <a:avLst/>
          </a:prstGeom>
        </p:spPr>
        <p:txBody>
          <a:bodyPr wrap="square" lIns="0" tIns="21399" rIns="0" bIns="0" rtlCol="0">
            <a:noAutofit/>
          </a:bodyPr>
          <a:lstStyle/>
          <a:p>
            <a:pPr marL="12700" algn="ctr">
              <a:lnSpc>
                <a:spcPts val="3370"/>
              </a:lnSpc>
            </a:pPr>
            <a:r>
              <a:rPr lang="tr-TR" sz="3200" b="1" dirty="0">
                <a:latin typeface="Arial"/>
                <a:cs typeface="Arial"/>
              </a:rPr>
              <a:t>Öğrenci İşleri Daire Başkanlığı</a:t>
            </a:r>
          </a:p>
          <a:p>
            <a:pPr marL="12700" algn="ctr">
              <a:lnSpc>
                <a:spcPts val="3370"/>
              </a:lnSpc>
            </a:pPr>
            <a:endParaRPr lang="tr-TR" sz="3200" b="1" dirty="0">
              <a:latin typeface="Arial"/>
              <a:cs typeface="Arial"/>
            </a:endParaRPr>
          </a:p>
          <a:p>
            <a:pPr algn="ctr"/>
            <a:r>
              <a:rPr lang="tr-TR" sz="3200" b="1" dirty="0" smtClean="0">
                <a:latin typeface="Book Antiqua" panose="02040602050305030304" pitchFamily="18" charset="0"/>
                <a:cs typeface="Times New Roman" pitchFamily="18" charset="0"/>
              </a:rPr>
              <a:t>2021 </a:t>
            </a:r>
            <a:r>
              <a:rPr lang="tr-TR" sz="3200" b="1" dirty="0">
                <a:latin typeface="Book Antiqua" panose="02040602050305030304" pitchFamily="18" charset="0"/>
                <a:cs typeface="Times New Roman" pitchFamily="18" charset="0"/>
              </a:rPr>
              <a:t>YILI </a:t>
            </a:r>
          </a:p>
          <a:p>
            <a:pPr algn="ctr"/>
            <a:r>
              <a:rPr lang="tr-TR" sz="3200" b="1" dirty="0">
                <a:latin typeface="Book Antiqua" panose="02040602050305030304" pitchFamily="18" charset="0"/>
                <a:cs typeface="Times New Roman" pitchFamily="18" charset="0"/>
              </a:rPr>
              <a:t>BRİFİNG RAPORU</a:t>
            </a:r>
            <a:endParaRPr lang="tr-TR" sz="3200" dirty="0">
              <a:latin typeface="Book Antiqua" panose="02040602050305030304" pitchFamily="18" charset="0"/>
              <a:cs typeface="Times New Roman" pitchFamily="18" charset="0"/>
            </a:endParaRPr>
          </a:p>
          <a:p>
            <a:pPr marL="12700" algn="ctr">
              <a:lnSpc>
                <a:spcPts val="3370"/>
              </a:lnSpc>
            </a:pPr>
            <a:endParaRPr sz="3200" b="1" dirty="0">
              <a:latin typeface="Arial"/>
              <a:cs typeface="Arial"/>
            </a:endParaRPr>
          </a:p>
        </p:txBody>
      </p:sp>
    </p:spTree>
  </p:cSld>
  <p:clrMapOvr>
    <a:masterClrMapping/>
  </p:clrMapOvr>
  <p:transition spd="med">
    <p:pu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3" name="Dikdörtgen 2"/>
          <p:cNvSpPr/>
          <p:nvPr/>
        </p:nvSpPr>
        <p:spPr>
          <a:xfrm>
            <a:off x="428596" y="2000240"/>
            <a:ext cx="77048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i="1" dirty="0">
                <a:latin typeface="Times New Roman" pitchFamily="18" charset="0"/>
                <a:cs typeface="Times New Roman" pitchFamily="18" charset="0"/>
              </a:rPr>
              <a:t>Misyon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r-TR" dirty="0">
                <a:latin typeface="Times New Roman" pitchFamily="18" charset="0"/>
                <a:cs typeface="Times New Roman" pitchFamily="18" charset="0"/>
              </a:rPr>
              <a:t>	Eğitim Birimleri ile eşgüdüm sağlayarak planlanan eğitim-öğretim sürecinin düzenli bir şekilde yürütülmesini gerçekleştirmek; öğrencilere, mezunlara, öğretim elemanlarına ve ilişkide olduğumuz kurumlara bilgi ve belge hizmeti sunmak. </a:t>
            </a: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r>
              <a:rPr lang="tr-TR" b="1" i="1" dirty="0">
                <a:latin typeface="Times New Roman" pitchFamily="18" charset="0"/>
                <a:cs typeface="Times New Roman" pitchFamily="18" charset="0"/>
              </a:rPr>
              <a:t>Vizyon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r-TR" dirty="0">
                <a:latin typeface="Times New Roman" pitchFamily="18" charset="0"/>
                <a:cs typeface="Times New Roman" pitchFamily="18" charset="0"/>
              </a:rPr>
              <a:t>	Sürekli gelişen bilgi ve teknolojileri kullanarak, güler yüzlü bir ifade ile güvenli ve mümkün olan en hızlı şekilde bilgi ve belge hizmeti sunan; öğrenci, öğretim elemanı ve personelin memnuniyetini ön plana çıkaran, ülke çapında örnek ve farklı bir birim olmak.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571472" y="571480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/>
              <a:t>A. Misyon ve Vizyon</a:t>
            </a:r>
            <a:endParaRPr lang="tr-TR" sz="3600" dirty="0"/>
          </a:p>
          <a:p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8651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642910" y="571480"/>
            <a:ext cx="7264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/>
              <a:t>B. Yetki, Görev ve Sorumluluklar</a:t>
            </a:r>
            <a:endParaRPr lang="tr-TR" sz="3600" dirty="0"/>
          </a:p>
          <a:p>
            <a:endParaRPr lang="tr-TR" dirty="0"/>
          </a:p>
        </p:txBody>
      </p:sp>
      <p:sp>
        <p:nvSpPr>
          <p:cNvPr id="4" name="Dikdörtgen 3"/>
          <p:cNvSpPr/>
          <p:nvPr/>
        </p:nvSpPr>
        <p:spPr>
          <a:xfrm>
            <a:off x="571472" y="1500174"/>
            <a:ext cx="813690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Eğitim-öğretim İşlemleri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Kayıt İşlemleri 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Harç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Yatay Geçiş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Öğrenci Özlük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Not ve ders işlemleri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Mezuniyet ve kayıt silme işlemleri            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Diploma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İstatistik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Lisansüstü / Doktora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Genel ve idari hizmetler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Burs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Otomasyon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Müfredat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Bologna İşlemleri 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12541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kutusu"/>
          <p:cNvSpPr txBox="1"/>
          <p:nvPr/>
        </p:nvSpPr>
        <p:spPr>
          <a:xfrm>
            <a:off x="285720" y="642918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b="1" dirty="0"/>
              <a:t>Personel Şeması</a:t>
            </a:r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1" name="Diyagram 24"/>
          <p:cNvGraphicFramePr/>
          <p:nvPr>
            <p:extLst>
              <p:ext uri="{D42A27DB-BD31-4B8C-83A1-F6EECF244321}">
                <p14:modId xmlns:p14="http://schemas.microsoft.com/office/powerpoint/2010/main" val="457960194"/>
              </p:ext>
            </p:extLst>
          </p:nvPr>
        </p:nvGraphicFramePr>
        <p:xfrm>
          <a:off x="323528" y="1643050"/>
          <a:ext cx="816768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85720" y="142852"/>
            <a:ext cx="8305800" cy="952634"/>
          </a:xfrm>
        </p:spPr>
        <p:txBody>
          <a:bodyPr>
            <a:normAutofit/>
          </a:bodyPr>
          <a:lstStyle/>
          <a:p>
            <a:r>
              <a:rPr lang="tr-TR" sz="3200" dirty="0"/>
              <a:t>Personel Görev Dağılım Tablosu</a:t>
            </a:r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</a:t>
            </a:fld>
            <a:endParaRPr lang="tr-TR"/>
          </a:p>
        </p:txBody>
      </p:sp>
      <p:graphicFrame>
        <p:nvGraphicFramePr>
          <p:cNvPr id="5" name="4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6929380"/>
              </p:ext>
            </p:extLst>
          </p:nvPr>
        </p:nvGraphicFramePr>
        <p:xfrm>
          <a:off x="214282" y="1071546"/>
          <a:ext cx="8643998" cy="5000657"/>
        </p:xfrm>
        <a:graphic>
          <a:graphicData uri="http://schemas.openxmlformats.org/drawingml/2006/table">
            <a:tbl>
              <a:tblPr/>
              <a:tblGrid>
                <a:gridCol w="6703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79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5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803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S.No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Adı Soyadı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Ünvanı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Birimde Aldığı Görevler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1934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Emin ÇİFTÇİ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Daire</a:t>
                      </a:r>
                      <a:r>
                        <a:rPr lang="tr-TR" sz="12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Başkan V.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Öğrenci İşleri Daire Başkanlığındaki tüm iş ve  işlemlerin akışını sağlamak,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929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Erdal ÇİÇEK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Şube Müdürü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Öğrenci İşleri Daire Başkanlığındaki tüm iş ve  işlemlerin akışını sağlamak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takibini gerçekleştirmek üzere daire başkanına yardımcı olmak.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9295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Yavuz Selim İÇİN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Şef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Yazı İşleri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yazışmalarla ilgili iş ve işlemleri yapmak ve takip etmek. Senato ve YÖK ile yapılan yazışmaları yapmak. i İşlemleri ve verilen diğer görevleri yapmak. Taşınır Kontrol Yetkilisi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0334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Turan SARIYER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Ön Lisans,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Lisans ve Yüksek Lisanstan Sorumlu Otomasyon İşlemleri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verilen diğer görevleri yapmak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40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Murat BURAN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Harç İşlemleri, ÖSYM, KYK,YÖKSİS İşlemleri,  Öğrenci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Kimlik Kartları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Servet KARAHAN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Harç işlemleri, YÖKSİS işlemleri, Harç Tahakkuk işlemleri. KYK İşlemleri ve  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Abdullah DEMİR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Ödeme İşlemleri,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Mutemetlik ,Taşınır İşlemleri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Gerçekleştirme Görevli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1934">
                <a:tc>
                  <a:txBody>
                    <a:bodyPr/>
                    <a:lstStyle/>
                    <a:p>
                      <a:r>
                        <a:rPr lang="tr-TR" dirty="0"/>
                        <a:t>     8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Serhat NAS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İstatistiki Bilgiler , Web sorumlusu.Üniversitemizin Web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Ana sayfasında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Öğrencilere her konuda gerekli duyuruları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yapmak. Ön Lisans Otomasyon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929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Veysel KARAÇAY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Ön Lisans, </a:t>
                      </a:r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Lisans ve Yüksek Lisanstan Sorumlu Otomasyon İşlemleri</a:t>
                      </a:r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verilen diğer görevleri yapmak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Şafih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ECER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Hizmetli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Tüm Temizlik İşleri,Kurum 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Gelen-Giden Evrak Dağıtım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Başlık"/>
          <p:cNvSpPr>
            <a:spLocks noGrp="1"/>
          </p:cNvSpPr>
          <p:nvPr>
            <p:ph type="title"/>
          </p:nvPr>
        </p:nvSpPr>
        <p:spPr>
          <a:xfrm>
            <a:off x="571472" y="714356"/>
            <a:ext cx="6340548" cy="419100"/>
          </a:xfrm>
        </p:spPr>
        <p:txBody>
          <a:bodyPr/>
          <a:lstStyle/>
          <a:p>
            <a:r>
              <a:rPr lang="tr-TR" sz="2000" b="1" dirty="0"/>
              <a:t>ÖĞRENCİ İŞLERİNİN ÇALIŞMA ALANLARI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158" y="1285860"/>
            <a:ext cx="8501122" cy="5214974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tr-TR" sz="1300" dirty="0">
                <a:latin typeface="+mj-lt"/>
              </a:rPr>
              <a:t>Yeni kayıt yapacak olan öğrencilerin kayıt için gerekli evrak ve işlemlerinin yapılması , otomasyona aktarımının sağlanması.</a:t>
            </a:r>
            <a:r>
              <a:rPr lang="tr-TR" sz="1300" dirty="0"/>
              <a:t> </a:t>
            </a:r>
            <a:r>
              <a:rPr lang="tr-TR" sz="1300" dirty="0">
                <a:latin typeface="Calibri" pitchFamily="34" charset="0"/>
              </a:rPr>
              <a:t>E- devlet kapısı üzerinden üniversite kayıtlarını yapmaları için gerekli otomasyon alt yapısının hazırlanması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YÖK, ÖSYM, KYK, diğer üniversiteler ve diğer kurumlarla gerekli tüm yazışmaları yapmak.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Akademik Personelin ve İdari Personelin otomasyon sistemi üzerindeki tüm sorunlarını çözmek ve işlemlerin sürekliliğini sağlamak.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 otomasyonunda eksik ve yanlış girilen notların düzeltilmesi, ders kaydı eksikliklerinin takibi ve düzeltilmesi gibi iş ve işlemleri yapmak.  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Öğrencilerin Burs, Kredi durumlarının belirlenmesi ve takip edilmesi.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Öğrencilerin başarı durumlarının belirlenmesi, mezuniyet döneminde belge almaya hak kazanan öğrencilerin adlarının Rektörlük Makamına sunulması.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Yeni gelen öğrencilerin ilk kimliklerinin geldiği dönemde hazırlanması, ara sınıf öğrencilerinin ise yıpranmış veya kaybolan kimliklerinin ise yeniden hazırlanması ve birimlere teslim edilmesi.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Üniversitemiz Bologna Protokolü çerçevesinde Web İşlemleri, Diploma Eki ve diğer işlemleri takip etmek tamamlamak.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 Kayıt Dosyası, Diploma, Diploma Kabı ve bunun gibi Akademik Birimlerin genel ihtiyaçlarının teminini sağlamak ve onlara dağıtmak.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Daire Başkanlığı yıl sonu Faaliyet Raporu hazırlamak ve bir sonraki yıl için öngörülerde bulunmak.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Öğrencilere ilişkin istatistiki çalışmaların yapılması ve sonuçların ilgililerle paylaşılması.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Öğrencileri ilgilendiren Yönetmelik ve Yönerge değişikliklerini Senato’ya sunup daha sonra yayınlamak.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Akademik Takvimin Akademik Birimlerin görüşü alınarak hazırlanması, Senato’ya sunulması ve yayınlanması. 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Yabancı uyruklu öğrenci alımıyla ilgili Yabancı Uyruklu Ofisi ile koordineli çalışmak.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57158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dirty="0"/>
              <a:t>Mali Bilgiler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</a:t>
            </a:fld>
            <a:endParaRPr lang="tr-TR"/>
          </a:p>
        </p:txBody>
      </p:sp>
      <p:graphicFrame>
        <p:nvGraphicFramePr>
          <p:cNvPr id="3" name="2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2241497"/>
              </p:ext>
            </p:extLst>
          </p:nvPr>
        </p:nvGraphicFramePr>
        <p:xfrm>
          <a:off x="179512" y="1143000"/>
          <a:ext cx="8424367" cy="4878289"/>
        </p:xfrm>
        <a:graphic>
          <a:graphicData uri="http://schemas.openxmlformats.org/drawingml/2006/table">
            <a:tbl>
              <a:tblPr/>
              <a:tblGrid>
                <a:gridCol w="1674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62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33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150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9804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2903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1505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Bütçe Ödeneği 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Serbest Ödenek (b)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Gerçekleşme Durumu% (a*100)/b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Kesin Harcama (a)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Kalan Ödenek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Açıklama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70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01- Personel Giderleri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973,272,00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973,272,00 TL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973,271,34 TL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0,66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906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02- Sos. </a:t>
                      </a:r>
                      <a:r>
                        <a:rPr lang="tr-TR" sz="1400" b="1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Güv</a:t>
                      </a: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Kur. D. Prim. Giderleri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142.893,00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142.893,00 TL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142,892,47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0,53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70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03- Mal ve Hizmet Alım Giderleri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31.000,00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31.000,00 TL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28.025,00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2,975.00</a:t>
                      </a:r>
                      <a:r>
                        <a:rPr lang="tr-TR" sz="1400" b="1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70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07- Demirbaşlar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6,000,00 TL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6,000,00 TL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 TL-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6,000,00 TL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74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TOPLAM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1.153,265,00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1.153,265,00 TL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1.144.188,81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9.076,19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3812074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31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3963211"/>
              </p:ext>
            </p:extLst>
          </p:nvPr>
        </p:nvGraphicFramePr>
        <p:xfrm>
          <a:off x="395536" y="1412775"/>
          <a:ext cx="7462613" cy="4498082"/>
        </p:xfrm>
        <a:graphic>
          <a:graphicData uri="http://schemas.openxmlformats.org/drawingml/2006/table">
            <a:tbl>
              <a:tblPr/>
              <a:tblGrid>
                <a:gridCol w="52007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18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1427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tr-TR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kumimoji="0" lang="tr-TR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Yılı</a:t>
                      </a:r>
                      <a:endParaRPr kumimoji="0" lang="tr-T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127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İŞİN ADI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ADET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7434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 Gelen Evrak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1897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4603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Dışı Gelen Evrak</a:t>
                      </a: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1329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4603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 Giden Evrak</a:t>
                      </a: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4603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Dışı Giden Evrak</a:t>
                      </a: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174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7434"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3570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</a:t>
            </a:fld>
            <a:endParaRPr lang="tr-TR"/>
          </a:p>
        </p:txBody>
      </p:sp>
      <p:sp>
        <p:nvSpPr>
          <p:cNvPr id="6" name="Text Box 99"/>
          <p:cNvSpPr txBox="1">
            <a:spLocks noChangeArrowheads="1"/>
          </p:cNvSpPr>
          <p:nvPr/>
        </p:nvSpPr>
        <p:spPr bwMode="auto">
          <a:xfrm>
            <a:off x="1475656" y="1857364"/>
            <a:ext cx="37444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r-TR" altLang="tr-TR" sz="2000" b="1" dirty="0">
                <a:latin typeface="Arial" charset="0"/>
              </a:rPr>
              <a:t>EVRAK KAYIT İŞLEMLERİ</a:t>
            </a:r>
          </a:p>
        </p:txBody>
      </p:sp>
      <p:sp>
        <p:nvSpPr>
          <p:cNvPr id="7" name="1 Başlık"/>
          <p:cNvSpPr>
            <a:spLocks noGrp="1"/>
          </p:cNvSpPr>
          <p:nvPr>
            <p:ph type="title"/>
          </p:nvPr>
        </p:nvSpPr>
        <p:spPr>
          <a:xfrm>
            <a:off x="571472" y="714356"/>
            <a:ext cx="6340548" cy="419100"/>
          </a:xfrm>
        </p:spPr>
        <p:txBody>
          <a:bodyPr/>
          <a:lstStyle/>
          <a:p>
            <a:r>
              <a:rPr lang="tr-TR" sz="2000" b="1" dirty="0"/>
              <a:t>EVRAK KAYIT BİLGİLERİ</a:t>
            </a:r>
          </a:p>
        </p:txBody>
      </p:sp>
    </p:spTree>
    <p:extLst>
      <p:ext uri="{BB962C8B-B14F-4D97-AF65-F5344CB8AC3E}">
        <p14:creationId xmlns:p14="http://schemas.microsoft.com/office/powerpoint/2010/main" val="342333851"/>
      </p:ext>
    </p:extLst>
  </p:cSld>
  <p:clrMapOvr>
    <a:masterClrMapping/>
  </p:clrMapOvr>
  <p:transition spd="med">
    <p:pu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80" name="6 Metin kutusu"/>
          <p:cNvSpPr txBox="1">
            <a:spLocks noChangeArrowheads="1"/>
          </p:cNvSpPr>
          <p:nvPr/>
        </p:nvSpPr>
        <p:spPr bwMode="auto">
          <a:xfrm>
            <a:off x="142844" y="571480"/>
            <a:ext cx="4929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2400" b="1" dirty="0">
                <a:latin typeface="Times New Roman" pitchFamily="18" charset="0"/>
                <a:cs typeface="Times New Roman" pitchFamily="18" charset="0"/>
              </a:rPr>
              <a:t>AKADEMİK BİRİMLER 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9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267744" y="6556497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4174768"/>
              </p:ext>
            </p:extLst>
          </p:nvPr>
        </p:nvGraphicFramePr>
        <p:xfrm>
          <a:off x="214282" y="1214422"/>
          <a:ext cx="8501122" cy="4606308"/>
        </p:xfrm>
        <a:graphic>
          <a:graphicData uri="http://schemas.openxmlformats.org/drawingml/2006/table">
            <a:tbl>
              <a:tblPr firstRow="1" bandRow="1"/>
              <a:tblGrid>
                <a:gridCol w="8501122">
                  <a:extLst>
                    <a:ext uri="{9D8B030D-6E8A-4147-A177-3AD203B41FA5}">
                      <a16:colId xmlns:a16="http://schemas.microsoft.com/office/drawing/2014/main" val="4078170577"/>
                    </a:ext>
                  </a:extLst>
                </a:gridCol>
              </a:tblGrid>
              <a:tr h="311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FAKÜLTELER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2062807"/>
                  </a:ext>
                </a:extLst>
              </a:tr>
              <a:tr h="24321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Fen-Edebiyat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7912180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Eğitim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770481"/>
                  </a:ext>
                </a:extLst>
              </a:tr>
              <a:tr h="3377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Mühendislik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5113540"/>
                  </a:ext>
                </a:extLst>
              </a:tr>
              <a:tr h="3377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İktisadi ve İdari Bilimler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435042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İlahiyat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2984360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Sağlık Bilimleri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Fakültesi</a:t>
                      </a:r>
                      <a:endParaRPr lang="tr-TR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367764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Ziraat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2013881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Veteriner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2701081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Güzel Sanatlar ve Tasarım Fakültesi 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4723538"/>
                  </a:ext>
                </a:extLst>
              </a:tr>
              <a:tr h="22988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Tıp 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729" marR="15565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123634"/>
                  </a:ext>
                </a:extLst>
              </a:tr>
              <a:tr h="44615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YÜKSEKOKULLAR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212521"/>
                  </a:ext>
                </a:extLst>
              </a:tr>
              <a:tr h="38573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0729466"/>
                  </a:ext>
                </a:extLst>
              </a:tr>
              <a:tr h="3377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İşletmeciliği</a:t>
                      </a:r>
                      <a:r>
                        <a:rPr lang="tr-T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 Otelcilik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255278"/>
                  </a:ext>
                </a:extLst>
              </a:tr>
              <a:tr h="2896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2167836"/>
                  </a:ext>
                </a:extLst>
              </a:tr>
              <a:tr h="255610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729" marR="15565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808338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Dikdörtgen"/>
          <p:cNvSpPr/>
          <p:nvPr/>
        </p:nvSpPr>
        <p:spPr>
          <a:xfrm>
            <a:off x="0" y="143362"/>
            <a:ext cx="48638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b="1" dirty="0">
                <a:latin typeface="Times New Roman" pitchFamily="18" charset="0"/>
                <a:cs typeface="Times New Roman" pitchFamily="18" charset="0"/>
              </a:rPr>
              <a:t>AKADEMİK BİRİMLER 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10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4214503"/>
              </p:ext>
            </p:extLst>
          </p:nvPr>
        </p:nvGraphicFramePr>
        <p:xfrm>
          <a:off x="107504" y="728137"/>
          <a:ext cx="8072493" cy="4999655"/>
        </p:xfrm>
        <a:graphic>
          <a:graphicData uri="http://schemas.openxmlformats.org/drawingml/2006/table">
            <a:tbl>
              <a:tblPr firstRow="1" bandRow="1"/>
              <a:tblGrid>
                <a:gridCol w="8072493">
                  <a:extLst>
                    <a:ext uri="{9D8B030D-6E8A-4147-A177-3AD203B41FA5}">
                      <a16:colId xmlns:a16="http://schemas.microsoft.com/office/drawing/2014/main" val="268569497"/>
                    </a:ext>
                  </a:extLst>
                </a:gridCol>
              </a:tblGrid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MESLEK YÜKSEKOKULLARI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2437525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6137545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0165662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1255093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487220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5479194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Tasarım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6</a:t>
                      </a:r>
                    </a:p>
                  </a:txBody>
                  <a:tcPr marL="6339" marR="57050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214545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ENSTİTÜLER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3062675"/>
                  </a:ext>
                </a:extLst>
              </a:tr>
              <a:tr h="38482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9631219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188660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Bilimleri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5724231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Yaşayan Diller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1958003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4</a:t>
                      </a:r>
                    </a:p>
                  </a:txBody>
                  <a:tcPr marL="6339" marR="57050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925565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11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7712171"/>
              </p:ext>
            </p:extLst>
          </p:nvPr>
        </p:nvGraphicFramePr>
        <p:xfrm>
          <a:off x="179512" y="1117484"/>
          <a:ext cx="8390167" cy="4949874"/>
        </p:xfrm>
        <a:graphic>
          <a:graphicData uri="http://schemas.openxmlformats.org/drawingml/2006/table">
            <a:tbl>
              <a:tblPr/>
              <a:tblGrid>
                <a:gridCol w="41071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0758">
                  <a:extLst>
                    <a:ext uri="{9D8B030D-6E8A-4147-A177-3AD203B41FA5}">
                      <a16:colId xmlns:a16="http://schemas.microsoft.com/office/drawing/2014/main" val="3756050901"/>
                    </a:ext>
                  </a:extLst>
                </a:gridCol>
                <a:gridCol w="19822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9094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PROGRAM SAYISI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Tasarım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İdari Bilimler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Tıp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939162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</a:t>
                      </a:r>
                      <a:r>
                        <a:rPr lang="tr-T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Bilimleri</a:t>
                      </a:r>
                      <a:r>
                        <a:rPr lang="tr-T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Fakültesi</a:t>
                      </a:r>
                      <a:endParaRPr lang="tr-TR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İşletmeciliği ve Otelcilik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088517"/>
                  </a:ext>
                </a:extLst>
              </a:tr>
              <a:tr h="26047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Siirt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3022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022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Bilimleri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6666112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Yaşayan Diller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9160194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GENEL TOPLAM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138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  <p:sp>
        <p:nvSpPr>
          <p:cNvPr id="6" name="5 Metin kutusu"/>
          <p:cNvSpPr txBox="1"/>
          <p:nvPr/>
        </p:nvSpPr>
        <p:spPr>
          <a:xfrm>
            <a:off x="0" y="714356"/>
            <a:ext cx="478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Program Sayıları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12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48096" y="654306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2292505"/>
              </p:ext>
            </p:extLst>
          </p:nvPr>
        </p:nvGraphicFramePr>
        <p:xfrm>
          <a:off x="107504" y="332656"/>
          <a:ext cx="8857954" cy="6207734"/>
        </p:xfrm>
        <a:graphic>
          <a:graphicData uri="http://schemas.openxmlformats.org/drawingml/2006/table">
            <a:tbl>
              <a:tblPr firstRow="1" firstCol="1" bandRow="1"/>
              <a:tblGrid>
                <a:gridCol w="1056454">
                  <a:extLst>
                    <a:ext uri="{9D8B030D-6E8A-4147-A177-3AD203B41FA5}">
                      <a16:colId xmlns:a16="http://schemas.microsoft.com/office/drawing/2014/main" val="865281249"/>
                    </a:ext>
                  </a:extLst>
                </a:gridCol>
                <a:gridCol w="780150">
                  <a:extLst>
                    <a:ext uri="{9D8B030D-6E8A-4147-A177-3AD203B41FA5}">
                      <a16:colId xmlns:a16="http://schemas.microsoft.com/office/drawing/2014/main" val="239915143"/>
                    </a:ext>
                  </a:extLst>
                </a:gridCol>
                <a:gridCol w="780150">
                  <a:extLst>
                    <a:ext uri="{9D8B030D-6E8A-4147-A177-3AD203B41FA5}">
                      <a16:colId xmlns:a16="http://schemas.microsoft.com/office/drawing/2014/main" val="686516890"/>
                    </a:ext>
                  </a:extLst>
                </a:gridCol>
                <a:gridCol w="780150">
                  <a:extLst>
                    <a:ext uri="{9D8B030D-6E8A-4147-A177-3AD203B41FA5}">
                      <a16:colId xmlns:a16="http://schemas.microsoft.com/office/drawing/2014/main" val="4277435204"/>
                    </a:ext>
                  </a:extLst>
                </a:gridCol>
                <a:gridCol w="780150">
                  <a:extLst>
                    <a:ext uri="{9D8B030D-6E8A-4147-A177-3AD203B41FA5}">
                      <a16:colId xmlns:a16="http://schemas.microsoft.com/office/drawing/2014/main" val="2198383568"/>
                    </a:ext>
                  </a:extLst>
                </a:gridCol>
                <a:gridCol w="780150">
                  <a:extLst>
                    <a:ext uri="{9D8B030D-6E8A-4147-A177-3AD203B41FA5}">
                      <a16:colId xmlns:a16="http://schemas.microsoft.com/office/drawing/2014/main" val="2091669570"/>
                    </a:ext>
                  </a:extLst>
                </a:gridCol>
                <a:gridCol w="780150">
                  <a:extLst>
                    <a:ext uri="{9D8B030D-6E8A-4147-A177-3AD203B41FA5}">
                      <a16:colId xmlns:a16="http://schemas.microsoft.com/office/drawing/2014/main" val="2264166418"/>
                    </a:ext>
                  </a:extLst>
                </a:gridCol>
                <a:gridCol w="7801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80150">
                  <a:extLst>
                    <a:ext uri="{9D8B030D-6E8A-4147-A177-3AD203B41FA5}">
                      <a16:colId xmlns:a16="http://schemas.microsoft.com/office/drawing/2014/main" val="1967505183"/>
                    </a:ext>
                  </a:extLst>
                </a:gridCol>
                <a:gridCol w="780150">
                  <a:extLst>
                    <a:ext uri="{9D8B030D-6E8A-4147-A177-3AD203B41FA5}">
                      <a16:colId xmlns:a16="http://schemas.microsoft.com/office/drawing/2014/main" val="72637726"/>
                    </a:ext>
                  </a:extLst>
                </a:gridCol>
                <a:gridCol w="780150">
                  <a:extLst>
                    <a:ext uri="{9D8B030D-6E8A-4147-A177-3AD203B41FA5}">
                      <a16:colId xmlns:a16="http://schemas.microsoft.com/office/drawing/2014/main" val="2991340556"/>
                    </a:ext>
                  </a:extLst>
                </a:gridCol>
              </a:tblGrid>
              <a:tr h="281335"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tr-TR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 Yıllar İtibariyle Ön Lisans </a:t>
                      </a:r>
                      <a:r>
                        <a:rPr lang="tr-TR" sz="14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Lisans</a:t>
                      </a:r>
                      <a:r>
                        <a:rPr lang="tr-TR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 Aktif Program Sayıları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3449850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 Yılı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 Yılı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 Yılı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 Yılı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2020 Yılı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Yılı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422832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5214000"/>
                  </a:ext>
                </a:extLst>
              </a:tr>
              <a:tr h="20207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1334769"/>
                  </a:ext>
                </a:extLst>
              </a:tr>
              <a:tr h="20107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</a:t>
                      </a:r>
                      <a:r>
                        <a:rPr lang="tr-TR" sz="9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7342723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Tasarım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ve İdari Bilimler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1265920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9724304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Tıp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137413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4594749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3850501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</a:t>
                      </a:r>
                      <a:r>
                        <a:rPr lang="tr-TR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Bilimleri</a:t>
                      </a:r>
                      <a:r>
                        <a:rPr lang="tr-TR" sz="9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Fakültesi</a:t>
                      </a:r>
                      <a:endParaRPr lang="tr-TR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0487324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0334347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ve Otelcilik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954412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8181491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Siirt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3362885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7765906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5884161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Tasarım Meslek Yüksekokulu</a:t>
                      </a:r>
                      <a:endParaRPr lang="tr-TR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7812249"/>
                  </a:ext>
                </a:extLst>
              </a:tr>
              <a:tr h="32751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789338"/>
                  </a:ext>
                </a:extLst>
              </a:tr>
              <a:tr h="165379"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781632"/>
                  </a:ext>
                </a:extLst>
              </a:tr>
              <a:tr h="165379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7862323"/>
                  </a:ext>
                </a:extLst>
              </a:tr>
              <a:tr h="165379"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9711060"/>
                  </a:ext>
                </a:extLst>
              </a:tr>
              <a:tr h="165379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317883"/>
                  </a:ext>
                </a:extLst>
              </a:tr>
              <a:tr h="165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6305133"/>
                  </a:ext>
                </a:extLst>
              </a:tr>
            </a:tbl>
          </a:graphicData>
        </a:graphic>
      </p:graphicFrame>
      <p:sp>
        <p:nvSpPr>
          <p:cNvPr id="6" name="5 Metin kutusu"/>
          <p:cNvSpPr txBox="1"/>
          <p:nvPr/>
        </p:nvSpPr>
        <p:spPr>
          <a:xfrm>
            <a:off x="190642" y="19216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Aktif Program Sayıları</a:t>
            </a:r>
          </a:p>
        </p:txBody>
      </p:sp>
    </p:spTree>
    <p:extLst>
      <p:ext uri="{BB962C8B-B14F-4D97-AF65-F5344CB8AC3E}">
        <p14:creationId xmlns:p14="http://schemas.microsoft.com/office/powerpoint/2010/main" val="1740605667"/>
      </p:ext>
    </p:extLst>
  </p:cSld>
  <p:clrMapOvr>
    <a:masterClrMapping/>
  </p:clrMapOvr>
  <p:transition spd="med">
    <p:pu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13</a:t>
            </a:fld>
            <a:endParaRPr lang="tr-TR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0409865"/>
              </p:ext>
            </p:extLst>
          </p:nvPr>
        </p:nvGraphicFramePr>
        <p:xfrm>
          <a:off x="467544" y="1052736"/>
          <a:ext cx="7992888" cy="49685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73947">
                  <a:extLst>
                    <a:ext uri="{9D8B030D-6E8A-4147-A177-3AD203B41FA5}">
                      <a16:colId xmlns:a16="http://schemas.microsoft.com/office/drawing/2014/main" val="61846230"/>
                    </a:ext>
                  </a:extLst>
                </a:gridCol>
                <a:gridCol w="4118941">
                  <a:extLst>
                    <a:ext uri="{9D8B030D-6E8A-4147-A177-3AD203B41FA5}">
                      <a16:colId xmlns:a16="http://schemas.microsoft.com/office/drawing/2014/main" val="1329719182"/>
                    </a:ext>
                  </a:extLst>
                </a:gridCol>
              </a:tblGrid>
              <a:tr h="675011"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25068017"/>
                  </a:ext>
                </a:extLst>
              </a:tr>
              <a:tr h="914551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Ön 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50191469"/>
                  </a:ext>
                </a:extLst>
              </a:tr>
              <a:tr h="720504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tr-TR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30179392"/>
                  </a:ext>
                </a:extLst>
              </a:tr>
              <a:tr h="748269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Yüksek 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  <a:endParaRPr lang="tr-TR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37051623"/>
                  </a:ext>
                </a:extLst>
              </a:tr>
              <a:tr h="831409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Doktora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tr-TR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78808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39026932"/>
                  </a:ext>
                </a:extLst>
              </a:tr>
            </a:tbl>
          </a:graphicData>
        </a:graphic>
      </p:graphicFrame>
      <p:sp>
        <p:nvSpPr>
          <p:cNvPr id="5" name="Dikdörtgen 1"/>
          <p:cNvSpPr/>
          <p:nvPr/>
        </p:nvSpPr>
        <p:spPr>
          <a:xfrm>
            <a:off x="2548096" y="654306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Metin kutusu"/>
          <p:cNvSpPr txBox="1"/>
          <p:nvPr/>
        </p:nvSpPr>
        <p:spPr>
          <a:xfrm>
            <a:off x="214282" y="642918"/>
            <a:ext cx="4071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Sayıları</a:t>
            </a:r>
            <a:endParaRPr lang="tr-TR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02722716"/>
      </p:ext>
    </p:extLst>
  </p:cSld>
  <p:clrMapOvr>
    <a:masterClrMapping/>
  </p:clrMapOvr>
  <p:transition spd="med">
    <p:pu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Slayt Numarası Yer Tutucusu"/>
          <p:cNvSpPr>
            <a:spLocks noGrp="1"/>
          </p:cNvSpPr>
          <p:nvPr>
            <p:ph type="sldNum" sz="quarter" idx="4294967295"/>
          </p:nvPr>
        </p:nvSpPr>
        <p:spPr>
          <a:xfrm>
            <a:off x="83820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14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483769" y="6451159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2" name="Dikdörtgen 1"/>
          <p:cNvSpPr/>
          <p:nvPr/>
        </p:nvSpPr>
        <p:spPr>
          <a:xfrm>
            <a:off x="0" y="674132"/>
            <a:ext cx="853244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500" b="1" dirty="0" smtClean="0">
                <a:latin typeface="Times New Roman" pitchFamily="18" charset="0"/>
                <a:cs typeface="Times New Roman" pitchFamily="18" charset="0"/>
              </a:rPr>
              <a:t>2020-2021 </a:t>
            </a:r>
            <a:r>
              <a:rPr lang="tr-TR" sz="1500" b="1" dirty="0">
                <a:latin typeface="Times New Roman" pitchFamily="18" charset="0"/>
                <a:cs typeface="Times New Roman" pitchFamily="18" charset="0"/>
              </a:rPr>
              <a:t>Eğitim-Öğretim Yılı ÖSYM 1.Yerleştirme Fakülte Bazında Öğrenci Kontenjan Dağılımı</a:t>
            </a: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6636963"/>
              </p:ext>
            </p:extLst>
          </p:nvPr>
        </p:nvGraphicFramePr>
        <p:xfrm>
          <a:off x="142844" y="1074935"/>
          <a:ext cx="8605619" cy="50421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52707">
                  <a:extLst>
                    <a:ext uri="{9D8B030D-6E8A-4147-A177-3AD203B41FA5}">
                      <a16:colId xmlns:a16="http://schemas.microsoft.com/office/drawing/2014/main" val="2675281480"/>
                    </a:ext>
                  </a:extLst>
                </a:gridCol>
                <a:gridCol w="2241267">
                  <a:extLst>
                    <a:ext uri="{9D8B030D-6E8A-4147-A177-3AD203B41FA5}">
                      <a16:colId xmlns:a16="http://schemas.microsoft.com/office/drawing/2014/main" val="3592456636"/>
                    </a:ext>
                  </a:extLst>
                </a:gridCol>
                <a:gridCol w="2241267">
                  <a:extLst>
                    <a:ext uri="{9D8B030D-6E8A-4147-A177-3AD203B41FA5}">
                      <a16:colId xmlns:a16="http://schemas.microsoft.com/office/drawing/2014/main" val="1831384220"/>
                    </a:ext>
                  </a:extLst>
                </a:gridCol>
                <a:gridCol w="1670378">
                  <a:extLst>
                    <a:ext uri="{9D8B030D-6E8A-4147-A177-3AD203B41FA5}">
                      <a16:colId xmlns:a16="http://schemas.microsoft.com/office/drawing/2014/main" val="2673919597"/>
                    </a:ext>
                  </a:extLst>
                </a:gridCol>
              </a:tblGrid>
              <a:tr h="249248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KONTENJAN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YERLEŞEN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KAYIT YAPAN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547902587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Fakültesi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293883868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Fen-Edebiyat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477372000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Güzel Sanatlar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ve Tasarım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İktisadi ve İdari Bilimler Fakültesi 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615052457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Fakültesi 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893821553"/>
                  </a:ext>
                </a:extLst>
              </a:tr>
              <a:tr h="33409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Mühendislik 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899566949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922094344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130</a:t>
                      </a:r>
                      <a:endParaRPr lang="tr-TR" sz="1100" dirty="0"/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62</a:t>
                      </a:r>
                      <a:endParaRPr lang="tr-TR" sz="1100" dirty="0"/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57</a:t>
                      </a:r>
                      <a:endParaRPr lang="tr-TR" sz="1100" dirty="0"/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277595326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Tıp Fakültesi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684844900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550818304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55563554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</a:t>
                      </a:r>
                      <a:r>
                        <a:rPr lang="tr-TR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Bilimleri</a:t>
                      </a:r>
                      <a:r>
                        <a:rPr lang="tr-TR" sz="11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36520741"/>
                  </a:ext>
                </a:extLst>
              </a:tr>
              <a:tr h="33824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Turizm İşletmeciliği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 Otelcilik Yüksekokulu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55856773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727047430"/>
                  </a:ext>
                </a:extLst>
              </a:tr>
              <a:tr h="33824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Hizmetleri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rtl="0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978379380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28265957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Bilimler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32728124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Teknik Bilimler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727892116"/>
                  </a:ext>
                </a:extLst>
              </a:tr>
              <a:tr h="301298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GENEL TOPLAM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3920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3537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3276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extLst>
                  <a:ext uri="{0D108BD9-81ED-4DB2-BD59-A6C34878D82A}">
                    <a16:rowId xmlns:a16="http://schemas.microsoft.com/office/drawing/2014/main" val="719331170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8"/>
          <p:cNvSpPr txBox="1">
            <a:spLocks noChangeArrowheads="1"/>
          </p:cNvSpPr>
          <p:nvPr/>
        </p:nvSpPr>
        <p:spPr bwMode="auto">
          <a:xfrm>
            <a:off x="857224" y="714356"/>
            <a:ext cx="6985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b="1" dirty="0" smtClean="0">
                <a:latin typeface="Arial" charset="0"/>
              </a:rPr>
              <a:t>2021-2022 </a:t>
            </a:r>
            <a:r>
              <a:rPr lang="tr-TR" b="1" dirty="0">
                <a:latin typeface="Arial" charset="0"/>
              </a:rPr>
              <a:t>Eğitim-Öğretim Yılı 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15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2320535939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Slayt Numarası Yer Tutucusu"/>
          <p:cNvSpPr>
            <a:spLocks noGrp="1"/>
          </p:cNvSpPr>
          <p:nvPr>
            <p:ph type="sldNum" sz="quarter" idx="4294967295"/>
          </p:nvPr>
        </p:nvSpPr>
        <p:spPr>
          <a:xfrm>
            <a:off x="83820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16</a:t>
            </a:fld>
            <a:endParaRPr lang="tr-TR" dirty="0"/>
          </a:p>
        </p:txBody>
      </p:sp>
      <p:sp>
        <p:nvSpPr>
          <p:cNvPr id="7" name="6 Başlık"/>
          <p:cNvSpPr>
            <a:spLocks noGrp="1"/>
          </p:cNvSpPr>
          <p:nvPr>
            <p:ph type="title" idx="4294967295"/>
          </p:nvPr>
        </p:nvSpPr>
        <p:spPr>
          <a:xfrm>
            <a:off x="1143000" y="5499100"/>
            <a:ext cx="8001000" cy="857250"/>
          </a:xfrm>
          <a:prstGeom prst="rect">
            <a:avLst/>
          </a:prstGeo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>
              <a:defRPr/>
            </a:pPr>
            <a:r>
              <a:rPr lang="tr-TR" sz="2000" dirty="0" smtClean="0"/>
              <a:t>3920</a:t>
            </a:r>
            <a:r>
              <a:rPr lang="tr-TR" sz="2000" dirty="0" smtClean="0">
                <a:solidFill>
                  <a:schemeClr val="tx1"/>
                </a:solidFill>
              </a:rPr>
              <a:t> </a:t>
            </a:r>
            <a:r>
              <a:rPr lang="tr-TR" sz="2000" dirty="0">
                <a:solidFill>
                  <a:schemeClr val="tx1"/>
                </a:solidFill>
              </a:rPr>
              <a:t>öğrenci kontenjanından </a:t>
            </a:r>
            <a:r>
              <a:rPr lang="tr-TR" sz="2000" dirty="0" smtClean="0">
                <a:solidFill>
                  <a:schemeClr val="tx1"/>
                </a:solidFill>
              </a:rPr>
              <a:t>3276 </a:t>
            </a:r>
            <a:r>
              <a:rPr lang="tr-TR" sz="2000" dirty="0">
                <a:solidFill>
                  <a:schemeClr val="tx1"/>
                </a:solidFill>
              </a:rPr>
              <a:t>öğrenci kaydını yapmıştır.</a:t>
            </a:r>
          </a:p>
        </p:txBody>
      </p:sp>
      <p:sp>
        <p:nvSpPr>
          <p:cNvPr id="5" name="4 Slayt Numarası Yer Tutucusu"/>
          <p:cNvSpPr txBox="1">
            <a:spLocks noGrp="1"/>
          </p:cNvSpPr>
          <p:nvPr/>
        </p:nvSpPr>
        <p:spPr>
          <a:xfrm>
            <a:off x="7924800" y="6356354"/>
            <a:ext cx="762000" cy="36512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r">
              <a:defRPr/>
            </a:pPr>
            <a:fld id="{22FB11B2-5387-4A6D-B58E-27C34F76DCA1}" type="slidenum">
              <a:rPr lang="tr-TR" sz="1200">
                <a:solidFill>
                  <a:schemeClr val="tx2">
                    <a:shade val="90000"/>
                  </a:schemeClr>
                </a:solidFill>
              </a:rPr>
              <a:pPr algn="r">
                <a:defRPr/>
              </a:pPr>
              <a:t>16</a:t>
            </a:fld>
            <a:endParaRPr lang="tr-TR" sz="120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9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301067292"/>
              </p:ext>
            </p:extLst>
          </p:nvPr>
        </p:nvGraphicFramePr>
        <p:xfrm>
          <a:off x="214282" y="1214422"/>
          <a:ext cx="8246150" cy="41627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17</a:t>
            </a:fld>
            <a:endParaRPr lang="tr-TR"/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261575"/>
              </p:ext>
            </p:extLst>
          </p:nvPr>
        </p:nvGraphicFramePr>
        <p:xfrm>
          <a:off x="179512" y="202208"/>
          <a:ext cx="8784983" cy="635746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6287">
                  <a:extLst>
                    <a:ext uri="{9D8B030D-6E8A-4147-A177-3AD203B41FA5}">
                      <a16:colId xmlns:a16="http://schemas.microsoft.com/office/drawing/2014/main" val="3043845613"/>
                    </a:ext>
                  </a:extLst>
                </a:gridCol>
                <a:gridCol w="713340">
                  <a:extLst>
                    <a:ext uri="{9D8B030D-6E8A-4147-A177-3AD203B41FA5}">
                      <a16:colId xmlns:a16="http://schemas.microsoft.com/office/drawing/2014/main" val="508164181"/>
                    </a:ext>
                  </a:extLst>
                </a:gridCol>
                <a:gridCol w="713340">
                  <a:extLst>
                    <a:ext uri="{9D8B030D-6E8A-4147-A177-3AD203B41FA5}">
                      <a16:colId xmlns:a16="http://schemas.microsoft.com/office/drawing/2014/main" val="2203423622"/>
                    </a:ext>
                  </a:extLst>
                </a:gridCol>
                <a:gridCol w="736181">
                  <a:extLst>
                    <a:ext uri="{9D8B030D-6E8A-4147-A177-3AD203B41FA5}">
                      <a16:colId xmlns:a16="http://schemas.microsoft.com/office/drawing/2014/main" val="1613204873"/>
                    </a:ext>
                  </a:extLst>
                </a:gridCol>
                <a:gridCol w="736181">
                  <a:extLst>
                    <a:ext uri="{9D8B030D-6E8A-4147-A177-3AD203B41FA5}">
                      <a16:colId xmlns:a16="http://schemas.microsoft.com/office/drawing/2014/main" val="4257957146"/>
                    </a:ext>
                  </a:extLst>
                </a:gridCol>
                <a:gridCol w="713340">
                  <a:extLst>
                    <a:ext uri="{9D8B030D-6E8A-4147-A177-3AD203B41FA5}">
                      <a16:colId xmlns:a16="http://schemas.microsoft.com/office/drawing/2014/main" val="3893823752"/>
                    </a:ext>
                  </a:extLst>
                </a:gridCol>
                <a:gridCol w="748482">
                  <a:extLst>
                    <a:ext uri="{9D8B030D-6E8A-4147-A177-3AD203B41FA5}">
                      <a16:colId xmlns:a16="http://schemas.microsoft.com/office/drawing/2014/main" val="1939672607"/>
                    </a:ext>
                  </a:extLst>
                </a:gridCol>
                <a:gridCol w="748482">
                  <a:extLst>
                    <a:ext uri="{9D8B030D-6E8A-4147-A177-3AD203B41FA5}">
                      <a16:colId xmlns:a16="http://schemas.microsoft.com/office/drawing/2014/main" val="1934915511"/>
                    </a:ext>
                  </a:extLst>
                </a:gridCol>
                <a:gridCol w="744967">
                  <a:extLst>
                    <a:ext uri="{9D8B030D-6E8A-4147-A177-3AD203B41FA5}">
                      <a16:colId xmlns:a16="http://schemas.microsoft.com/office/drawing/2014/main" val="113942166"/>
                    </a:ext>
                  </a:extLst>
                </a:gridCol>
                <a:gridCol w="744967">
                  <a:extLst>
                    <a:ext uri="{9D8B030D-6E8A-4147-A177-3AD203B41FA5}">
                      <a16:colId xmlns:a16="http://schemas.microsoft.com/office/drawing/2014/main" val="522650537"/>
                    </a:ext>
                  </a:extLst>
                </a:gridCol>
                <a:gridCol w="669416">
                  <a:extLst>
                    <a:ext uri="{9D8B030D-6E8A-4147-A177-3AD203B41FA5}">
                      <a16:colId xmlns:a16="http://schemas.microsoft.com/office/drawing/2014/main" val="1301532836"/>
                    </a:ext>
                  </a:extLst>
                </a:gridCol>
              </a:tblGrid>
              <a:tr h="201708">
                <a:tc gridSpan="1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effectLst/>
                        </a:rPr>
                        <a:t> </a:t>
                      </a:r>
                      <a:r>
                        <a:rPr lang="en-US" sz="900" dirty="0" err="1">
                          <a:effectLst/>
                        </a:rPr>
                        <a:t>Öğrenci</a:t>
                      </a:r>
                      <a:r>
                        <a:rPr lang="en-US" sz="900" dirty="0">
                          <a:effectLst/>
                        </a:rPr>
                        <a:t> </a:t>
                      </a:r>
                      <a:r>
                        <a:rPr lang="en-US" sz="900" dirty="0" err="1">
                          <a:effectLst/>
                        </a:rPr>
                        <a:t>Kontenjanları</a:t>
                      </a:r>
                      <a:r>
                        <a:rPr lang="en-US" sz="900" dirty="0">
                          <a:effectLst/>
                        </a:rPr>
                        <a:t> </a:t>
                      </a:r>
                      <a:r>
                        <a:rPr lang="en-US" sz="900" dirty="0" err="1">
                          <a:effectLst/>
                        </a:rPr>
                        <a:t>ve</a:t>
                      </a:r>
                      <a:r>
                        <a:rPr lang="en-US" sz="900" dirty="0">
                          <a:effectLst/>
                        </a:rPr>
                        <a:t> </a:t>
                      </a:r>
                      <a:r>
                        <a:rPr lang="en-US" sz="900" dirty="0" err="1">
                          <a:effectLst/>
                        </a:rPr>
                        <a:t>Doluluk</a:t>
                      </a:r>
                      <a:r>
                        <a:rPr lang="en-US" sz="900" dirty="0">
                          <a:effectLst/>
                        </a:rPr>
                        <a:t> </a:t>
                      </a:r>
                      <a:r>
                        <a:rPr lang="en-US" sz="900" dirty="0" err="1">
                          <a:effectLst/>
                        </a:rPr>
                        <a:t>Oranı</a:t>
                      </a:r>
                      <a:endParaRPr lang="tr-TR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2111"/>
                  </a:ext>
                </a:extLst>
              </a:tr>
              <a:tr h="397000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9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Birimin Adı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9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ÖSYM</a:t>
                      </a:r>
                      <a:endParaRPr lang="tr-TR" sz="9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Kontenjanı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 </a:t>
                      </a:r>
                      <a:endParaRPr lang="tr-TR" sz="9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Merkezi Yerleştirme ile  Yerleşen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9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Kayıt Yaptıran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9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Boş Kontenjan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9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Doluluk Oranı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7315625"/>
                  </a:ext>
                </a:extLst>
              </a:tr>
              <a:tr h="147539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AYT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TYT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AYT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TYT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AYT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TYT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AYT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TYT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AYT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TYT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2089731607"/>
                  </a:ext>
                </a:extLst>
              </a:tr>
              <a:tr h="1564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Eğitim Fakültesi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353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353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348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% 98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2447192397"/>
                  </a:ext>
                </a:extLst>
              </a:tr>
              <a:tr h="2222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Fen - Edebiyat Fakültesi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290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116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112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178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% 38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1524575564"/>
                  </a:ext>
                </a:extLst>
              </a:tr>
              <a:tr h="2222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Güzel Sanatlar Ve Tasarım Fakültesi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82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75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% 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408574961"/>
                  </a:ext>
                </a:extLst>
              </a:tr>
              <a:tr h="2222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İktisadi İdari Bilimler Fakültesi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125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38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38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87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% 30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2816828676"/>
                  </a:ext>
                </a:extLst>
              </a:tr>
              <a:tr h="1578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İlahiyat Fakültesi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236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200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189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47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% 80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1572346235"/>
                  </a:ext>
                </a:extLst>
              </a:tr>
              <a:tr h="2222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Mühendislik Fakültesi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42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25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24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% 57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2541644700"/>
                  </a:ext>
                </a:extLst>
              </a:tr>
              <a:tr h="2222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Sağlık Bilimleri Fakültesi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216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188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188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28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% 87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2545246816"/>
                  </a:ext>
                </a:extLst>
              </a:tr>
              <a:tr h="2387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Tıp Fakültesi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41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40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40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% 97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560935477"/>
                  </a:ext>
                </a:extLst>
              </a:tr>
              <a:tr h="1568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Veteriner Fakültesi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72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72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72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% 100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3870231342"/>
                  </a:ext>
                </a:extLst>
              </a:tr>
              <a:tr h="2387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Ziraat Fakültesi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130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62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57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73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% 43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2164362336"/>
                  </a:ext>
                </a:extLst>
              </a:tr>
              <a:tr h="2401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Beden Eğitimi ve Spor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220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220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220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% 100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2872810791"/>
                  </a:ext>
                </a:extLst>
              </a:tr>
              <a:tr h="3367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Turizm İşletmeciliği ve Otelcilik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41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31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% 24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4153286525"/>
                  </a:ext>
                </a:extLst>
              </a:tr>
              <a:tr h="2387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Yabancı Diller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72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72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72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% 100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1039629972"/>
                  </a:ext>
                </a:extLst>
              </a:tr>
              <a:tr h="2391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Eruh Meslek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144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136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136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% 94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1589739641"/>
                  </a:ext>
                </a:extLst>
              </a:tr>
              <a:tr h="2387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Kurtalan Meslek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175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170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146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29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% 83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1451399538"/>
                  </a:ext>
                </a:extLst>
              </a:tr>
              <a:tr h="3367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Sağlık Hizmetleri Meslek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650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650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644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% 99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3301207220"/>
                  </a:ext>
                </a:extLst>
              </a:tr>
              <a:tr h="3367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Sosyal Bilimler Meslek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612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574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574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38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% 93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4001726550"/>
                  </a:ext>
                </a:extLst>
              </a:tr>
              <a:tr h="3367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Teknik Bilimler Meslek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419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400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400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% 95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2864840983"/>
                  </a:ext>
                </a:extLst>
              </a:tr>
              <a:tr h="2387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Fen Bilimleri Enstitüsü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3459351453"/>
                  </a:ext>
                </a:extLst>
              </a:tr>
              <a:tr h="2387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Sağlık Bilimleri Enstitüsü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2626225314"/>
                  </a:ext>
                </a:extLst>
              </a:tr>
              <a:tr h="2387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Sosyal Bilimler Enstitüsü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540781282"/>
                  </a:ext>
                </a:extLst>
              </a:tr>
              <a:tr h="3600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  TOPLAM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1920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2000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1405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1930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1377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1900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543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100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% 71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% 95</a:t>
                      </a:r>
                      <a:endParaRPr lang="tr-TR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455" marR="29455" marT="0" marB="0"/>
                </a:tc>
                <a:extLst>
                  <a:ext uri="{0D108BD9-81ED-4DB2-BD59-A6C34878D82A}">
                    <a16:rowId xmlns:a16="http://schemas.microsoft.com/office/drawing/2014/main" val="1932927768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26" name="6 Metin kutusu"/>
          <p:cNvSpPr txBox="1">
            <a:spLocks noChangeArrowheads="1"/>
          </p:cNvSpPr>
          <p:nvPr/>
        </p:nvSpPr>
        <p:spPr bwMode="auto">
          <a:xfrm>
            <a:off x="0" y="571480"/>
            <a:ext cx="56726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r-TR" sz="2800" b="1" dirty="0">
                <a:latin typeface="Times New Roman" pitchFamily="18" charset="0"/>
                <a:cs typeface="Times New Roman" pitchFamily="18" charset="0"/>
              </a:rPr>
              <a:t>ÖSYM Öğrenci Kontenjanları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18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3518534"/>
              </p:ext>
            </p:extLst>
          </p:nvPr>
        </p:nvGraphicFramePr>
        <p:xfrm>
          <a:off x="71406" y="1142983"/>
          <a:ext cx="8965091" cy="4856178"/>
        </p:xfrm>
        <a:graphic>
          <a:graphicData uri="http://schemas.openxmlformats.org/drawingml/2006/table">
            <a:tbl>
              <a:tblPr/>
              <a:tblGrid>
                <a:gridCol w="1422578">
                  <a:extLst>
                    <a:ext uri="{9D8B030D-6E8A-4147-A177-3AD203B41FA5}">
                      <a16:colId xmlns:a16="http://schemas.microsoft.com/office/drawing/2014/main" val="3020520665"/>
                    </a:ext>
                  </a:extLst>
                </a:gridCol>
                <a:gridCol w="992436">
                  <a:extLst>
                    <a:ext uri="{9D8B030D-6E8A-4147-A177-3AD203B41FA5}">
                      <a16:colId xmlns:a16="http://schemas.microsoft.com/office/drawing/2014/main" val="3749284575"/>
                    </a:ext>
                  </a:extLst>
                </a:gridCol>
                <a:gridCol w="793949">
                  <a:extLst>
                    <a:ext uri="{9D8B030D-6E8A-4147-A177-3AD203B41FA5}">
                      <a16:colId xmlns:a16="http://schemas.microsoft.com/office/drawing/2014/main" val="2858841406"/>
                    </a:ext>
                  </a:extLst>
                </a:gridCol>
                <a:gridCol w="727786">
                  <a:extLst>
                    <a:ext uri="{9D8B030D-6E8A-4147-A177-3AD203B41FA5}">
                      <a16:colId xmlns:a16="http://schemas.microsoft.com/office/drawing/2014/main" val="1163997916"/>
                    </a:ext>
                  </a:extLst>
                </a:gridCol>
                <a:gridCol w="727786">
                  <a:extLst>
                    <a:ext uri="{9D8B030D-6E8A-4147-A177-3AD203B41FA5}">
                      <a16:colId xmlns:a16="http://schemas.microsoft.com/office/drawing/2014/main" val="4154441113"/>
                    </a:ext>
                  </a:extLst>
                </a:gridCol>
                <a:gridCol w="793949">
                  <a:extLst>
                    <a:ext uri="{9D8B030D-6E8A-4147-A177-3AD203B41FA5}">
                      <a16:colId xmlns:a16="http://schemas.microsoft.com/office/drawing/2014/main" val="504766115"/>
                    </a:ext>
                  </a:extLst>
                </a:gridCol>
                <a:gridCol w="595461">
                  <a:extLst>
                    <a:ext uri="{9D8B030D-6E8A-4147-A177-3AD203B41FA5}">
                      <a16:colId xmlns:a16="http://schemas.microsoft.com/office/drawing/2014/main" val="2122758723"/>
                    </a:ext>
                  </a:extLst>
                </a:gridCol>
                <a:gridCol w="86011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95461">
                  <a:extLst>
                    <a:ext uri="{9D8B030D-6E8A-4147-A177-3AD203B41FA5}">
                      <a16:colId xmlns:a16="http://schemas.microsoft.com/office/drawing/2014/main" val="2486311409"/>
                    </a:ext>
                  </a:extLst>
                </a:gridCol>
                <a:gridCol w="727787">
                  <a:extLst>
                    <a:ext uri="{9D8B030D-6E8A-4147-A177-3AD203B41FA5}">
                      <a16:colId xmlns:a16="http://schemas.microsoft.com/office/drawing/2014/main" val="2207443066"/>
                    </a:ext>
                  </a:extLst>
                </a:gridCol>
                <a:gridCol w="727787">
                  <a:extLst>
                    <a:ext uri="{9D8B030D-6E8A-4147-A177-3AD203B41FA5}">
                      <a16:colId xmlns:a16="http://schemas.microsoft.com/office/drawing/2014/main" val="2666383299"/>
                    </a:ext>
                  </a:extLst>
                </a:gridCol>
              </a:tblGrid>
              <a:tr h="106866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3259510"/>
                  </a:ext>
                </a:extLst>
              </a:tr>
              <a:tr h="126250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KONTENJAN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1683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2585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2888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3509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3653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3928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3810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3932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3907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3920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4439757"/>
                  </a:ext>
                </a:extLst>
              </a:tr>
              <a:tr h="126250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YERLEŞEN ÖĞRENCİ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1516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2139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2696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3280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3322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3207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3567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3643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3807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3537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687014"/>
                  </a:ext>
                </a:extLst>
              </a:tr>
              <a:tr h="126250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KAYIT YAPAN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1481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1941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2354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2914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2983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2957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3216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3371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3570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3276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40968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19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2972932"/>
              </p:ext>
            </p:extLst>
          </p:nvPr>
        </p:nvGraphicFramePr>
        <p:xfrm>
          <a:off x="142844" y="1196752"/>
          <a:ext cx="8749642" cy="4752528"/>
        </p:xfrm>
        <a:graphic>
          <a:graphicData uri="http://schemas.openxmlformats.org/drawingml/2006/table">
            <a:tbl>
              <a:tblPr firstRow="1" firstCol="1" bandRow="1"/>
              <a:tblGrid>
                <a:gridCol w="900764">
                  <a:extLst>
                    <a:ext uri="{9D8B030D-6E8A-4147-A177-3AD203B41FA5}">
                      <a16:colId xmlns:a16="http://schemas.microsoft.com/office/drawing/2014/main" val="1768732718"/>
                    </a:ext>
                  </a:extLst>
                </a:gridCol>
                <a:gridCol w="690080">
                  <a:extLst>
                    <a:ext uri="{9D8B030D-6E8A-4147-A177-3AD203B41FA5}">
                      <a16:colId xmlns:a16="http://schemas.microsoft.com/office/drawing/2014/main" val="1400771650"/>
                    </a:ext>
                  </a:extLst>
                </a:gridCol>
                <a:gridCol w="795422">
                  <a:extLst>
                    <a:ext uri="{9D8B030D-6E8A-4147-A177-3AD203B41FA5}">
                      <a16:colId xmlns:a16="http://schemas.microsoft.com/office/drawing/2014/main" val="2142795990"/>
                    </a:ext>
                  </a:extLst>
                </a:gridCol>
                <a:gridCol w="795422">
                  <a:extLst>
                    <a:ext uri="{9D8B030D-6E8A-4147-A177-3AD203B41FA5}">
                      <a16:colId xmlns:a16="http://schemas.microsoft.com/office/drawing/2014/main" val="1515798130"/>
                    </a:ext>
                  </a:extLst>
                </a:gridCol>
                <a:gridCol w="795422">
                  <a:extLst>
                    <a:ext uri="{9D8B030D-6E8A-4147-A177-3AD203B41FA5}">
                      <a16:colId xmlns:a16="http://schemas.microsoft.com/office/drawing/2014/main" val="154696521"/>
                    </a:ext>
                  </a:extLst>
                </a:gridCol>
                <a:gridCol w="795422">
                  <a:extLst>
                    <a:ext uri="{9D8B030D-6E8A-4147-A177-3AD203B41FA5}">
                      <a16:colId xmlns:a16="http://schemas.microsoft.com/office/drawing/2014/main" val="923232252"/>
                    </a:ext>
                  </a:extLst>
                </a:gridCol>
                <a:gridCol w="795422">
                  <a:extLst>
                    <a:ext uri="{9D8B030D-6E8A-4147-A177-3AD203B41FA5}">
                      <a16:colId xmlns:a16="http://schemas.microsoft.com/office/drawing/2014/main" val="2756345432"/>
                    </a:ext>
                  </a:extLst>
                </a:gridCol>
                <a:gridCol w="79542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95422">
                  <a:extLst>
                    <a:ext uri="{9D8B030D-6E8A-4147-A177-3AD203B41FA5}">
                      <a16:colId xmlns:a16="http://schemas.microsoft.com/office/drawing/2014/main" val="4248059494"/>
                    </a:ext>
                  </a:extLst>
                </a:gridCol>
                <a:gridCol w="795422">
                  <a:extLst>
                    <a:ext uri="{9D8B030D-6E8A-4147-A177-3AD203B41FA5}">
                      <a16:colId xmlns:a16="http://schemas.microsoft.com/office/drawing/2014/main" val="1477579148"/>
                    </a:ext>
                  </a:extLst>
                </a:gridCol>
                <a:gridCol w="795422">
                  <a:extLst>
                    <a:ext uri="{9D8B030D-6E8A-4147-A177-3AD203B41FA5}">
                      <a16:colId xmlns:a16="http://schemas.microsoft.com/office/drawing/2014/main" val="2550056718"/>
                    </a:ext>
                  </a:extLst>
                </a:gridCol>
              </a:tblGrid>
              <a:tr h="1502401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Yıllar İtibariyle Öğrenci Kontenjanı Doluluk Oranları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6414597"/>
                  </a:ext>
                </a:extLst>
              </a:tr>
              <a:tr h="11351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2020 Yılı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5844216"/>
                  </a:ext>
                </a:extLst>
              </a:tr>
              <a:tr h="112680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Önlisans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88.18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83.76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92.87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8141317"/>
                  </a:ext>
                </a:extLst>
              </a:tr>
              <a:tr h="98818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Lisans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83.84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85.43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78,5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67768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5490835"/>
      </p:ext>
    </p:extLst>
  </p:cSld>
  <p:clrMapOvr>
    <a:masterClrMapping/>
  </p:clrMapOvr>
  <p:transition spd="med">
    <p:push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0" y="642918"/>
            <a:ext cx="8229600" cy="1143000"/>
          </a:xfrm>
        </p:spPr>
        <p:txBody>
          <a:bodyPr>
            <a:normAutofit/>
          </a:bodyPr>
          <a:lstStyle/>
          <a:p>
            <a:r>
              <a:rPr lang="tr-TR" sz="2400" dirty="0"/>
              <a:t>E-devlet Öğrenci İstatistikleri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20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20418" y="6478417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7" name="Dikdörtgen 4"/>
          <p:cNvSpPr/>
          <p:nvPr/>
        </p:nvSpPr>
        <p:spPr>
          <a:xfrm>
            <a:off x="179512" y="371124"/>
            <a:ext cx="2068315" cy="7386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r-TR" sz="105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E-devlet üzerinden kayıt yapan % </a:t>
            </a:r>
            <a:r>
              <a:rPr lang="tr-TR" sz="105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84</a:t>
            </a:r>
            <a:endParaRPr lang="tr-TR" sz="1050" b="1" dirty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tr-TR" sz="105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Kayıt </a:t>
            </a:r>
            <a:r>
              <a:rPr lang="tr-TR" sz="105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yaptırmayan  </a:t>
            </a:r>
          </a:p>
          <a:p>
            <a:pPr algn="ctr"/>
            <a:r>
              <a:rPr lang="tr-TR" sz="1050" b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  % </a:t>
            </a:r>
            <a:r>
              <a:rPr lang="tr-TR" sz="1050" b="1" dirty="0" smtClean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tr-TR" sz="1050" b="1" cap="none" spc="0" dirty="0">
              <a:ln w="0"/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09788"/>
            <a:ext cx="9102594" cy="4767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472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Başlık"/>
          <p:cNvSpPr>
            <a:spLocks noGrp="1"/>
          </p:cNvSpPr>
          <p:nvPr>
            <p:ph type="title"/>
          </p:nvPr>
        </p:nvSpPr>
        <p:spPr>
          <a:xfrm>
            <a:off x="-2124744" y="-128700"/>
            <a:ext cx="8305800" cy="47208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tr-TR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2008-2021 </a:t>
            </a:r>
            <a:r>
              <a:rPr lang="tr-TR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ÖĞRENCİ SAYILARI</a:t>
            </a:r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21</a:t>
            </a:fld>
            <a:endParaRPr lang="tr-TR"/>
          </a:p>
        </p:txBody>
      </p:sp>
      <p:sp>
        <p:nvSpPr>
          <p:cNvPr id="9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>
            <a:extLst>
              <a:ext uri="{FF2B5EF4-FFF2-40B4-BE49-F238E27FC236}">
                <a16:creationId xmlns:a16="http://schemas.microsoft.com/office/drawing/2014/main" id="{CF6DB1A1-D577-4AED-89A4-05E581AC61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2877421"/>
              </p:ext>
            </p:extLst>
          </p:nvPr>
        </p:nvGraphicFramePr>
        <p:xfrm>
          <a:off x="107504" y="316280"/>
          <a:ext cx="8816535" cy="6445886"/>
        </p:xfrm>
        <a:graphic>
          <a:graphicData uri="http://schemas.openxmlformats.org/drawingml/2006/table">
            <a:tbl>
              <a:tblPr/>
              <a:tblGrid>
                <a:gridCol w="587769">
                  <a:extLst>
                    <a:ext uri="{9D8B030D-6E8A-4147-A177-3AD203B41FA5}">
                      <a16:colId xmlns:a16="http://schemas.microsoft.com/office/drawing/2014/main" val="1554426463"/>
                    </a:ext>
                  </a:extLst>
                </a:gridCol>
                <a:gridCol w="587769">
                  <a:extLst>
                    <a:ext uri="{9D8B030D-6E8A-4147-A177-3AD203B41FA5}">
                      <a16:colId xmlns:a16="http://schemas.microsoft.com/office/drawing/2014/main" val="4114334285"/>
                    </a:ext>
                  </a:extLst>
                </a:gridCol>
                <a:gridCol w="587769">
                  <a:extLst>
                    <a:ext uri="{9D8B030D-6E8A-4147-A177-3AD203B41FA5}">
                      <a16:colId xmlns:a16="http://schemas.microsoft.com/office/drawing/2014/main" val="3746066262"/>
                    </a:ext>
                  </a:extLst>
                </a:gridCol>
                <a:gridCol w="587769">
                  <a:extLst>
                    <a:ext uri="{9D8B030D-6E8A-4147-A177-3AD203B41FA5}">
                      <a16:colId xmlns:a16="http://schemas.microsoft.com/office/drawing/2014/main" val="1393639595"/>
                    </a:ext>
                  </a:extLst>
                </a:gridCol>
                <a:gridCol w="587769">
                  <a:extLst>
                    <a:ext uri="{9D8B030D-6E8A-4147-A177-3AD203B41FA5}">
                      <a16:colId xmlns:a16="http://schemas.microsoft.com/office/drawing/2014/main" val="401309460"/>
                    </a:ext>
                  </a:extLst>
                </a:gridCol>
                <a:gridCol w="587769">
                  <a:extLst>
                    <a:ext uri="{9D8B030D-6E8A-4147-A177-3AD203B41FA5}">
                      <a16:colId xmlns:a16="http://schemas.microsoft.com/office/drawing/2014/main" val="3479239561"/>
                    </a:ext>
                  </a:extLst>
                </a:gridCol>
                <a:gridCol w="587769">
                  <a:extLst>
                    <a:ext uri="{9D8B030D-6E8A-4147-A177-3AD203B41FA5}">
                      <a16:colId xmlns:a16="http://schemas.microsoft.com/office/drawing/2014/main" val="2606142985"/>
                    </a:ext>
                  </a:extLst>
                </a:gridCol>
                <a:gridCol w="587769">
                  <a:extLst>
                    <a:ext uri="{9D8B030D-6E8A-4147-A177-3AD203B41FA5}">
                      <a16:colId xmlns:a16="http://schemas.microsoft.com/office/drawing/2014/main" val="3848288453"/>
                    </a:ext>
                  </a:extLst>
                </a:gridCol>
                <a:gridCol w="587769">
                  <a:extLst>
                    <a:ext uri="{9D8B030D-6E8A-4147-A177-3AD203B41FA5}">
                      <a16:colId xmlns:a16="http://schemas.microsoft.com/office/drawing/2014/main" val="3050051527"/>
                    </a:ext>
                  </a:extLst>
                </a:gridCol>
                <a:gridCol w="587769">
                  <a:extLst>
                    <a:ext uri="{9D8B030D-6E8A-4147-A177-3AD203B41FA5}">
                      <a16:colId xmlns:a16="http://schemas.microsoft.com/office/drawing/2014/main" val="1881104342"/>
                    </a:ext>
                  </a:extLst>
                </a:gridCol>
                <a:gridCol w="587769">
                  <a:extLst>
                    <a:ext uri="{9D8B030D-6E8A-4147-A177-3AD203B41FA5}">
                      <a16:colId xmlns:a16="http://schemas.microsoft.com/office/drawing/2014/main" val="1089545467"/>
                    </a:ext>
                  </a:extLst>
                </a:gridCol>
                <a:gridCol w="587769">
                  <a:extLst>
                    <a:ext uri="{9D8B030D-6E8A-4147-A177-3AD203B41FA5}">
                      <a16:colId xmlns:a16="http://schemas.microsoft.com/office/drawing/2014/main" val="1456768597"/>
                    </a:ext>
                  </a:extLst>
                </a:gridCol>
                <a:gridCol w="587769">
                  <a:extLst>
                    <a:ext uri="{9D8B030D-6E8A-4147-A177-3AD203B41FA5}">
                      <a16:colId xmlns:a16="http://schemas.microsoft.com/office/drawing/2014/main" val="676249498"/>
                    </a:ext>
                  </a:extLst>
                </a:gridCol>
                <a:gridCol w="587769">
                  <a:extLst>
                    <a:ext uri="{9D8B030D-6E8A-4147-A177-3AD203B41FA5}">
                      <a16:colId xmlns:a16="http://schemas.microsoft.com/office/drawing/2014/main" val="2807044665"/>
                    </a:ext>
                  </a:extLst>
                </a:gridCol>
                <a:gridCol w="587769">
                  <a:extLst>
                    <a:ext uri="{9D8B030D-6E8A-4147-A177-3AD203B41FA5}">
                      <a16:colId xmlns:a16="http://schemas.microsoft.com/office/drawing/2014/main" val="2503816599"/>
                    </a:ext>
                  </a:extLst>
                </a:gridCol>
              </a:tblGrid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  /YÜKSEKOKUL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2008-2009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2009-2010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2010-2011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2011-2012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2012-2013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2013-2014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2014-2015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2015-2016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2016-2017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2017-2018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2018-2019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2019-2020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2020-2021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2021-2022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9075225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EĞİTİM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1471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1487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2043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2101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1970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1987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2033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1922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1873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1943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1901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591187"/>
                  </a:ext>
                </a:extLst>
              </a:tr>
              <a:tr h="24369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EDEBİYAT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571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1295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1378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1435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1266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3937578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MÜHENDİSLİK 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438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4626935"/>
                  </a:ext>
                </a:extLst>
              </a:tr>
              <a:tr h="41045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TASARIM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9795451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ZİRAAT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487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444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8156249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İLAHİYAT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1137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1209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1297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1302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1365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127195"/>
                  </a:ext>
                </a:extLst>
              </a:tr>
              <a:tr h="10493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İİBF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2705844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VETERİNER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427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0855897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TIP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1562263"/>
                  </a:ext>
                </a:extLst>
              </a:tr>
              <a:tr h="3086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</a:t>
                      </a:r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BİLİMLERİ</a:t>
                      </a:r>
                      <a:r>
                        <a:rPr lang="tr-TR" sz="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FAKÜLTESİ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1154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1253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1305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3934645"/>
                  </a:ext>
                </a:extLst>
              </a:tr>
              <a:tr h="41045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YABANCI DİLLER YÜKSEKOKULU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367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8281537"/>
                  </a:ext>
                </a:extLst>
              </a:tr>
              <a:tr h="10493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BESYO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1046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1037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1426541"/>
                  </a:ext>
                </a:extLst>
              </a:tr>
              <a:tr h="61412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TURİZM İŞLETMECİLİĞİ VE OTELCİLİK YÜKSEKOKULU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8359617"/>
                  </a:ext>
                </a:extLst>
              </a:tr>
              <a:tr h="14858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SİİRT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1498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1575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1908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1798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9723521"/>
                  </a:ext>
                </a:extLst>
              </a:tr>
              <a:tr h="3086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TEKNİK BİLİMLER 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1092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1190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1077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1050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1114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6371324"/>
                  </a:ext>
                </a:extLst>
              </a:tr>
              <a:tr h="3086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1316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1502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1506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1765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1733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1694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1705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4435202"/>
                  </a:ext>
                </a:extLst>
              </a:tr>
              <a:tr h="3086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HİZMETLERİ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1081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1531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2125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217388"/>
                  </a:ext>
                </a:extLst>
              </a:tr>
              <a:tr h="10493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348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836631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472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426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0990513"/>
                  </a:ext>
                </a:extLst>
              </a:tr>
              <a:tr h="17753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TASARIM MYO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7124380"/>
                  </a:ext>
                </a:extLst>
              </a:tr>
              <a:tr h="3086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BİLİMLERİ ENSTİTÜSÜ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3939965"/>
                  </a:ext>
                </a:extLst>
              </a:tr>
              <a:tr h="3086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ENSTİTÜSÜ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764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885348"/>
                  </a:ext>
                </a:extLst>
              </a:tr>
              <a:tr h="3086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BİLİMLERİ ENSTİSÜSÜ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4260623"/>
                  </a:ext>
                </a:extLst>
              </a:tr>
              <a:tr h="20677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Pedagojik Formasyon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802</a:t>
                      </a:r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164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132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663351"/>
                  </a:ext>
                </a:extLst>
              </a:tr>
              <a:tr h="104938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2729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3894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4517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5147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5012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6023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7404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10150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12233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13364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15372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16679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16450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16651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458526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4 Başlık"/>
          <p:cNvSpPr>
            <a:spLocks noGrp="1"/>
          </p:cNvSpPr>
          <p:nvPr>
            <p:ph type="title"/>
          </p:nvPr>
        </p:nvSpPr>
        <p:spPr>
          <a:xfrm>
            <a:off x="285720" y="642918"/>
            <a:ext cx="8229600" cy="866775"/>
          </a:xfrm>
        </p:spPr>
        <p:txBody>
          <a:bodyPr/>
          <a:lstStyle/>
          <a:p>
            <a:pPr algn="ctr"/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2008-2021 </a:t>
            </a:r>
            <a:r>
              <a:rPr lang="tr-TR" sz="2000" b="1" dirty="0">
                <a:solidFill>
                  <a:schemeClr val="tx1"/>
                </a:solidFill>
                <a:latin typeface="Arial" charset="0"/>
                <a:cs typeface="Arial" charset="0"/>
              </a:rPr>
              <a:t>ARASI ÖĞRENCİ SAYILARI GRAFİĞİ</a:t>
            </a:r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5833094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22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23</a:t>
            </a:fld>
            <a:endParaRPr lang="tr-TR"/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0343278"/>
              </p:ext>
            </p:extLst>
          </p:nvPr>
        </p:nvGraphicFramePr>
        <p:xfrm>
          <a:off x="214282" y="404664"/>
          <a:ext cx="8534185" cy="56177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512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55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963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63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63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9637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96372">
                  <a:extLst>
                    <a:ext uri="{9D8B030D-6E8A-4147-A177-3AD203B41FA5}">
                      <a16:colId xmlns:a16="http://schemas.microsoft.com/office/drawing/2014/main" val="2791106731"/>
                    </a:ext>
                  </a:extLst>
                </a:gridCol>
                <a:gridCol w="69637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96372">
                  <a:extLst>
                    <a:ext uri="{9D8B030D-6E8A-4147-A177-3AD203B41FA5}">
                      <a16:colId xmlns:a16="http://schemas.microsoft.com/office/drawing/2014/main" val="1624172316"/>
                    </a:ext>
                  </a:extLst>
                </a:gridCol>
                <a:gridCol w="696372">
                  <a:extLst>
                    <a:ext uri="{9D8B030D-6E8A-4147-A177-3AD203B41FA5}">
                      <a16:colId xmlns:a16="http://schemas.microsoft.com/office/drawing/2014/main" val="926219600"/>
                    </a:ext>
                  </a:extLst>
                </a:gridCol>
                <a:gridCol w="696372">
                  <a:extLst>
                    <a:ext uri="{9D8B030D-6E8A-4147-A177-3AD203B41FA5}">
                      <a16:colId xmlns:a16="http://schemas.microsoft.com/office/drawing/2014/main" val="497246136"/>
                    </a:ext>
                  </a:extLst>
                </a:gridCol>
              </a:tblGrid>
              <a:tr h="1129199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 dirty="0">
                          <a:effectLst/>
                        </a:rPr>
                        <a:t>Öğrenci Sayılarının Yıllara Göre Dağılımı</a:t>
                      </a:r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044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93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Ön 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2110 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2331 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3203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3968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4337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4288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5208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5568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5730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93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2863 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3516 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4072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5003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6295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8196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8467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9201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9635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9628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9044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Yüksek 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169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367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544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709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855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866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1026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1056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344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Doktora 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344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Farabi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1867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Pedagojik Formasyon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802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1029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1102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344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5012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6023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7404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10150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12233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13364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15372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16679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16450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16651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5 Metin kutusu"/>
          <p:cNvSpPr txBox="1">
            <a:spLocks noChangeArrowheads="1"/>
          </p:cNvSpPr>
          <p:nvPr/>
        </p:nvSpPr>
        <p:spPr bwMode="auto">
          <a:xfrm>
            <a:off x="5220074" y="5523511"/>
            <a:ext cx="43576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800" b="1" dirty="0">
                <a:latin typeface="Times New Roman" pitchFamily="18" charset="0"/>
                <a:cs typeface="Times New Roman" pitchFamily="18" charset="0"/>
              </a:rPr>
              <a:t>Genel Toplam :</a:t>
            </a:r>
            <a:r>
              <a:rPr lang="tr-TR" sz="2800" b="1" dirty="0" smtClean="0">
                <a:latin typeface="Times New Roman" pitchFamily="18" charset="0"/>
                <a:cs typeface="Times New Roman" pitchFamily="18" charset="0"/>
              </a:rPr>
              <a:t>16651</a:t>
            </a:r>
            <a:endParaRPr lang="tr-TR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24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8" name="Grafik 7"/>
          <p:cNvGraphicFramePr/>
          <p:nvPr>
            <p:extLst>
              <p:ext uri="{D42A27DB-BD31-4B8C-83A1-F6EECF244321}">
                <p14:modId xmlns:p14="http://schemas.microsoft.com/office/powerpoint/2010/main" val="1439893430"/>
              </p:ext>
            </p:extLst>
          </p:nvPr>
        </p:nvGraphicFramePr>
        <p:xfrm>
          <a:off x="467544" y="764704"/>
          <a:ext cx="8064896" cy="4696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8" name="6 Başlık"/>
          <p:cNvSpPr>
            <a:spLocks noGrp="1"/>
          </p:cNvSpPr>
          <p:nvPr>
            <p:ph type="title"/>
          </p:nvPr>
        </p:nvSpPr>
        <p:spPr>
          <a:xfrm>
            <a:off x="-756592" y="107340"/>
            <a:ext cx="8301038" cy="549275"/>
          </a:xfrm>
        </p:spPr>
        <p:txBody>
          <a:bodyPr/>
          <a:lstStyle/>
          <a:p>
            <a:pPr algn="ctr"/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2021-22 </a:t>
            </a:r>
            <a:r>
              <a:rPr lang="tr-TR" sz="2000" b="1" dirty="0">
                <a:solidFill>
                  <a:schemeClr val="tx1"/>
                </a:solidFill>
                <a:latin typeface="Arial" charset="0"/>
                <a:cs typeface="Arial" charset="0"/>
              </a:rPr>
              <a:t>Eğitim-Öğretim Yılı Öğrenci Sayıları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586758" y="6472758"/>
            <a:ext cx="427833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25</a:t>
            </a:fld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0995853"/>
              </p:ext>
            </p:extLst>
          </p:nvPr>
        </p:nvGraphicFramePr>
        <p:xfrm>
          <a:off x="66494" y="476675"/>
          <a:ext cx="8825988" cy="5985256"/>
        </p:xfrm>
        <a:graphic>
          <a:graphicData uri="http://schemas.openxmlformats.org/drawingml/2006/table">
            <a:tbl>
              <a:tblPr firstRow="1" bandRow="1"/>
              <a:tblGrid>
                <a:gridCol w="2206497">
                  <a:extLst>
                    <a:ext uri="{9D8B030D-6E8A-4147-A177-3AD203B41FA5}">
                      <a16:colId xmlns:a16="http://schemas.microsoft.com/office/drawing/2014/main" val="1862595851"/>
                    </a:ext>
                  </a:extLst>
                </a:gridCol>
                <a:gridCol w="2206497">
                  <a:extLst>
                    <a:ext uri="{9D8B030D-6E8A-4147-A177-3AD203B41FA5}">
                      <a16:colId xmlns:a16="http://schemas.microsoft.com/office/drawing/2014/main" val="2499950052"/>
                    </a:ext>
                  </a:extLst>
                </a:gridCol>
                <a:gridCol w="2206497">
                  <a:extLst>
                    <a:ext uri="{9D8B030D-6E8A-4147-A177-3AD203B41FA5}">
                      <a16:colId xmlns:a16="http://schemas.microsoft.com/office/drawing/2014/main" val="151962577"/>
                    </a:ext>
                  </a:extLst>
                </a:gridCol>
                <a:gridCol w="2206497">
                  <a:extLst>
                    <a:ext uri="{9D8B030D-6E8A-4147-A177-3AD203B41FA5}">
                      <a16:colId xmlns:a16="http://schemas.microsoft.com/office/drawing/2014/main" val="2707077340"/>
                    </a:ext>
                  </a:extLst>
                </a:gridCol>
              </a:tblGrid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AKADEMİK BİRİM ADI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ERKEK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KIZ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5306747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1901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6223807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624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1266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93970"/>
                  </a:ext>
                </a:extLst>
              </a:tr>
              <a:tr h="2038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7848586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Tasarım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93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ve İdari Bilimler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3596216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1365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813922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722866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Tıp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382401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5827450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5811098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</a:t>
                      </a:r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Bilimleri</a:t>
                      </a:r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634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1305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36294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1037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3587046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İşletmeciliği ve Otelcilik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254080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Tasarım Meslek Yüksekokulu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2491905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1114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1093231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1705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1255291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8154720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8270511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2125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138099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Pedagojik Formasyon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2853402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859957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821421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Bilimleri Enstitüsü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7494255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8954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7957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16651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93174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4 Metin kutusu"/>
          <p:cNvSpPr txBox="1">
            <a:spLocks noChangeArrowheads="1"/>
          </p:cNvSpPr>
          <p:nvPr/>
        </p:nvSpPr>
        <p:spPr bwMode="auto">
          <a:xfrm>
            <a:off x="6715108" y="5643578"/>
            <a:ext cx="24288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2000" b="1" dirty="0">
                <a:latin typeface="Times New Roman" pitchFamily="18" charset="0"/>
                <a:cs typeface="Times New Roman" pitchFamily="18" charset="0"/>
              </a:rPr>
              <a:t>Genel </a:t>
            </a:r>
            <a:r>
              <a:rPr lang="tr-TR" sz="2000" b="1" dirty="0" smtClean="0">
                <a:latin typeface="Times New Roman" pitchFamily="18" charset="0"/>
                <a:cs typeface="Times New Roman" pitchFamily="18" charset="0"/>
              </a:rPr>
              <a:t>Toplam:16651</a:t>
            </a:r>
            <a:endParaRPr lang="tr-TR" sz="2000" b="1" dirty="0">
              <a:latin typeface="Times New Roman" pitchFamily="18" charset="0"/>
              <a:cs typeface="Times New Roman" pitchFamily="18" charset="0"/>
            </a:endParaRPr>
          </a:p>
          <a:p>
            <a:endParaRPr lang="tr-TR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Metin kutusu"/>
          <p:cNvSpPr txBox="1"/>
          <p:nvPr/>
        </p:nvSpPr>
        <p:spPr>
          <a:xfrm>
            <a:off x="1547664" y="655697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Öğrenci Sayıları Erkek/Kız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26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1819724821"/>
              </p:ext>
            </p:extLst>
          </p:nvPr>
        </p:nvGraphicFramePr>
        <p:xfrm>
          <a:off x="1142977" y="1397000"/>
          <a:ext cx="7299770" cy="455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Başlık 1"/>
          <p:cNvSpPr>
            <a:spLocks noGrp="1"/>
          </p:cNvSpPr>
          <p:nvPr>
            <p:ph type="title"/>
          </p:nvPr>
        </p:nvSpPr>
        <p:spPr>
          <a:xfrm>
            <a:off x="0" y="113837"/>
            <a:ext cx="8100392" cy="879378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tr-TR" sz="2000" b="1" dirty="0">
                <a:solidFill>
                  <a:schemeClr val="tx1"/>
                </a:solidFill>
                <a:latin typeface="Arial" charset="0"/>
                <a:cs typeface="Arial" charset="0"/>
              </a:rPr>
              <a:t/>
            </a:r>
            <a:br>
              <a:rPr lang="tr-TR" sz="2000" b="1" dirty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tr-TR" sz="2000" b="1" dirty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2021-2022</a:t>
            </a:r>
            <a:b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tr-TR" sz="2000" b="1" dirty="0">
                <a:solidFill>
                  <a:schemeClr val="tx1"/>
                </a:solidFill>
                <a:latin typeface="Arial" charset="0"/>
                <a:cs typeface="Arial" charset="0"/>
              </a:rPr>
              <a:t>ERKEK - KIZ  ÖĞRENCİ FAKÜLTE DAĞILIMI</a:t>
            </a:r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3083818"/>
              </p:ext>
            </p:extLst>
          </p:nvPr>
        </p:nvGraphicFramePr>
        <p:xfrm>
          <a:off x="179512" y="1124744"/>
          <a:ext cx="8507288" cy="49685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27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Metin kutusu 22"/>
          <p:cNvSpPr txBox="1">
            <a:spLocks noChangeArrowheads="1"/>
          </p:cNvSpPr>
          <p:nvPr/>
        </p:nvSpPr>
        <p:spPr bwMode="auto">
          <a:xfrm>
            <a:off x="7812360" y="5805264"/>
            <a:ext cx="647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/>
              <a:t>YAŞ</a:t>
            </a:r>
          </a:p>
        </p:txBody>
      </p:sp>
      <p:sp>
        <p:nvSpPr>
          <p:cNvPr id="14342" name="Metin kutusu 24"/>
          <p:cNvSpPr txBox="1">
            <a:spLocks noChangeArrowheads="1"/>
          </p:cNvSpPr>
          <p:nvPr/>
        </p:nvSpPr>
        <p:spPr bwMode="auto">
          <a:xfrm>
            <a:off x="1214414" y="714356"/>
            <a:ext cx="4257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>
                <a:latin typeface="Times New Roman" pitchFamily="18" charset="0"/>
                <a:cs typeface="Times New Roman" pitchFamily="18" charset="0"/>
              </a:rPr>
              <a:t>YAŞA GÖRE ÖĞRENCİ SAYISI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28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3952644595"/>
              </p:ext>
            </p:extLst>
          </p:nvPr>
        </p:nvGraphicFramePr>
        <p:xfrm>
          <a:off x="1249016" y="1230780"/>
          <a:ext cx="7056784" cy="4984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Picture 3" descr="Picture 3 descriptio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000" y="1686600"/>
            <a:ext cx="9216000" cy="4690800"/>
          </a:xfrm>
          <a:prstGeom prst="rect">
            <a:avLst/>
          </a:prstGeom>
          <a:noFill/>
        </p:spPr>
      </p:pic>
      <p:sp>
        <p:nvSpPr>
          <p:cNvPr id="97" name="TextBox 3"/>
          <p:cNvSpPr txBox="1"/>
          <p:nvPr/>
        </p:nvSpPr>
        <p:spPr>
          <a:xfrm>
            <a:off x="1440000" y="3312000"/>
            <a:ext cx="936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noProof="1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Ege Bölgesi
</a:t>
            </a:r>
          </a:p>
        </p:txBody>
      </p:sp>
      <p:sp>
        <p:nvSpPr>
          <p:cNvPr id="98" name="TextBox 4"/>
          <p:cNvSpPr txBox="1"/>
          <p:nvPr/>
        </p:nvSpPr>
        <p:spPr>
          <a:xfrm>
            <a:off x="3600000" y="3168000"/>
            <a:ext cx="1512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noProof="1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İç Anadolu Bölgesi</a:t>
            </a:r>
          </a:p>
        </p:txBody>
      </p:sp>
      <p:sp>
        <p:nvSpPr>
          <p:cNvPr id="99" name="TextBox 5"/>
          <p:cNvSpPr txBox="1"/>
          <p:nvPr/>
        </p:nvSpPr>
        <p:spPr>
          <a:xfrm>
            <a:off x="3816000" y="2088000"/>
            <a:ext cx="1368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noProof="1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Karadeniz Bölgesi</a:t>
            </a:r>
          </a:p>
        </p:txBody>
      </p:sp>
      <p:sp>
        <p:nvSpPr>
          <p:cNvPr id="100" name="TextBox 6"/>
          <p:cNvSpPr txBox="1"/>
          <p:nvPr/>
        </p:nvSpPr>
        <p:spPr>
          <a:xfrm>
            <a:off x="2304000" y="4032000"/>
            <a:ext cx="1296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noProof="1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Akdeniz Bölgesi
</a:t>
            </a:r>
          </a:p>
        </p:txBody>
      </p:sp>
      <p:sp>
        <p:nvSpPr>
          <p:cNvPr id="101" name="TextBox 7"/>
          <p:cNvSpPr txBox="1"/>
          <p:nvPr/>
        </p:nvSpPr>
        <p:spPr>
          <a:xfrm>
            <a:off x="6192000" y="4032000"/>
            <a:ext cx="2160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noProof="1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Güneydoğu Anadolu Bölgesi
</a:t>
            </a:r>
          </a:p>
        </p:txBody>
      </p:sp>
      <p:sp>
        <p:nvSpPr>
          <p:cNvPr id="102" name="TextBox 8"/>
          <p:cNvSpPr txBox="1"/>
          <p:nvPr/>
        </p:nvSpPr>
        <p:spPr>
          <a:xfrm>
            <a:off x="7200000" y="3024000"/>
            <a:ext cx="1728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noProof="1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Doğu Anadolu Bölgesi
</a:t>
            </a:r>
          </a:p>
        </p:txBody>
      </p:sp>
      <p:sp>
        <p:nvSpPr>
          <p:cNvPr id="103" name="TextBox 9"/>
          <p:cNvSpPr txBox="1"/>
          <p:nvPr/>
        </p:nvSpPr>
        <p:spPr>
          <a:xfrm>
            <a:off x="3528000" y="5400000"/>
            <a:ext cx="504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noProof="1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KKTC
</a:t>
            </a:r>
          </a:p>
        </p:txBody>
      </p:sp>
      <p:sp>
        <p:nvSpPr>
          <p:cNvPr id="104" name="TextBox 10"/>
          <p:cNvSpPr txBox="1"/>
          <p:nvPr/>
        </p:nvSpPr>
        <p:spPr>
          <a:xfrm>
            <a:off x="6982036" y="4742754"/>
            <a:ext cx="792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noProof="1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Yurtdışı</a:t>
            </a:r>
          </a:p>
        </p:txBody>
      </p:sp>
      <p:sp>
        <p:nvSpPr>
          <p:cNvPr id="106" name="TextBox 12"/>
          <p:cNvSpPr txBox="1"/>
          <p:nvPr/>
        </p:nvSpPr>
        <p:spPr>
          <a:xfrm>
            <a:off x="6982036" y="5305549"/>
            <a:ext cx="2088000" cy="288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u="sng" noProof="1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Toplam Öğrenci Sayısı</a:t>
            </a:r>
          </a:p>
        </p:txBody>
      </p:sp>
      <p:sp>
        <p:nvSpPr>
          <p:cNvPr id="107" name="TextBox 13"/>
          <p:cNvSpPr txBox="1"/>
          <p:nvPr/>
        </p:nvSpPr>
        <p:spPr>
          <a:xfrm>
            <a:off x="1152000" y="2448000"/>
            <a:ext cx="57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43
</a:t>
            </a:r>
          </a:p>
        </p:txBody>
      </p:sp>
      <p:sp>
        <p:nvSpPr>
          <p:cNvPr id="108" name="TextBox 14"/>
          <p:cNvSpPr txBox="1"/>
          <p:nvPr/>
        </p:nvSpPr>
        <p:spPr>
          <a:xfrm>
            <a:off x="1800000" y="2448000"/>
            <a:ext cx="720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56
</a:t>
            </a:r>
          </a:p>
        </p:txBody>
      </p:sp>
      <p:sp>
        <p:nvSpPr>
          <p:cNvPr id="109" name="TextBox 15"/>
          <p:cNvSpPr txBox="1"/>
          <p:nvPr/>
        </p:nvSpPr>
        <p:spPr>
          <a:xfrm>
            <a:off x="1296000" y="2592000"/>
            <a:ext cx="936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99</a:t>
            </a:r>
          </a:p>
        </p:txBody>
      </p:sp>
      <p:sp>
        <p:nvSpPr>
          <p:cNvPr id="110" name="TextBox 16"/>
          <p:cNvSpPr txBox="1"/>
          <p:nvPr/>
        </p:nvSpPr>
        <p:spPr>
          <a:xfrm>
            <a:off x="3816000" y="2304000"/>
            <a:ext cx="648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63
</a:t>
            </a:r>
          </a:p>
        </p:txBody>
      </p:sp>
      <p:sp>
        <p:nvSpPr>
          <p:cNvPr id="111" name="TextBox 17"/>
          <p:cNvSpPr txBox="1"/>
          <p:nvPr/>
        </p:nvSpPr>
        <p:spPr>
          <a:xfrm>
            <a:off x="4536000" y="2304000"/>
            <a:ext cx="720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110
</a:t>
            </a:r>
          </a:p>
        </p:txBody>
      </p:sp>
      <p:sp>
        <p:nvSpPr>
          <p:cNvPr id="112" name="TextBox 18"/>
          <p:cNvSpPr txBox="1"/>
          <p:nvPr/>
        </p:nvSpPr>
        <p:spPr>
          <a:xfrm>
            <a:off x="4032000" y="2448000"/>
            <a:ext cx="864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173</a:t>
            </a:r>
          </a:p>
        </p:txBody>
      </p:sp>
      <p:sp>
        <p:nvSpPr>
          <p:cNvPr id="113" name="TextBox 19"/>
          <p:cNvSpPr txBox="1"/>
          <p:nvPr/>
        </p:nvSpPr>
        <p:spPr>
          <a:xfrm>
            <a:off x="1440000" y="3528000"/>
            <a:ext cx="57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55
</a:t>
            </a:r>
          </a:p>
        </p:txBody>
      </p:sp>
      <p:sp>
        <p:nvSpPr>
          <p:cNvPr id="114" name="TextBox 20"/>
          <p:cNvSpPr txBox="1"/>
          <p:nvPr/>
        </p:nvSpPr>
        <p:spPr>
          <a:xfrm>
            <a:off x="2088000" y="3528000"/>
            <a:ext cx="720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54
</a:t>
            </a:r>
          </a:p>
        </p:txBody>
      </p:sp>
      <p:sp>
        <p:nvSpPr>
          <p:cNvPr id="115" name="TextBox 21"/>
          <p:cNvSpPr txBox="1"/>
          <p:nvPr/>
        </p:nvSpPr>
        <p:spPr>
          <a:xfrm>
            <a:off x="1584000" y="3672000"/>
            <a:ext cx="864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109</a:t>
            </a:r>
          </a:p>
        </p:txBody>
      </p:sp>
      <p:sp>
        <p:nvSpPr>
          <p:cNvPr id="116" name="TextBox 22"/>
          <p:cNvSpPr txBox="1"/>
          <p:nvPr/>
        </p:nvSpPr>
        <p:spPr>
          <a:xfrm>
            <a:off x="3672000" y="3384000"/>
            <a:ext cx="57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102
</a:t>
            </a:r>
          </a:p>
        </p:txBody>
      </p:sp>
      <p:sp>
        <p:nvSpPr>
          <p:cNvPr id="117" name="TextBox 23"/>
          <p:cNvSpPr txBox="1"/>
          <p:nvPr/>
        </p:nvSpPr>
        <p:spPr>
          <a:xfrm>
            <a:off x="4248000" y="3384000"/>
            <a:ext cx="792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125
</a:t>
            </a:r>
          </a:p>
        </p:txBody>
      </p:sp>
      <p:sp>
        <p:nvSpPr>
          <p:cNvPr id="118" name="TextBox 24"/>
          <p:cNvSpPr txBox="1"/>
          <p:nvPr/>
        </p:nvSpPr>
        <p:spPr>
          <a:xfrm>
            <a:off x="3888000" y="3528000"/>
            <a:ext cx="864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227</a:t>
            </a:r>
          </a:p>
        </p:txBody>
      </p:sp>
      <p:sp>
        <p:nvSpPr>
          <p:cNvPr id="119" name="TextBox 25"/>
          <p:cNvSpPr txBox="1"/>
          <p:nvPr/>
        </p:nvSpPr>
        <p:spPr>
          <a:xfrm>
            <a:off x="2304000" y="4248000"/>
            <a:ext cx="57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211
</a:t>
            </a:r>
          </a:p>
        </p:txBody>
      </p:sp>
      <p:sp>
        <p:nvSpPr>
          <p:cNvPr id="120" name="TextBox 26"/>
          <p:cNvSpPr txBox="1"/>
          <p:nvPr/>
        </p:nvSpPr>
        <p:spPr>
          <a:xfrm>
            <a:off x="2952000" y="4248000"/>
            <a:ext cx="720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247
</a:t>
            </a:r>
          </a:p>
        </p:txBody>
      </p:sp>
      <p:sp>
        <p:nvSpPr>
          <p:cNvPr id="121" name="TextBox 27"/>
          <p:cNvSpPr txBox="1"/>
          <p:nvPr/>
        </p:nvSpPr>
        <p:spPr>
          <a:xfrm>
            <a:off x="2520000" y="4392000"/>
            <a:ext cx="864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458</a:t>
            </a:r>
          </a:p>
        </p:txBody>
      </p:sp>
      <p:sp>
        <p:nvSpPr>
          <p:cNvPr id="122" name="TextBox 28"/>
          <p:cNvSpPr txBox="1"/>
          <p:nvPr/>
        </p:nvSpPr>
        <p:spPr>
          <a:xfrm>
            <a:off x="7344000" y="3240000"/>
            <a:ext cx="57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1090
</a:t>
            </a:r>
          </a:p>
        </p:txBody>
      </p:sp>
      <p:sp>
        <p:nvSpPr>
          <p:cNvPr id="123" name="TextBox 29"/>
          <p:cNvSpPr txBox="1"/>
          <p:nvPr/>
        </p:nvSpPr>
        <p:spPr>
          <a:xfrm>
            <a:off x="7920000" y="3240000"/>
            <a:ext cx="720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1041
</a:t>
            </a:r>
          </a:p>
        </p:txBody>
      </p:sp>
      <p:sp>
        <p:nvSpPr>
          <p:cNvPr id="124" name="TextBox 30"/>
          <p:cNvSpPr txBox="1"/>
          <p:nvPr/>
        </p:nvSpPr>
        <p:spPr>
          <a:xfrm>
            <a:off x="7560000" y="3384000"/>
            <a:ext cx="1008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2131</a:t>
            </a:r>
          </a:p>
        </p:txBody>
      </p:sp>
      <p:sp>
        <p:nvSpPr>
          <p:cNvPr id="125" name="TextBox 31"/>
          <p:cNvSpPr txBox="1"/>
          <p:nvPr/>
        </p:nvSpPr>
        <p:spPr>
          <a:xfrm>
            <a:off x="6408000" y="4248000"/>
            <a:ext cx="57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5151
</a:t>
            </a:r>
          </a:p>
        </p:txBody>
      </p:sp>
      <p:sp>
        <p:nvSpPr>
          <p:cNvPr id="126" name="TextBox 32"/>
          <p:cNvSpPr txBox="1"/>
          <p:nvPr/>
        </p:nvSpPr>
        <p:spPr>
          <a:xfrm>
            <a:off x="6984000" y="4248000"/>
            <a:ext cx="720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5880
</a:t>
            </a:r>
          </a:p>
        </p:txBody>
      </p:sp>
      <p:sp>
        <p:nvSpPr>
          <p:cNvPr id="127" name="TextBox 33"/>
          <p:cNvSpPr txBox="1"/>
          <p:nvPr/>
        </p:nvSpPr>
        <p:spPr>
          <a:xfrm>
            <a:off x="6624000" y="4392000"/>
            <a:ext cx="1008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11031</a:t>
            </a:r>
          </a:p>
        </p:txBody>
      </p:sp>
      <p:sp>
        <p:nvSpPr>
          <p:cNvPr id="128" name="TextBox 34"/>
          <p:cNvSpPr txBox="1"/>
          <p:nvPr/>
        </p:nvSpPr>
        <p:spPr>
          <a:xfrm>
            <a:off x="3528000" y="5616000"/>
            <a:ext cx="504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noProof="1" smtClean="0">
                <a:solidFill>
                  <a:srgbClr val="FFFFFF">
                    <a:alpha val="0"/>
                  </a:srgbClr>
                </a:solidFill>
                <a:latin typeface="Arial" pitchFamily="18" charset="0"/>
                <a:cs typeface="Arial" pitchFamily="18" charset="0"/>
              </a:rPr>
              <a:t>Kız: 0</a:t>
            </a:r>
          </a:p>
        </p:txBody>
      </p:sp>
      <p:sp>
        <p:nvSpPr>
          <p:cNvPr id="129" name="TextBox 35"/>
          <p:cNvSpPr txBox="1"/>
          <p:nvPr/>
        </p:nvSpPr>
        <p:spPr>
          <a:xfrm>
            <a:off x="4032000" y="5616000"/>
            <a:ext cx="57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noProof="1" smtClean="0">
                <a:solidFill>
                  <a:srgbClr val="FFFFFF">
                    <a:alpha val="0"/>
                  </a:srgbClr>
                </a:solidFill>
                <a:latin typeface="Arial" pitchFamily="18" charset="0"/>
                <a:cs typeface="Arial" pitchFamily="18" charset="0"/>
              </a:rPr>
              <a:t>Erkek:0
</a:t>
            </a:r>
          </a:p>
        </p:txBody>
      </p:sp>
      <p:sp>
        <p:nvSpPr>
          <p:cNvPr id="130" name="TextBox 36"/>
          <p:cNvSpPr txBox="1"/>
          <p:nvPr/>
        </p:nvSpPr>
        <p:spPr>
          <a:xfrm>
            <a:off x="3528000" y="5760000"/>
            <a:ext cx="93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noProof="1" smtClean="0">
                <a:solidFill>
                  <a:srgbClr val="FFFFFF">
                    <a:alpha val="0"/>
                  </a:srgbClr>
                </a:solidFill>
                <a:latin typeface="Arial" pitchFamily="18" charset="0"/>
                <a:cs typeface="Arial" pitchFamily="18" charset="0"/>
              </a:rPr>
              <a:t>Toplam: 0</a:t>
            </a:r>
          </a:p>
        </p:txBody>
      </p:sp>
      <p:sp>
        <p:nvSpPr>
          <p:cNvPr id="131" name="TextBox 37"/>
          <p:cNvSpPr txBox="1"/>
          <p:nvPr/>
        </p:nvSpPr>
        <p:spPr>
          <a:xfrm>
            <a:off x="6982036" y="5043076"/>
            <a:ext cx="504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</a:t>
            </a:r>
            <a:r>
              <a:rPr lang="tr-TR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910</a:t>
            </a: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 </a:t>
            </a:r>
          </a:p>
        </p:txBody>
      </p:sp>
      <p:sp>
        <p:nvSpPr>
          <p:cNvPr id="132" name="TextBox 38"/>
          <p:cNvSpPr txBox="1"/>
          <p:nvPr/>
        </p:nvSpPr>
        <p:spPr>
          <a:xfrm>
            <a:off x="7632000" y="5030754"/>
            <a:ext cx="756000" cy="153851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</a:t>
            </a:r>
            <a:r>
              <a:rPr lang="tr-TR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1661</a:t>
            </a:r>
            <a:endParaRPr lang="en-US" sz="885" b="1" noProof="1" smtClean="0">
              <a:solidFill>
                <a:srgbClr val="000000"/>
              </a:solidFill>
              <a:latin typeface="Tahoma" pitchFamily="18" charset="0"/>
              <a:cs typeface="Tahoma" pitchFamily="18" charset="0"/>
            </a:endParaRPr>
          </a:p>
        </p:txBody>
      </p:sp>
      <p:sp>
        <p:nvSpPr>
          <p:cNvPr id="133" name="TextBox 39"/>
          <p:cNvSpPr txBox="1"/>
          <p:nvPr/>
        </p:nvSpPr>
        <p:spPr>
          <a:xfrm>
            <a:off x="8424000" y="5029199"/>
            <a:ext cx="936000" cy="155405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</a:t>
            </a:r>
            <a:r>
              <a:rPr lang="tr-TR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2571</a:t>
            </a:r>
            <a:endParaRPr lang="en-US" sz="885" b="1" noProof="1" smtClean="0">
              <a:solidFill>
                <a:srgbClr val="000000"/>
              </a:solidFill>
              <a:latin typeface="Tahoma" pitchFamily="18" charset="0"/>
              <a:cs typeface="Tahoma" pitchFamily="18" charset="0"/>
            </a:endParaRPr>
          </a:p>
        </p:txBody>
      </p:sp>
      <p:sp>
        <p:nvSpPr>
          <p:cNvPr id="137" name="TextBox 43"/>
          <p:cNvSpPr txBox="1"/>
          <p:nvPr/>
        </p:nvSpPr>
        <p:spPr>
          <a:xfrm>
            <a:off x="6984000" y="5688000"/>
            <a:ext cx="648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76</a:t>
            </a:r>
            <a:r>
              <a:rPr lang="tr-TR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56</a:t>
            </a: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 
</a:t>
            </a:r>
          </a:p>
        </p:txBody>
      </p:sp>
      <p:sp>
        <p:nvSpPr>
          <p:cNvPr id="138" name="TextBox 44"/>
          <p:cNvSpPr txBox="1"/>
          <p:nvPr/>
        </p:nvSpPr>
        <p:spPr>
          <a:xfrm>
            <a:off x="7632000" y="5688000"/>
            <a:ext cx="792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89</a:t>
            </a:r>
            <a:r>
              <a:rPr lang="tr-TR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95</a:t>
            </a: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 
</a:t>
            </a:r>
          </a:p>
        </p:txBody>
      </p:sp>
      <p:sp>
        <p:nvSpPr>
          <p:cNvPr id="139" name="TextBox 45"/>
          <p:cNvSpPr txBox="1"/>
          <p:nvPr/>
        </p:nvSpPr>
        <p:spPr>
          <a:xfrm>
            <a:off x="8424000" y="5688000"/>
            <a:ext cx="93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166</a:t>
            </a:r>
            <a:r>
              <a:rPr lang="tr-TR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51</a:t>
            </a:r>
            <a:r>
              <a:rPr lang="en-US" sz="885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
</a:t>
            </a:r>
          </a:p>
        </p:txBody>
      </p:sp>
      <p:sp>
        <p:nvSpPr>
          <p:cNvPr id="140" name="TextBox 46"/>
          <p:cNvSpPr txBox="1"/>
          <p:nvPr/>
        </p:nvSpPr>
        <p:spPr>
          <a:xfrm>
            <a:off x="1152000" y="2232000"/>
            <a:ext cx="1296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noProof="1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Marmara Bölgesi</a:t>
            </a:r>
          </a:p>
        </p:txBody>
      </p:sp>
      <p:sp>
        <p:nvSpPr>
          <p:cNvPr id="143" name="TextBox 49"/>
          <p:cNvSpPr txBox="1"/>
          <p:nvPr/>
        </p:nvSpPr>
        <p:spPr>
          <a:xfrm>
            <a:off x="360000" y="360000"/>
            <a:ext cx="9972000" cy="93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endParaRPr sz="787" dirty="0">
              <a:latin typeface="Arial" pitchFamily="18" charset="0"/>
            </a:endParaRPr>
          </a:p>
        </p:txBody>
      </p:sp>
      <p:sp>
        <p:nvSpPr>
          <p:cNvPr id="144" name="TextBox 50"/>
          <p:cNvSpPr txBox="1"/>
          <p:nvPr/>
        </p:nvSpPr>
        <p:spPr>
          <a:xfrm>
            <a:off x="2592000" y="1008000"/>
            <a:ext cx="5184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1279" b="1" noProof="1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Bölgelere Göre Öğrenci Listesi</a:t>
            </a:r>
          </a:p>
        </p:txBody>
      </p:sp>
      <p:pic>
        <p:nvPicPr>
          <p:cNvPr id="145" name="Picture 52" descr="Picture 52 descripti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000" y="432000"/>
            <a:ext cx="792000" cy="792000"/>
          </a:xfrm>
          <a:prstGeom prst="rect">
            <a:avLst/>
          </a:prstGeom>
          <a:noFill/>
        </p:spPr>
      </p:pic>
      <p:sp>
        <p:nvSpPr>
          <p:cNvPr id="146" name="TextBox 52"/>
          <p:cNvSpPr txBox="1"/>
          <p:nvPr/>
        </p:nvSpPr>
        <p:spPr>
          <a:xfrm>
            <a:off x="2592000" y="432000"/>
            <a:ext cx="5184000" cy="57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1476" b="1" noProof="1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T.C.
Siirt Üniversitesi
</a:t>
            </a:r>
          </a:p>
        </p:txBody>
      </p:sp>
      <p:sp>
        <p:nvSpPr>
          <p:cNvPr id="147" name="TextBox 53"/>
          <p:cNvSpPr txBox="1"/>
          <p:nvPr/>
        </p:nvSpPr>
        <p:spPr>
          <a:xfrm>
            <a:off x="8712000" y="432000"/>
            <a:ext cx="1368000" cy="144000"/>
          </a:xfrm>
          <a:prstGeom prst="rect">
            <a:avLst/>
          </a:prstGeom>
          <a:solidFill>
            <a:srgbClr val="FFFFFF"/>
          </a:solidFill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noProof="1" smtClean="0">
                <a:solidFill>
                  <a:srgbClr val="262626"/>
                </a:solidFill>
                <a:latin typeface="Tahoma" pitchFamily="18" charset="0"/>
                <a:cs typeface="Tahoma" pitchFamily="18" charset="0"/>
              </a:rPr>
              <a:t>28.03.2022</a:t>
            </a:r>
          </a:p>
        </p:txBody>
      </p:sp>
    </p:spTree>
    <p:extLst>
      <p:ext uri="{BB962C8B-B14F-4D97-AF65-F5344CB8AC3E}">
        <p14:creationId xmlns:p14="http://schemas.microsoft.com/office/powerpoint/2010/main" val="1248667223"/>
      </p:ext>
    </p:extLst>
  </p:cSld>
  <p:clrMapOvr>
    <a:masterClrMapping/>
  </p:clrMapOvr>
  <p:transition spd="med">
    <p:push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Metin kutusu 1"/>
          <p:cNvSpPr txBox="1">
            <a:spLocks noChangeArrowheads="1"/>
          </p:cNvSpPr>
          <p:nvPr/>
        </p:nvSpPr>
        <p:spPr bwMode="auto">
          <a:xfrm>
            <a:off x="971602" y="656877"/>
            <a:ext cx="48244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b="1" dirty="0">
                <a:latin typeface="Arial" charset="0"/>
                <a:cs typeface="Arial" charset="0"/>
              </a:rPr>
              <a:t>İLLERE GÖRE ÖĞRENCİ DAĞILIMI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388425" y="6385539"/>
            <a:ext cx="427833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30</a:t>
            </a:fld>
            <a:endParaRPr lang="tr-TR" dirty="0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2315753257"/>
              </p:ext>
            </p:extLst>
          </p:nvPr>
        </p:nvGraphicFramePr>
        <p:xfrm>
          <a:off x="467543" y="1133004"/>
          <a:ext cx="8348713" cy="51763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0" y="136521"/>
            <a:ext cx="8763000" cy="360040"/>
          </a:xfrm>
        </p:spPr>
        <p:txBody>
          <a:bodyPr>
            <a:noAutofit/>
          </a:bodyPr>
          <a:lstStyle/>
          <a:p>
            <a:r>
              <a:rPr lang="tr-TR" sz="2800" dirty="0"/>
              <a:t>Fakülte bazında öğrenim şekline göre cinsiyet sayıları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31</a:t>
            </a:fld>
            <a:endParaRPr lang="tr-TR"/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3206419"/>
              </p:ext>
            </p:extLst>
          </p:nvPr>
        </p:nvGraphicFramePr>
        <p:xfrm>
          <a:off x="179514" y="980724"/>
          <a:ext cx="8583484" cy="52138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7848">
                  <a:extLst>
                    <a:ext uri="{9D8B030D-6E8A-4147-A177-3AD203B41FA5}">
                      <a16:colId xmlns:a16="http://schemas.microsoft.com/office/drawing/2014/main" val="1241828194"/>
                    </a:ext>
                  </a:extLst>
                </a:gridCol>
                <a:gridCol w="2134667">
                  <a:extLst>
                    <a:ext uri="{9D8B030D-6E8A-4147-A177-3AD203B41FA5}">
                      <a16:colId xmlns:a16="http://schemas.microsoft.com/office/drawing/2014/main" val="2593470301"/>
                    </a:ext>
                  </a:extLst>
                </a:gridCol>
                <a:gridCol w="284399">
                  <a:extLst>
                    <a:ext uri="{9D8B030D-6E8A-4147-A177-3AD203B41FA5}">
                      <a16:colId xmlns:a16="http://schemas.microsoft.com/office/drawing/2014/main" val="4030376667"/>
                    </a:ext>
                  </a:extLst>
                </a:gridCol>
                <a:gridCol w="537848">
                  <a:extLst>
                    <a:ext uri="{9D8B030D-6E8A-4147-A177-3AD203B41FA5}">
                      <a16:colId xmlns:a16="http://schemas.microsoft.com/office/drawing/2014/main" val="1903391990"/>
                    </a:ext>
                  </a:extLst>
                </a:gridCol>
                <a:gridCol w="637389">
                  <a:extLst>
                    <a:ext uri="{9D8B030D-6E8A-4147-A177-3AD203B41FA5}">
                      <a16:colId xmlns:a16="http://schemas.microsoft.com/office/drawing/2014/main" val="2663691604"/>
                    </a:ext>
                  </a:extLst>
                </a:gridCol>
                <a:gridCol w="637389">
                  <a:extLst>
                    <a:ext uri="{9D8B030D-6E8A-4147-A177-3AD203B41FA5}">
                      <a16:colId xmlns:a16="http://schemas.microsoft.com/office/drawing/2014/main" val="2772679736"/>
                    </a:ext>
                  </a:extLst>
                </a:gridCol>
                <a:gridCol w="537012">
                  <a:extLst>
                    <a:ext uri="{9D8B030D-6E8A-4147-A177-3AD203B41FA5}">
                      <a16:colId xmlns:a16="http://schemas.microsoft.com/office/drawing/2014/main" val="3719758118"/>
                    </a:ext>
                  </a:extLst>
                </a:gridCol>
                <a:gridCol w="637389">
                  <a:extLst>
                    <a:ext uri="{9D8B030D-6E8A-4147-A177-3AD203B41FA5}">
                      <a16:colId xmlns:a16="http://schemas.microsoft.com/office/drawing/2014/main" val="3090811153"/>
                    </a:ext>
                  </a:extLst>
                </a:gridCol>
                <a:gridCol w="637389">
                  <a:extLst>
                    <a:ext uri="{9D8B030D-6E8A-4147-A177-3AD203B41FA5}">
                      <a16:colId xmlns:a16="http://schemas.microsoft.com/office/drawing/2014/main" val="1096780685"/>
                    </a:ext>
                  </a:extLst>
                </a:gridCol>
                <a:gridCol w="537012">
                  <a:extLst>
                    <a:ext uri="{9D8B030D-6E8A-4147-A177-3AD203B41FA5}">
                      <a16:colId xmlns:a16="http://schemas.microsoft.com/office/drawing/2014/main" val="2120095132"/>
                    </a:ext>
                  </a:extLst>
                </a:gridCol>
                <a:gridCol w="186775">
                  <a:extLst>
                    <a:ext uri="{9D8B030D-6E8A-4147-A177-3AD203B41FA5}">
                      <a16:colId xmlns:a16="http://schemas.microsoft.com/office/drawing/2014/main" val="2510226870"/>
                    </a:ext>
                  </a:extLst>
                </a:gridCol>
                <a:gridCol w="705979">
                  <a:extLst>
                    <a:ext uri="{9D8B030D-6E8A-4147-A177-3AD203B41FA5}">
                      <a16:colId xmlns:a16="http://schemas.microsoft.com/office/drawing/2014/main" val="898265839"/>
                    </a:ext>
                  </a:extLst>
                </a:gridCol>
                <a:gridCol w="186775">
                  <a:extLst>
                    <a:ext uri="{9D8B030D-6E8A-4147-A177-3AD203B41FA5}">
                      <a16:colId xmlns:a16="http://schemas.microsoft.com/office/drawing/2014/main" val="2817093249"/>
                    </a:ext>
                  </a:extLst>
                </a:gridCol>
                <a:gridCol w="385613">
                  <a:extLst>
                    <a:ext uri="{9D8B030D-6E8A-4147-A177-3AD203B41FA5}">
                      <a16:colId xmlns:a16="http://schemas.microsoft.com/office/drawing/2014/main" val="3577358424"/>
                    </a:ext>
                  </a:extLst>
                </a:gridCol>
              </a:tblGrid>
              <a:tr h="178519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7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5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/>
                </a:tc>
                <a:tc gridSpan="9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7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500">
                          <a:effectLst/>
                        </a:rPr>
                        <a:t>06.01.2022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tr-TR" sz="7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extLst>
                  <a:ext uri="{0D108BD9-81ED-4DB2-BD59-A6C34878D82A}">
                    <a16:rowId xmlns:a16="http://schemas.microsoft.com/office/drawing/2014/main" val="3029578197"/>
                  </a:ext>
                </a:extLst>
              </a:tr>
              <a:tr h="71408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T.C.</a:t>
                      </a:r>
                      <a:br>
                        <a:rPr lang="tr-TR" sz="700">
                          <a:effectLst/>
                        </a:rPr>
                      </a:br>
                      <a:r>
                        <a:rPr lang="tr-TR" sz="700">
                          <a:effectLst/>
                        </a:rPr>
                        <a:t>Siirt Üniversitesi</a:t>
                      </a:r>
                      <a:br>
                        <a:rPr lang="tr-TR" sz="700">
                          <a:effectLst/>
                        </a:rPr>
                      </a:br>
                      <a:r>
                        <a:rPr lang="tr-TR" sz="700">
                          <a:effectLst/>
                        </a:rPr>
                        <a:t>ÖĞRENCİ İŞLERİ DAİRE BAŞKANLIĞI</a:t>
                      </a:r>
                      <a:br>
                        <a:rPr lang="tr-TR" sz="700">
                          <a:effectLst/>
                        </a:rPr>
                      </a:br>
                      <a:r>
                        <a:rPr lang="tr-TR" sz="700">
                          <a:effectLst/>
                        </a:rPr>
                        <a:t>Fakültelere ve Öğrenim Şekline Göre Cinsiyet Sayıları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4140195"/>
                  </a:ext>
                </a:extLst>
              </a:tr>
              <a:tr h="1785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/>
                </a:tc>
                <a:extLst>
                  <a:ext uri="{0D108BD9-81ED-4DB2-BD59-A6C34878D82A}">
                    <a16:rowId xmlns:a16="http://schemas.microsoft.com/office/drawing/2014/main" val="2212673270"/>
                  </a:ext>
                </a:extLst>
              </a:tr>
              <a:tr h="153017">
                <a:tc rowSpan="2"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BİRİM ADI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600">
                          <a:effectLst/>
                        </a:rPr>
                        <a:t>I. ÖĞRETİM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600">
                          <a:effectLst/>
                        </a:rPr>
                        <a:t>II. ÖĞRETİM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600">
                          <a:effectLst/>
                        </a:rPr>
                        <a:t>TOPLAM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GENEL TOPLAM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0874093"/>
                  </a:ext>
                </a:extLst>
              </a:tr>
              <a:tr h="229526">
                <a:tc gridSpan="3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E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K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Toplam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E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K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Toplam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E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K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4977869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BEDEN EĞİTİMİ VE SPOR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490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715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216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320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706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324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1030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142490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EĞİTİM FAKÜLTESİ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796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1103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1899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790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1100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1890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1661764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ERUH MESLEK YÜKSEKOKULU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359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350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4385884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FEN BİLİMLERİ ENSTİTÜSÜ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246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160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406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263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172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435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8290112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FEN-EDEBİYAT FAKÜLTESİ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493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572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1065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201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620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640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1260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1519096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GÜZEL SANATLAR VE TASARIM FAKÜLTESİ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150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298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155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298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9656414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İKTİSADİ VE İDARİ BİLİMLER FAKÜLTESİ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310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182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492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319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189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508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2692476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İLAHİYAT FAKÜLTESİ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254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468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722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214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293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507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520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800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1320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3414827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KURTALAN MESLEK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200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425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200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420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9197234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MÜHENDİSLİK FAKÜLTESİ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323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419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330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420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5741902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PEDAGOJİK FORMASYON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3844175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SAĞLIK BİLİMLERİ ENSTİTÜSÜ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0766468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SAĞLIK BİLİMLERİ FAKÜLTESİ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189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336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111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241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275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300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575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9768195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SAĞLIK HİZMETLERİ MESLEK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554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721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1275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459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376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835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1015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1097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2115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3013847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SAĞLIK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205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427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170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310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392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331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723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2962560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SOSYAL BİLİMLER ENSTİTÜSÜ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250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149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399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241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116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357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490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260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750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8144717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SOSYAL BİLİMLER MESLEK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588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666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1254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448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815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887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1702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8127077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TASARIM MESLEK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1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794819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TEKNİK BİLİMLER MESLEK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788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197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985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116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7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900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200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1100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7562448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TIP FAKÜLTESİ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0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0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32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2214008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TÖMER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185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180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3692975"/>
                  </a:ext>
                </a:extLst>
              </a:tr>
              <a:tr h="255029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TURİZM İŞLETMECİLİĞİ VE OTELCİLİK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0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45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3847662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VETERİNER FAKÜLTESİ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324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423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324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423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5797438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YABANCI DİLLER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259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379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120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250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370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9642920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ZİRAAT FAKÜLTESİ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300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443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300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140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440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9147430"/>
                  </a:ext>
                </a:extLst>
              </a:tr>
              <a:tr h="127514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TOPLAM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6893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6170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13063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2078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1496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</a:rPr>
                        <a:t>3588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9027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7709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16651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96" marR="29696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102825"/>
                  </a:ext>
                </a:extLst>
              </a:tr>
            </a:tbl>
          </a:graphicData>
        </a:graphic>
      </p:graphicFrame>
      <p:pic>
        <p:nvPicPr>
          <p:cNvPr id="7" name="Resim 1" descr="graph0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4" y="980723"/>
            <a:ext cx="1008110" cy="1059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6334116" y="6012667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>
                <a:latin typeface="Times New Roman" pitchFamily="18" charset="0"/>
                <a:cs typeface="Times New Roman" pitchFamily="18" charset="0"/>
              </a:rPr>
              <a:t>Genel </a:t>
            </a: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Toplam:16651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32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327162018"/>
              </p:ext>
            </p:extLst>
          </p:nvPr>
        </p:nvGraphicFramePr>
        <p:xfrm>
          <a:off x="285720" y="714356"/>
          <a:ext cx="7224464" cy="5447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7337853"/>
              </p:ext>
            </p:extLst>
          </p:nvPr>
        </p:nvGraphicFramePr>
        <p:xfrm>
          <a:off x="107504" y="188639"/>
          <a:ext cx="8784975" cy="59178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56995">
                  <a:extLst>
                    <a:ext uri="{9D8B030D-6E8A-4147-A177-3AD203B41FA5}">
                      <a16:colId xmlns:a16="http://schemas.microsoft.com/office/drawing/2014/main" val="4209728865"/>
                    </a:ext>
                  </a:extLst>
                </a:gridCol>
                <a:gridCol w="1756995">
                  <a:extLst>
                    <a:ext uri="{9D8B030D-6E8A-4147-A177-3AD203B41FA5}">
                      <a16:colId xmlns:a16="http://schemas.microsoft.com/office/drawing/2014/main" val="2331461028"/>
                    </a:ext>
                  </a:extLst>
                </a:gridCol>
                <a:gridCol w="1756995">
                  <a:extLst>
                    <a:ext uri="{9D8B030D-6E8A-4147-A177-3AD203B41FA5}">
                      <a16:colId xmlns:a16="http://schemas.microsoft.com/office/drawing/2014/main" val="1980487249"/>
                    </a:ext>
                  </a:extLst>
                </a:gridCol>
                <a:gridCol w="1756995">
                  <a:extLst>
                    <a:ext uri="{9D8B030D-6E8A-4147-A177-3AD203B41FA5}">
                      <a16:colId xmlns:a16="http://schemas.microsoft.com/office/drawing/2014/main" val="3403669130"/>
                    </a:ext>
                  </a:extLst>
                </a:gridCol>
                <a:gridCol w="1756995">
                  <a:extLst>
                    <a:ext uri="{9D8B030D-6E8A-4147-A177-3AD203B41FA5}">
                      <a16:colId xmlns:a16="http://schemas.microsoft.com/office/drawing/2014/main" val="2654806"/>
                    </a:ext>
                  </a:extLst>
                </a:gridCol>
              </a:tblGrid>
              <a:tr h="188590">
                <a:tc gridSpan="5"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Enstitülerdeki Öğrencilerin Yüksek Lisans (Tezli/ Tezsiz) ve Doktora Programlarına Dağılımı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8606561"/>
                  </a:ext>
                </a:extLst>
              </a:tr>
              <a:tr h="18027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 rowSpan="3" gridSpan="2"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Y. Lisans Yapan Sayısı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 rowSpan="3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Doktora Yapan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692863666"/>
                  </a:ext>
                </a:extLst>
              </a:tr>
              <a:tr h="18027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 gridSpan="2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2092069521"/>
                  </a:ext>
                </a:extLst>
              </a:tr>
              <a:tr h="28917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 dirty="0">
                          <a:effectLst/>
                        </a:rPr>
                        <a:t>Ana Bilim Dalı Programı</a:t>
                      </a:r>
                      <a:endParaRPr lang="tr-TR" sz="105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 gridSpan="2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Toplam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3316901045"/>
                  </a:ext>
                </a:extLst>
              </a:tr>
              <a:tr h="18027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Tezli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Tezsiz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Sayısı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4056003041"/>
                  </a:ext>
                </a:extLst>
              </a:tr>
              <a:tr h="3834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Bahçe Bitkileri Anabilim Dalı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21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21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2194333521"/>
                  </a:ext>
                </a:extLst>
              </a:tr>
              <a:tr h="3834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Bahçe Bitkileri Anabilim Dalı (Ortak)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5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3106114509"/>
                  </a:ext>
                </a:extLst>
              </a:tr>
              <a:tr h="28917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Bilgisayar Mühendisliği 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7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1435607810"/>
                  </a:ext>
                </a:extLst>
              </a:tr>
              <a:tr h="19487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Bitki Koruma 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20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20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3730635151"/>
                  </a:ext>
                </a:extLst>
              </a:tr>
              <a:tr h="28917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 dirty="0">
                          <a:effectLst/>
                        </a:rPr>
                        <a:t>Kimya Mühendisliği</a:t>
                      </a:r>
                      <a:endParaRPr lang="tr-TR" sz="105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10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13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3864537924"/>
                  </a:ext>
                </a:extLst>
              </a:tr>
              <a:tr h="19487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Fen Bilgisi Eğitimi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12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12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1707286197"/>
                  </a:ext>
                </a:extLst>
              </a:tr>
              <a:tr h="19487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Matematik Eğitimi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2182445740"/>
                  </a:ext>
                </a:extLst>
              </a:tr>
              <a:tr h="19487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Kentsel Tasarım 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1028983933"/>
                  </a:ext>
                </a:extLst>
              </a:tr>
              <a:tr h="28917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Kentsel Tasarım  II. Öğretim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821595849"/>
                  </a:ext>
                </a:extLst>
              </a:tr>
              <a:tr h="19487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Matematik A.B.D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26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28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3553782119"/>
                  </a:ext>
                </a:extLst>
              </a:tr>
              <a:tr h="28917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Biyosistem Mühendisliği 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9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9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1830938882"/>
                  </a:ext>
                </a:extLst>
              </a:tr>
              <a:tr h="19487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Biyoloji A.B.D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13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13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3029128116"/>
                  </a:ext>
                </a:extLst>
              </a:tr>
              <a:tr h="28917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Tarımsal Biyoteknoloji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11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11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4121852211"/>
                  </a:ext>
                </a:extLst>
              </a:tr>
              <a:tr h="3834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Elektrik-Elektronik Mühendisliği ABD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1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3287569213"/>
                  </a:ext>
                </a:extLst>
              </a:tr>
              <a:tr h="28917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Gıda Mühendisliği ABD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9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9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2879249869"/>
                  </a:ext>
                </a:extLst>
              </a:tr>
              <a:tr h="18027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Kimya ABD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8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4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12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3026285410"/>
                  </a:ext>
                </a:extLst>
              </a:tr>
              <a:tr h="18027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Fizik A.B.D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557974195"/>
                  </a:ext>
                </a:extLst>
              </a:tr>
              <a:tr h="28917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Tarla Bitkileri ABD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16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10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26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1265273308"/>
                  </a:ext>
                </a:extLst>
              </a:tr>
              <a:tr h="19487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Zootekni ABD</a:t>
                      </a:r>
                      <a:endParaRPr lang="tr-TR" sz="105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3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>
                          <a:effectLst/>
                        </a:rPr>
                        <a:t> </a:t>
                      </a:r>
                      <a:endParaRPr lang="tr-TR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50" u="none" strike="noStrike" dirty="0">
                          <a:effectLst/>
                        </a:rPr>
                        <a:t>3</a:t>
                      </a:r>
                      <a:endParaRPr lang="tr-TR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95" marR="4895" marT="4895" marB="0" anchor="ctr"/>
                </a:tc>
                <a:extLst>
                  <a:ext uri="{0D108BD9-81ED-4DB2-BD59-A6C34878D82A}">
                    <a16:rowId xmlns:a16="http://schemas.microsoft.com/office/drawing/2014/main" val="30628094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9824680"/>
      </p:ext>
    </p:extLst>
  </p:cSld>
  <p:clrMapOvr>
    <a:masterClrMapping/>
  </p:clrMapOvr>
  <p:transition spd="med">
    <p:push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34</a:t>
            </a:fld>
            <a:endParaRPr lang="tr-TR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2297775"/>
              </p:ext>
            </p:extLst>
          </p:nvPr>
        </p:nvGraphicFramePr>
        <p:xfrm>
          <a:off x="0" y="476672"/>
          <a:ext cx="8964485" cy="60589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92897">
                  <a:extLst>
                    <a:ext uri="{9D8B030D-6E8A-4147-A177-3AD203B41FA5}">
                      <a16:colId xmlns:a16="http://schemas.microsoft.com/office/drawing/2014/main" val="1842377487"/>
                    </a:ext>
                  </a:extLst>
                </a:gridCol>
                <a:gridCol w="1792897">
                  <a:extLst>
                    <a:ext uri="{9D8B030D-6E8A-4147-A177-3AD203B41FA5}">
                      <a16:colId xmlns:a16="http://schemas.microsoft.com/office/drawing/2014/main" val="406899185"/>
                    </a:ext>
                  </a:extLst>
                </a:gridCol>
                <a:gridCol w="1792897">
                  <a:extLst>
                    <a:ext uri="{9D8B030D-6E8A-4147-A177-3AD203B41FA5}">
                      <a16:colId xmlns:a16="http://schemas.microsoft.com/office/drawing/2014/main" val="2305644686"/>
                    </a:ext>
                  </a:extLst>
                </a:gridCol>
                <a:gridCol w="1792897">
                  <a:extLst>
                    <a:ext uri="{9D8B030D-6E8A-4147-A177-3AD203B41FA5}">
                      <a16:colId xmlns:a16="http://schemas.microsoft.com/office/drawing/2014/main" val="140228714"/>
                    </a:ext>
                  </a:extLst>
                </a:gridCol>
                <a:gridCol w="1792897">
                  <a:extLst>
                    <a:ext uri="{9D8B030D-6E8A-4147-A177-3AD203B41FA5}">
                      <a16:colId xmlns:a16="http://schemas.microsoft.com/office/drawing/2014/main" val="1009176329"/>
                    </a:ext>
                  </a:extLst>
                </a:gridCol>
              </a:tblGrid>
              <a:tr h="28798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Beden Eğitimi ve Spor</a:t>
                      </a:r>
                      <a:endParaRPr lang="tr-TR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10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10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719955938"/>
                  </a:ext>
                </a:extLst>
              </a:tr>
              <a:tr h="1940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Veterinerlik Cerrahisi</a:t>
                      </a:r>
                      <a:endParaRPr lang="tr-TR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3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3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1327054978"/>
                  </a:ext>
                </a:extLst>
              </a:tr>
              <a:tr h="28798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Veterinerlik İç Hastalıkları</a:t>
                      </a:r>
                      <a:endParaRPr lang="tr-TR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5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5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759627167"/>
                  </a:ext>
                </a:extLst>
              </a:tr>
              <a:tr h="38189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Eğitim Yönetimi Bilim Dalı İ.Ö Tezli</a:t>
                      </a:r>
                      <a:endParaRPr lang="tr-TR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16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16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4256040656"/>
                  </a:ext>
                </a:extLst>
              </a:tr>
              <a:tr h="38189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Eğitim Yönetimi Bilim Dalı İ.Ö Tezsiz</a:t>
                      </a:r>
                      <a:endParaRPr lang="tr-TR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u="none" strike="noStrike">
                          <a:effectLst/>
                        </a:rPr>
                        <a:t> </a:t>
                      </a:r>
                      <a:endParaRPr lang="tr-TR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40" marR="4840" marT="4840" marB="0" anchor="b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</a:rPr>
                        <a:t>29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29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2139592671"/>
                  </a:ext>
                </a:extLst>
              </a:tr>
              <a:tr h="38189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</a:rPr>
                        <a:t>Eğitim Yönetimi Bilim Dalı Tezli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7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15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22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290648037"/>
                  </a:ext>
                </a:extLst>
              </a:tr>
              <a:tr h="28798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Eğitim Programı ve Öğretim</a:t>
                      </a:r>
                      <a:endParaRPr lang="tr-TR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14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14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1540359524"/>
                  </a:ext>
                </a:extLst>
              </a:tr>
              <a:tr h="38189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Eğitim Programı ve Öğretim II.Öğretim</a:t>
                      </a:r>
                      <a:endParaRPr lang="tr-TR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29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29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2359281677"/>
                  </a:ext>
                </a:extLst>
              </a:tr>
              <a:tr h="1940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Felsefe Din Bilimleri</a:t>
                      </a:r>
                      <a:endParaRPr lang="tr-TR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10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10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3325466855"/>
                  </a:ext>
                </a:extLst>
              </a:tr>
              <a:tr h="28798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Bölgesel Kalkınma İktisadı</a:t>
                      </a:r>
                      <a:endParaRPr lang="tr-TR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16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15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31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1292387340"/>
                  </a:ext>
                </a:extLst>
              </a:tr>
              <a:tr h="38189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Bölgesel Kalkınma İktisadı II. Öğretim</a:t>
                      </a:r>
                      <a:endParaRPr lang="tr-TR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5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5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3202084028"/>
                  </a:ext>
                </a:extLst>
              </a:tr>
              <a:tr h="11269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Maliye </a:t>
                      </a:r>
                      <a:endParaRPr lang="tr-TR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8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8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1637740484"/>
                  </a:ext>
                </a:extLst>
              </a:tr>
              <a:tr h="20033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</a:rPr>
                        <a:t>Maliye Tezli İ.Ö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23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600" u="none" strike="noStrike">
                          <a:effectLst/>
                        </a:rPr>
                        <a:t> </a:t>
                      </a:r>
                      <a:endParaRPr lang="tr-TR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600" u="none" strike="noStrike">
                          <a:effectLst/>
                        </a:rPr>
                        <a:t> </a:t>
                      </a:r>
                      <a:endParaRPr lang="tr-TR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80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436771587"/>
                  </a:ext>
                </a:extLst>
              </a:tr>
              <a:tr h="200339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u="none" strike="noStrike" dirty="0" smtClean="0">
                          <a:effectLst/>
                        </a:rPr>
                        <a:t>Maliye Tezsiz İ.Ö</a:t>
                      </a:r>
                      <a:endParaRPr lang="tr-TR" sz="1000" b="1" i="0" u="none" strike="noStrike" dirty="0" smtClean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900" b="0" i="0" u="none" strike="noStrike" dirty="0" smtClean="0">
                          <a:effectLst/>
                          <a:latin typeface="Arial" panose="020B0604020202020204" pitchFamily="34" charset="0"/>
                        </a:rPr>
                        <a:t>80</a:t>
                      </a:r>
                      <a:endParaRPr lang="tr-TR" sz="9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1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3232359647"/>
                  </a:ext>
                </a:extLst>
              </a:tr>
              <a:tr h="1940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Maliye II. Öğretim</a:t>
                      </a:r>
                      <a:endParaRPr lang="tr-TR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6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9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15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2335725165"/>
                  </a:ext>
                </a:extLst>
              </a:tr>
              <a:tr h="11269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Tarih </a:t>
                      </a:r>
                      <a:endParaRPr lang="tr-TR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20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20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3617856458"/>
                  </a:ext>
                </a:extLst>
              </a:tr>
              <a:tr h="1940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Tarih  II. Öğretim</a:t>
                      </a:r>
                      <a:endParaRPr lang="tr-TR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7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7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3032939768"/>
                  </a:ext>
                </a:extLst>
              </a:tr>
              <a:tr h="1940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Türk Dili ve Edebiyatı</a:t>
                      </a:r>
                      <a:endParaRPr lang="tr-TR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21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21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471303428"/>
                  </a:ext>
                </a:extLst>
              </a:tr>
              <a:tr h="28798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Türk Dili ve Edebiyatı II. Öğretim</a:t>
                      </a:r>
                      <a:endParaRPr lang="tr-TR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19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2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21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3585615664"/>
                  </a:ext>
                </a:extLst>
              </a:tr>
              <a:tr h="1940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Türkçe Eğitimi</a:t>
                      </a:r>
                      <a:endParaRPr lang="tr-TR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12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2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14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225129650"/>
                  </a:ext>
                </a:extLst>
              </a:tr>
              <a:tr h="28798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Türkçe Eğitimi II. Öğretim</a:t>
                      </a:r>
                      <a:endParaRPr lang="tr-TR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25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25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3256926367"/>
                  </a:ext>
                </a:extLst>
              </a:tr>
              <a:tr h="28798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Temel İslam Bilimleri ABD</a:t>
                      </a:r>
                      <a:endParaRPr lang="tr-TR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56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43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99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4057285931"/>
                  </a:ext>
                </a:extLst>
              </a:tr>
              <a:tr h="11269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</a:rPr>
                        <a:t>TOPLAM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461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</a:rPr>
                        <a:t>104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685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840" marR="4840" marT="4840" marB="0" anchor="ctr"/>
                </a:tc>
                <a:extLst>
                  <a:ext uri="{0D108BD9-81ED-4DB2-BD59-A6C34878D82A}">
                    <a16:rowId xmlns:a16="http://schemas.microsoft.com/office/drawing/2014/main" val="35206044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501839"/>
      </p:ext>
    </p:extLst>
  </p:cSld>
  <p:clrMapOvr>
    <a:masterClrMapping/>
  </p:clrMapOvr>
  <p:transition spd="med">
    <p:push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1043608" y="620688"/>
            <a:ext cx="5572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Lisansüstü Öğrenci Sayıları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35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2686822133"/>
              </p:ext>
            </p:extLst>
          </p:nvPr>
        </p:nvGraphicFramePr>
        <p:xfrm>
          <a:off x="683569" y="1397000"/>
          <a:ext cx="8064896" cy="4984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>
            <a:extLst>
              <a:ext uri="{FF2B5EF4-FFF2-40B4-BE49-F238E27FC236}">
                <a16:creationId xmlns:a16="http://schemas.microsoft.com/office/drawing/2014/main" id="{5939F70C-F4DC-404F-92FF-D40556183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36</a:t>
            </a:fld>
            <a:endParaRPr lang="tr-TR"/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4831220"/>
              </p:ext>
            </p:extLst>
          </p:nvPr>
        </p:nvGraphicFramePr>
        <p:xfrm>
          <a:off x="35496" y="476671"/>
          <a:ext cx="8784976" cy="62893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37682">
                  <a:extLst>
                    <a:ext uri="{9D8B030D-6E8A-4147-A177-3AD203B41FA5}">
                      <a16:colId xmlns:a16="http://schemas.microsoft.com/office/drawing/2014/main" val="692528500"/>
                    </a:ext>
                  </a:extLst>
                </a:gridCol>
                <a:gridCol w="322347">
                  <a:extLst>
                    <a:ext uri="{9D8B030D-6E8A-4147-A177-3AD203B41FA5}">
                      <a16:colId xmlns:a16="http://schemas.microsoft.com/office/drawing/2014/main" val="624732230"/>
                    </a:ext>
                  </a:extLst>
                </a:gridCol>
                <a:gridCol w="358704">
                  <a:extLst>
                    <a:ext uri="{9D8B030D-6E8A-4147-A177-3AD203B41FA5}">
                      <a16:colId xmlns:a16="http://schemas.microsoft.com/office/drawing/2014/main" val="3864431527"/>
                    </a:ext>
                  </a:extLst>
                </a:gridCol>
                <a:gridCol w="358704">
                  <a:extLst>
                    <a:ext uri="{9D8B030D-6E8A-4147-A177-3AD203B41FA5}">
                      <a16:colId xmlns:a16="http://schemas.microsoft.com/office/drawing/2014/main" val="1162305784"/>
                    </a:ext>
                  </a:extLst>
                </a:gridCol>
                <a:gridCol w="321539">
                  <a:extLst>
                    <a:ext uri="{9D8B030D-6E8A-4147-A177-3AD203B41FA5}">
                      <a16:colId xmlns:a16="http://schemas.microsoft.com/office/drawing/2014/main" val="3431280614"/>
                    </a:ext>
                  </a:extLst>
                </a:gridCol>
                <a:gridCol w="358704">
                  <a:extLst>
                    <a:ext uri="{9D8B030D-6E8A-4147-A177-3AD203B41FA5}">
                      <a16:colId xmlns:a16="http://schemas.microsoft.com/office/drawing/2014/main" val="2212732264"/>
                    </a:ext>
                  </a:extLst>
                </a:gridCol>
                <a:gridCol w="358704">
                  <a:extLst>
                    <a:ext uri="{9D8B030D-6E8A-4147-A177-3AD203B41FA5}">
                      <a16:colId xmlns:a16="http://schemas.microsoft.com/office/drawing/2014/main" val="662257951"/>
                    </a:ext>
                  </a:extLst>
                </a:gridCol>
                <a:gridCol w="358704">
                  <a:extLst>
                    <a:ext uri="{9D8B030D-6E8A-4147-A177-3AD203B41FA5}">
                      <a16:colId xmlns:a16="http://schemas.microsoft.com/office/drawing/2014/main" val="2463929881"/>
                    </a:ext>
                  </a:extLst>
                </a:gridCol>
                <a:gridCol w="440297">
                  <a:extLst>
                    <a:ext uri="{9D8B030D-6E8A-4147-A177-3AD203B41FA5}">
                      <a16:colId xmlns:a16="http://schemas.microsoft.com/office/drawing/2014/main" val="1490614301"/>
                    </a:ext>
                  </a:extLst>
                </a:gridCol>
                <a:gridCol w="440297">
                  <a:extLst>
                    <a:ext uri="{9D8B030D-6E8A-4147-A177-3AD203B41FA5}">
                      <a16:colId xmlns:a16="http://schemas.microsoft.com/office/drawing/2014/main" val="1210707714"/>
                    </a:ext>
                  </a:extLst>
                </a:gridCol>
                <a:gridCol w="625304">
                  <a:extLst>
                    <a:ext uri="{9D8B030D-6E8A-4147-A177-3AD203B41FA5}">
                      <a16:colId xmlns:a16="http://schemas.microsoft.com/office/drawing/2014/main" val="1838583199"/>
                    </a:ext>
                  </a:extLst>
                </a:gridCol>
                <a:gridCol w="710135">
                  <a:extLst>
                    <a:ext uri="{9D8B030D-6E8A-4147-A177-3AD203B41FA5}">
                      <a16:colId xmlns:a16="http://schemas.microsoft.com/office/drawing/2014/main" val="552296717"/>
                    </a:ext>
                  </a:extLst>
                </a:gridCol>
                <a:gridCol w="579256">
                  <a:extLst>
                    <a:ext uri="{9D8B030D-6E8A-4147-A177-3AD203B41FA5}">
                      <a16:colId xmlns:a16="http://schemas.microsoft.com/office/drawing/2014/main" val="1920232244"/>
                    </a:ext>
                  </a:extLst>
                </a:gridCol>
                <a:gridCol w="647121">
                  <a:extLst>
                    <a:ext uri="{9D8B030D-6E8A-4147-A177-3AD203B41FA5}">
                      <a16:colId xmlns:a16="http://schemas.microsoft.com/office/drawing/2014/main" val="1783782727"/>
                    </a:ext>
                  </a:extLst>
                </a:gridCol>
                <a:gridCol w="559864">
                  <a:extLst>
                    <a:ext uri="{9D8B030D-6E8A-4147-A177-3AD203B41FA5}">
                      <a16:colId xmlns:a16="http://schemas.microsoft.com/office/drawing/2014/main" val="2747539098"/>
                    </a:ext>
                  </a:extLst>
                </a:gridCol>
                <a:gridCol w="1107614">
                  <a:extLst>
                    <a:ext uri="{9D8B030D-6E8A-4147-A177-3AD203B41FA5}">
                      <a16:colId xmlns:a16="http://schemas.microsoft.com/office/drawing/2014/main" val="2410054953"/>
                    </a:ext>
                  </a:extLst>
                </a:gridCol>
              </a:tblGrid>
              <a:tr h="64568">
                <a:tc gridSpan="1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</a:rPr>
                        <a:t>Yabancı Uyruklu Öğrencilerin Sayısı ve Bölümleri</a:t>
                      </a:r>
                      <a:endParaRPr lang="tr-TR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5246270"/>
                  </a:ext>
                </a:extLst>
              </a:tr>
              <a:tr h="598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2017 Yılı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2018 Yılı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2019 Yılı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2020 Yılı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effectLst/>
                        </a:rPr>
                        <a:t>2021 </a:t>
                      </a:r>
                      <a:r>
                        <a:rPr lang="tr-TR" sz="900" dirty="0">
                          <a:effectLst/>
                        </a:rPr>
                        <a:t>Yılı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39221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gridSpan="3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4897933"/>
                  </a:ext>
                </a:extLst>
              </a:tr>
              <a:tr h="2715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Birimi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Kadın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Erkek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Toplam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Kadın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Erkek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Toplam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Kadın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Erkek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Toplam</a:t>
                      </a:r>
                      <a:endParaRPr lang="tr-TR" sz="7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</a:rPr>
                        <a:t>Kadın</a:t>
                      </a:r>
                      <a:endParaRPr lang="tr-TR" sz="7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</a:rPr>
                        <a:t>Erkek</a:t>
                      </a:r>
                      <a:endParaRPr lang="tr-TR" sz="7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</a:rPr>
                        <a:t>Toplam</a:t>
                      </a:r>
                      <a:endParaRPr lang="tr-TR" sz="7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</a:rPr>
                        <a:t>Kadın</a:t>
                      </a:r>
                      <a:endParaRPr lang="tr-TR" sz="7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</a:rPr>
                        <a:t>Erkek</a:t>
                      </a:r>
                      <a:endParaRPr lang="tr-TR" sz="7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</a:rPr>
                        <a:t>Toplam</a:t>
                      </a:r>
                      <a:endParaRPr lang="tr-TR" sz="7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vert="vert270" anchor="ctr"/>
                </a:tc>
                <a:extLst>
                  <a:ext uri="{0D108BD9-81ED-4DB2-BD59-A6C34878D82A}">
                    <a16:rowId xmlns:a16="http://schemas.microsoft.com/office/drawing/2014/main" val="849210212"/>
                  </a:ext>
                </a:extLst>
              </a:tr>
              <a:tr h="187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Eğitim Fakültesi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16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176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61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103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164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122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144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266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156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132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288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1144263898"/>
                  </a:ext>
                </a:extLst>
              </a:tr>
              <a:tr h="3105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Fen-Edebiyat Fakültesi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2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97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125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88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131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59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103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162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2709572542"/>
                  </a:ext>
                </a:extLst>
              </a:tr>
              <a:tr h="1229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Mühendislikk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47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151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175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69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r>
                        <a:rPr lang="tr-TR" sz="900" dirty="0" smtClean="0"/>
                        <a:t>41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r>
                        <a:rPr lang="tr-TR" sz="900" dirty="0" smtClean="0"/>
                        <a:t>158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r>
                        <a:rPr lang="tr-TR" sz="900" dirty="0" smtClean="0"/>
                        <a:t>199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3034129365"/>
                  </a:ext>
                </a:extLst>
              </a:tr>
              <a:tr h="1260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Fakültesi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0670888"/>
                  </a:ext>
                </a:extLst>
              </a:tr>
              <a:tr h="187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İlahiyat Fakültesi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120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161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51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104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155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57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102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159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1743602985"/>
                  </a:ext>
                </a:extLst>
              </a:tr>
              <a:tr h="4335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Güzel Sanatlar ve Tasarım Fakültesi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4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72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56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128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2929146505"/>
                  </a:ext>
                </a:extLst>
              </a:tr>
              <a:tr h="1844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İktisadi ve İdari Bilimler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33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165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120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164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146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r>
                        <a:rPr lang="tr-TR" sz="900" dirty="0" smtClean="0"/>
                        <a:t>31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r>
                        <a:rPr lang="tr-TR" sz="900" dirty="0" smtClean="0"/>
                        <a:t>147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r>
                        <a:rPr lang="tr-TR" sz="900" dirty="0" smtClean="0"/>
                        <a:t>178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2613508619"/>
                  </a:ext>
                </a:extLst>
              </a:tr>
              <a:tr h="1260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Fakültesi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6119530"/>
                  </a:ext>
                </a:extLst>
              </a:tr>
              <a:tr h="187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Ziraat Fakültesi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51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81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56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22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56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78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375422850"/>
                  </a:ext>
                </a:extLst>
              </a:tr>
              <a:tr h="2490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Veteriner Fakültesi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12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48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60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3181538799"/>
                  </a:ext>
                </a:extLst>
              </a:tr>
              <a:tr h="187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Sağlık Yüksekokulu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81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102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109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211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60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96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156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104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158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262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3426057860"/>
                  </a:ext>
                </a:extLst>
              </a:tr>
              <a:tr h="1844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Beden Eğitimi ve Spor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52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50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r>
                        <a:rPr lang="tr-TR" sz="900" dirty="0" smtClean="0"/>
                        <a:t>1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r>
                        <a:rPr lang="tr-TR" sz="900" dirty="0" smtClean="0"/>
                        <a:t>42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r>
                        <a:rPr lang="tr-TR" sz="900" dirty="0" smtClean="0"/>
                        <a:t>43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3308915016"/>
                  </a:ext>
                </a:extLst>
              </a:tr>
              <a:tr h="1260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Yüksekokulu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7825063"/>
                  </a:ext>
                </a:extLst>
              </a:tr>
              <a:tr h="187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Yabancı Diller Y.O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20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40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51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59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23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24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47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2213469870"/>
                  </a:ext>
                </a:extLst>
              </a:tr>
              <a:tr h="2459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Sağlık Hizmetleri Meslek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173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239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173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230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403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140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329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469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r>
                        <a:rPr lang="tr-TR" sz="900" dirty="0" smtClean="0"/>
                        <a:t>204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r>
                        <a:rPr lang="tr-TR" sz="900" dirty="0" smtClean="0"/>
                        <a:t>337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r>
                        <a:rPr lang="tr-TR" sz="900" dirty="0" smtClean="0"/>
                        <a:t>541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2080606633"/>
                  </a:ext>
                </a:extLst>
              </a:tr>
              <a:tr h="1260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Yüksekokulu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9825625"/>
                  </a:ext>
                </a:extLst>
              </a:tr>
              <a:tr h="187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Sosyal Bilimler MYO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151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107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117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218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85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146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221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84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133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217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622229084"/>
                  </a:ext>
                </a:extLst>
              </a:tr>
              <a:tr h="187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Teknik Bilimler MYO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21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101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122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87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99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13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84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97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1145620431"/>
                  </a:ext>
                </a:extLst>
              </a:tr>
              <a:tr h="1844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Kurtalan Meslek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15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60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37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47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r>
                        <a:rPr lang="tr-TR" sz="900" dirty="0" smtClean="0"/>
                        <a:t>10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r>
                        <a:rPr lang="tr-TR" sz="900" dirty="0" smtClean="0"/>
                        <a:t>28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r>
                        <a:rPr lang="tr-TR" sz="900" dirty="0" smtClean="0"/>
                        <a:t>38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4133941319"/>
                  </a:ext>
                </a:extLst>
              </a:tr>
              <a:tr h="1260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Yüksekokulu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071370"/>
                  </a:ext>
                </a:extLst>
              </a:tr>
              <a:tr h="1229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Eruh Meslek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22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15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23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r>
                        <a:rPr lang="tr-TR" sz="900" dirty="0" smtClean="0"/>
                        <a:t>6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r>
                        <a:rPr lang="tr-TR" sz="900" dirty="0" smtClean="0"/>
                        <a:t>13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 rowSpan="2">
                  <a:txBody>
                    <a:bodyPr/>
                    <a:lstStyle/>
                    <a:p>
                      <a:r>
                        <a:rPr lang="tr-TR" sz="900" dirty="0" smtClean="0"/>
                        <a:t>19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2397363125"/>
                  </a:ext>
                </a:extLst>
              </a:tr>
              <a:tr h="1260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Yüksekokulu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1970104"/>
                  </a:ext>
                </a:extLst>
              </a:tr>
              <a:tr h="3105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Fen Bilimleri Enstitüsü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13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23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0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3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3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1340944236"/>
                  </a:ext>
                </a:extLst>
              </a:tr>
              <a:tr h="3105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Sosyal Bilimler Enstitüsü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6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18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12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19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31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12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28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40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1596513525"/>
                  </a:ext>
                </a:extLst>
              </a:tr>
              <a:tr h="2490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Pedagojik Formasyon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0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0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0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0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0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3414246171"/>
                  </a:ext>
                </a:extLst>
              </a:tr>
              <a:tr h="1260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TOPLAM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53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164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217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441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1203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1644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720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1485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2205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862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1419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 dirty="0">
                          <a:effectLst/>
                        </a:rPr>
                        <a:t>2281</a:t>
                      </a:r>
                      <a:endParaRPr lang="tr-TR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910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1661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2571</a:t>
                      </a:r>
                      <a:endParaRPr lang="tr-TR" sz="900" dirty="0"/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1283306124"/>
                  </a:ext>
                </a:extLst>
              </a:tr>
              <a:tr h="645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 </a:t>
                      </a:r>
                      <a:endParaRPr lang="tr-TR" sz="9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ctr"/>
                </a:tc>
                <a:extLst>
                  <a:ext uri="{0D108BD9-81ED-4DB2-BD59-A6C34878D82A}">
                    <a16:rowId xmlns:a16="http://schemas.microsoft.com/office/drawing/2014/main" val="1533617655"/>
                  </a:ext>
                </a:extLst>
              </a:tr>
              <a:tr h="59828"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tc>
                  <a:txBody>
                    <a:bodyPr/>
                    <a:lstStyle/>
                    <a:p>
                      <a:endParaRPr lang="tr-TR" sz="9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965" marR="10965" marT="0" marB="0" anchor="b"/>
                </a:tc>
                <a:extLst>
                  <a:ext uri="{0D108BD9-81ED-4DB2-BD59-A6C34878D82A}">
                    <a16:rowId xmlns:a16="http://schemas.microsoft.com/office/drawing/2014/main" val="10653039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6937329"/>
      </p:ext>
    </p:extLst>
  </p:cSld>
  <p:clrMapOvr>
    <a:masterClrMapping/>
  </p:clrMapOvr>
  <p:transition spd="med">
    <p:push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37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595836845"/>
              </p:ext>
            </p:extLst>
          </p:nvPr>
        </p:nvGraphicFramePr>
        <p:xfrm>
          <a:off x="285720" y="714356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 txBox="1">
            <a:spLocks noGrp="1"/>
          </p:cNvSpPr>
          <p:nvPr/>
        </p:nvSpPr>
        <p:spPr>
          <a:xfrm>
            <a:off x="7924800" y="6356354"/>
            <a:ext cx="762000" cy="36512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r">
              <a:defRPr/>
            </a:pPr>
            <a:fld id="{531277C4-94F2-4DB6-97F2-69059C7E2B51}" type="slidenum">
              <a:rPr lang="tr-TR" sz="1200">
                <a:solidFill>
                  <a:schemeClr val="tx2">
                    <a:shade val="90000"/>
                  </a:schemeClr>
                </a:solidFill>
              </a:rPr>
              <a:pPr algn="r">
                <a:defRPr/>
              </a:pPr>
              <a:t>38</a:t>
            </a:fld>
            <a:endParaRPr lang="tr-TR" sz="120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1268" name="Text Box 6"/>
          <p:cNvSpPr txBox="1">
            <a:spLocks noChangeArrowheads="1"/>
          </p:cNvSpPr>
          <p:nvPr/>
        </p:nvSpPr>
        <p:spPr bwMode="auto">
          <a:xfrm>
            <a:off x="500034" y="5072074"/>
            <a:ext cx="807249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2013-2014 Eğitim-Öğretim Yılında 4 , 2014-2015 Eğitim ve Öğretim yılında 114 olan Yabancı Uyruklu Öğrenci sayısı 2015-2016 Eğitim Öğretim yılında 217 , 2016-2017 yılında 414 , 2017-2018 yılında </a:t>
            </a: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808 , </a:t>
            </a: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2018-2019 yılında 1644 ,</a:t>
            </a: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 2019-2020 yılında 2281 öğrenciye 2020-2021 yılında 2571 öğrenciye yükselmiştir</a:t>
            </a: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2020-2021  </a:t>
            </a: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Eğitim-Öğretim yılında </a:t>
            </a: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38 </a:t>
            </a: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ülkeden öğrenci bulunmaktadır. </a:t>
            </a:r>
          </a:p>
          <a:p>
            <a:pPr>
              <a:spcBef>
                <a:spcPct val="50000"/>
              </a:spcBef>
            </a:pPr>
            <a:r>
              <a:rPr lang="tr-TR" sz="1200" dirty="0">
                <a:latin typeface="Arial" charset="0"/>
              </a:rPr>
              <a:t> </a:t>
            </a:r>
          </a:p>
        </p:txBody>
      </p:sp>
      <p:sp>
        <p:nvSpPr>
          <p:cNvPr id="11269" name="Metin kutusu 1"/>
          <p:cNvSpPr txBox="1">
            <a:spLocks noChangeArrowheads="1"/>
          </p:cNvSpPr>
          <p:nvPr/>
        </p:nvSpPr>
        <p:spPr bwMode="auto">
          <a:xfrm>
            <a:off x="251520" y="169739"/>
            <a:ext cx="8208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r-TR" b="1" dirty="0" smtClean="0">
                <a:latin typeface="Arial" charset="0"/>
                <a:cs typeface="Arial" charset="0"/>
              </a:rPr>
              <a:t>2020-2021 </a:t>
            </a:r>
            <a:r>
              <a:rPr lang="tr-TR" b="1" dirty="0">
                <a:latin typeface="Arial" charset="0"/>
                <a:cs typeface="Arial" charset="0"/>
              </a:rPr>
              <a:t>YABANCI UYRUKLU ÖĞRENCİLERİN ÜLKELERİNE GÖRE DAĞILIMI</a:t>
            </a:r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4294967295"/>
          </p:nvPr>
        </p:nvSpPr>
        <p:spPr>
          <a:xfrm>
            <a:off x="83820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38</a:t>
            </a:fld>
            <a:endParaRPr lang="tr-TR"/>
          </a:p>
        </p:txBody>
      </p:sp>
      <p:sp>
        <p:nvSpPr>
          <p:cNvPr id="10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2094288215"/>
              </p:ext>
            </p:extLst>
          </p:nvPr>
        </p:nvGraphicFramePr>
        <p:xfrm>
          <a:off x="428596" y="1214422"/>
          <a:ext cx="8258204" cy="383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9 Metin kutusu"/>
          <p:cNvSpPr txBox="1">
            <a:spLocks noChangeArrowheads="1"/>
          </p:cNvSpPr>
          <p:nvPr/>
        </p:nvSpPr>
        <p:spPr bwMode="auto">
          <a:xfrm>
            <a:off x="571472" y="5072074"/>
            <a:ext cx="74295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2013 yılı 4 öğrenci, 2014 yılı 114 öğrenci  2015 yılı 217 öğrenci  2016 yılı 414 , 2017 yılında 808 , 2018 yılında 1644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 yılında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2205 2020 Yılında 2281 2020-2021 yılında 2571 Yabancı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uyruklu öğrencimiz eğitim görmektedir.</a:t>
            </a:r>
          </a:p>
          <a:p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39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2687972980"/>
              </p:ext>
            </p:extLst>
          </p:nvPr>
        </p:nvGraphicFramePr>
        <p:xfrm>
          <a:off x="0" y="142852"/>
          <a:ext cx="8640960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Grafik 6"/>
          <p:cNvGraphicFramePr/>
          <p:nvPr>
            <p:extLst>
              <p:ext uri="{D42A27DB-BD31-4B8C-83A1-F6EECF244321}">
                <p14:modId xmlns:p14="http://schemas.microsoft.com/office/powerpoint/2010/main" val="341489353"/>
              </p:ext>
            </p:extLst>
          </p:nvPr>
        </p:nvGraphicFramePr>
        <p:xfrm>
          <a:off x="142844" y="714356"/>
          <a:ext cx="8568952" cy="5447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Metin kutusu 1"/>
          <p:cNvSpPr txBox="1"/>
          <p:nvPr/>
        </p:nvSpPr>
        <p:spPr>
          <a:xfrm>
            <a:off x="6929454" y="564357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/>
              <a:t>Genel Toplam </a:t>
            </a:r>
            <a:r>
              <a:rPr lang="tr-TR" dirty="0" smtClean="0"/>
              <a:t>:1633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60491643"/>
      </p:ext>
    </p:extLst>
  </p:cSld>
  <p:clrMapOvr>
    <a:masterClrMapping/>
  </p:clrMapOvr>
  <p:transition spd="med">
    <p:push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30" name="6 Başlık"/>
          <p:cNvSpPr>
            <a:spLocks noGrp="1"/>
          </p:cNvSpPr>
          <p:nvPr>
            <p:ph type="title"/>
          </p:nvPr>
        </p:nvSpPr>
        <p:spPr>
          <a:xfrm>
            <a:off x="539552" y="0"/>
            <a:ext cx="7258050" cy="428625"/>
          </a:xfrm>
        </p:spPr>
        <p:txBody>
          <a:bodyPr/>
          <a:lstStyle/>
          <a:p>
            <a:pPr eaLnBrk="1" hangingPunct="1"/>
            <a:r>
              <a:rPr lang="tr-TR" sz="2000" b="1" dirty="0" smtClean="0"/>
              <a:t>2008-2020 </a:t>
            </a:r>
            <a:r>
              <a:rPr lang="tr-TR" sz="2000" b="1" dirty="0"/>
              <a:t>ARASI MEZUN ÖĞRENCİ SAYILARI</a:t>
            </a:r>
          </a:p>
        </p:txBody>
      </p:sp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7229918"/>
              </p:ext>
            </p:extLst>
          </p:nvPr>
        </p:nvGraphicFramePr>
        <p:xfrm>
          <a:off x="107504" y="514639"/>
          <a:ext cx="8784972" cy="63089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69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65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37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59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596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182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1824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228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1824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18240">
                  <a:extLst>
                    <a:ext uri="{9D8B030D-6E8A-4147-A177-3AD203B41FA5}">
                      <a16:colId xmlns:a16="http://schemas.microsoft.com/office/drawing/2014/main" val="2819767492"/>
                    </a:ext>
                  </a:extLst>
                </a:gridCol>
                <a:gridCol w="679641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1176782">
                  <a:extLst>
                    <a:ext uri="{9D8B030D-6E8A-4147-A177-3AD203B41FA5}">
                      <a16:colId xmlns:a16="http://schemas.microsoft.com/office/drawing/2014/main" val="4236684061"/>
                    </a:ext>
                  </a:extLst>
                </a:gridCol>
                <a:gridCol w="1176782">
                  <a:extLst>
                    <a:ext uri="{9D8B030D-6E8A-4147-A177-3AD203B41FA5}">
                      <a16:colId xmlns:a16="http://schemas.microsoft.com/office/drawing/2014/main" val="2904682271"/>
                    </a:ext>
                  </a:extLst>
                </a:gridCol>
                <a:gridCol w="1176782">
                  <a:extLst>
                    <a:ext uri="{9D8B030D-6E8A-4147-A177-3AD203B41FA5}">
                      <a16:colId xmlns:a16="http://schemas.microsoft.com/office/drawing/2014/main" val="3039335125"/>
                    </a:ext>
                  </a:extLst>
                </a:gridCol>
              </a:tblGrid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FAKÜLTE/ YÜKSEKOKUL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2008-2009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2009-2010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2010-2011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2011-2012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2012-2013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2013-2014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2014-2015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2015-2016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2016-2017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2017-2018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2019-2020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2020-2021</a:t>
                      </a:r>
                      <a:endParaRPr lang="tr-TR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11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423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533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517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417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459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483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367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55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FAK.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143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352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MÜH.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105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105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VETRİNER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337906026"/>
                  </a:ext>
                </a:extLst>
              </a:tr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184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278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İİBF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074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151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7074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YABANCI DİLLER YÜKSEKOKULU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116917837"/>
                  </a:ext>
                </a:extLst>
              </a:tr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BİL.FAKÜLTESİ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278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SİİRT MYO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390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356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268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311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426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485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7278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7278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261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ENST.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ENST.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72786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36111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611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492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1419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1571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2153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2304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2794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2721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3469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41</a:t>
            </a:fld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483769" y="6453336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1 Başlık"/>
          <p:cNvSpPr>
            <a:spLocks noGrp="1"/>
          </p:cNvSpPr>
          <p:nvPr>
            <p:ph type="title"/>
          </p:nvPr>
        </p:nvSpPr>
        <p:spPr>
          <a:xfrm>
            <a:off x="642910" y="642918"/>
            <a:ext cx="7704667" cy="749101"/>
          </a:xfrm>
        </p:spPr>
        <p:txBody>
          <a:bodyPr/>
          <a:lstStyle/>
          <a:p>
            <a:r>
              <a:rPr lang="tr-TR" sz="2000" dirty="0" smtClean="0"/>
              <a:t>2008-2021 </a:t>
            </a:r>
            <a:r>
              <a:rPr lang="tr-TR" sz="2000" dirty="0"/>
              <a:t>MEZUN ÖĞRENCİ GRAFİĞİ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42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2813685378"/>
              </p:ext>
            </p:extLst>
          </p:nvPr>
        </p:nvGraphicFramePr>
        <p:xfrm>
          <a:off x="611561" y="1397000"/>
          <a:ext cx="799269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4138586" y="-33712"/>
            <a:ext cx="75724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1200" b="1" dirty="0">
                <a:latin typeface="Times New Roman" pitchFamily="18" charset="0"/>
                <a:cs typeface="Times New Roman" pitchFamily="18" charset="0"/>
              </a:rPr>
              <a:t>Güz Dönemi Harç Dağılım Tablosu </a:t>
            </a:r>
          </a:p>
        </p:txBody>
      </p:sp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2627167"/>
              </p:ext>
            </p:extLst>
          </p:nvPr>
        </p:nvGraphicFramePr>
        <p:xfrm>
          <a:off x="0" y="189145"/>
          <a:ext cx="8501123" cy="62258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8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699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429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5165"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İKİNCİ ÖĞRETİM HARÇLARI DAĞILIMI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HESAP NO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 ADI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TUTAR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 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91.353,20 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27.971,82 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94-56249159-5022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280.879,80 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94-59649159-5023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İKTİSADİ İDARİ BİLİMLER 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 </a:t>
                      </a:r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94-56249159-5024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</a:t>
                      </a:r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BİLİMLERİ</a:t>
                      </a:r>
                      <a:r>
                        <a:rPr lang="tr-TR" sz="8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279.956,70 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159.896,50 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 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94-56249159-5027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126.136,22 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279.076,18 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94-56249159-5032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27.271,50 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ENST.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356.263,00 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 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ENSTİTÜSÜ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79.600,00  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7896776"/>
                  </a:ext>
                </a:extLst>
              </a:tr>
              <a:tr h="195239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8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1.776.954,92</a:t>
                      </a:r>
                      <a:r>
                        <a:rPr lang="tr-TR" sz="800" b="1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 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5165"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NORMAL ÖĞRETİM HARÇLARI DAĞILIMI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HESAP NO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 ADI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TUTAR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94-56249159-5005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55.047,00 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27.346,50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94-56249159-5007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37.612,14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7.472,07 </a:t>
                      </a:r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İKTİSADİ İDARİ BİLİMLER 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36.709,32 </a:t>
                      </a:r>
                      <a:r>
                        <a:rPr lang="tr-TR" sz="800" b="0" i="0" u="none" strike="noStrike" baseline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VETERİNER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13.275,00 </a:t>
                      </a:r>
                      <a:r>
                        <a:rPr lang="tr-TR" sz="800" b="0" i="0" u="none" strike="noStrike" baseline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BİLİMLERİ</a:t>
                      </a:r>
                      <a:r>
                        <a:rPr lang="tr-TR" sz="8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9.648,82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94-56249159-5012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13.379,00 </a:t>
                      </a:r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5.175.50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94-56249159-5014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1.449,00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1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94-56249159-5015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10.955,50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2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16.348,00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 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3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94-56249159-5017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ENSTİTÜSÜ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27.227,11 </a:t>
                      </a:r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4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94-56249159-5018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ENSTİTÜSÜ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10.737,00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5"/>
                  </a:ext>
                </a:extLst>
              </a:tr>
              <a:tr h="145165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14.316,00 </a:t>
                      </a:r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6"/>
                  </a:ext>
                </a:extLst>
              </a:tr>
              <a:tr h="136816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12.002,75 </a:t>
                      </a:r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7"/>
                  </a:ext>
                </a:extLst>
              </a:tr>
              <a:tr h="113956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TIP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 TL</a:t>
                      </a:r>
                      <a:endParaRPr lang="tr-TR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3751733"/>
                  </a:ext>
                </a:extLst>
              </a:tr>
              <a:tr h="113956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94-56249159-5037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GÜZEL SANATLAR VE TASARIM</a:t>
                      </a:r>
                      <a:r>
                        <a:rPr lang="tr-TR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FAKÜLTESİ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7.536,50 TL</a:t>
                      </a:r>
                      <a:endParaRPr lang="tr-TR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1566226"/>
                  </a:ext>
                </a:extLst>
              </a:tr>
              <a:tr h="113956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94-56249159-5040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TURİZM</a:t>
                      </a:r>
                      <a:r>
                        <a:rPr lang="tr-TR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İŞETMECİLİĞİ VE OTELCİLİK YÜKSEKOKULU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724.50 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6506470"/>
                  </a:ext>
                </a:extLst>
              </a:tr>
              <a:tr h="113956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94-56249159-5041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YABANCI DİLLER YÜKSEKOKULU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10.246,50</a:t>
                      </a:r>
                      <a:r>
                        <a:rPr lang="tr-TR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TL</a:t>
                      </a:r>
                      <a:endParaRPr lang="tr-TR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7817974"/>
                  </a:ext>
                </a:extLst>
              </a:tr>
              <a:tr h="148698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317.207.71 </a:t>
                      </a:r>
                      <a:r>
                        <a:rPr lang="tr-TR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8"/>
                  </a:ext>
                </a:extLst>
              </a:tr>
              <a:tr h="148698">
                <a:tc>
                  <a:txBody>
                    <a:bodyPr/>
                    <a:lstStyle/>
                    <a:p>
                      <a:pPr algn="l" rtl="0" fontAlgn="b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GENEL TOPLAM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2.094.162,63 </a:t>
                      </a:r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0433214"/>
                  </a:ext>
                </a:extLst>
              </a:tr>
            </a:tbl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43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00299" y="648866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2757554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4139952" y="50223"/>
            <a:ext cx="75724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1000" b="1" dirty="0">
                <a:latin typeface="Times New Roman" pitchFamily="18" charset="0"/>
                <a:cs typeface="Times New Roman" pitchFamily="18" charset="0"/>
              </a:rPr>
              <a:t>Bahar Dönemi Harç Dağılım Tablosu </a:t>
            </a:r>
          </a:p>
        </p:txBody>
      </p:sp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8371720"/>
              </p:ext>
            </p:extLst>
          </p:nvPr>
        </p:nvGraphicFramePr>
        <p:xfrm>
          <a:off x="179512" y="296444"/>
          <a:ext cx="8716576" cy="666714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613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5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099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9413"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İKİNCİ ÖĞRETİM HARÇLARI DAĞILIMI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HESAP NO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 ADI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TUTAR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81.742,00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94-56249159-5003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ENSTİTÜSÜ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53.175,00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476786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21.803,50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263.907,20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94-59649159-5023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İKTİSADİ İDARİ BİLİMLER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1.255,00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BİLİMLERİ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274.622,20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94-56249159-5025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150.369,50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94-56249159-5026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72094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113.199,22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94-56249159-5029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244.311,54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20.685,00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ENST. Tezli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346.925,00 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ENST. Tezsiz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196.300,00 </a:t>
                      </a:r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000" b="1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1.768.485,16 </a:t>
                      </a:r>
                      <a:r>
                        <a:rPr lang="tr-TR" sz="10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49413"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NORMAL ÖĞRETİM HARÇLARI DAĞILIMI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rgbClr val="FFE3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HESAP NO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BİRİM ADI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TUTAR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49.122,75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94-56249159-5006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18.629,44 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MÜHENDİSLİK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26.613,50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7.292,57</a:t>
                      </a:r>
                      <a:r>
                        <a:rPr lang="tr-T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94-56249159-5009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İKTİSADİ İDARİ BİLİMLER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19.975,00  </a:t>
                      </a:r>
                      <a:r>
                        <a:rPr lang="tr-TR" sz="1000" b="0" i="0" u="none" strike="noStrike" baseline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VETERİNER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9.642,00  </a:t>
                      </a:r>
                      <a:r>
                        <a:rPr lang="tr-TR" sz="1000" b="0" i="0" u="none" strike="noStrike" baseline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</a:t>
                      </a:r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BİLİMLERİ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8.666,75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13.248,50</a:t>
                      </a:r>
                      <a:r>
                        <a:rPr lang="tr-T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94-56249159-5013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2.794,50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94-56249159-5014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1.138,00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1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11.388,50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2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94-56249159-5016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10.955,50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 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3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94-56249159-5017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ENSTİTÜSÜ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21.900,50</a:t>
                      </a:r>
                      <a:r>
                        <a:rPr lang="tr-T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4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94-56249159-5018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ENSTİTÜSÜ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11.170,00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5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94-56249159-5030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9.265,50</a:t>
                      </a:r>
                      <a:r>
                        <a:rPr lang="tr-T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6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94-56249159-5031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7.349,50</a:t>
                      </a:r>
                      <a:r>
                        <a:rPr lang="tr-TR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7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94-56241959-5037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GÜZEL SANATLAR VE TASARIM</a:t>
                      </a:r>
                      <a:r>
                        <a:rPr lang="tr-T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FAKÜLTESİ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7.896.00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2292033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94-56241959-5040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TURİZM VE OTELCİLİK YÜKSEKOKULU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724.50</a:t>
                      </a:r>
                      <a:r>
                        <a:rPr lang="tr-T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4550282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2,377,730,10TL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8"/>
                  </a:ext>
                </a:extLst>
              </a:tr>
              <a:tr h="149413">
                <a:tc>
                  <a:txBody>
                    <a:bodyPr/>
                    <a:lstStyle/>
                    <a:p>
                      <a:pPr algn="l" rtl="0" fontAlgn="b"/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GENEL TOPLAM</a:t>
                      </a: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r-T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4,146,216,26TL</a:t>
                      </a:r>
                      <a:endParaRPr lang="tr-TR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44" marR="2244" marT="2244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0034021"/>
                  </a:ext>
                </a:extLst>
              </a:tr>
            </a:tbl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748464" y="6544139"/>
            <a:ext cx="630360" cy="220318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44</a:t>
            </a:fld>
            <a:endParaRPr lang="tr-TR" dirty="0"/>
          </a:p>
        </p:txBody>
      </p:sp>
      <p:sp>
        <p:nvSpPr>
          <p:cNvPr id="7" name="Dikdörtgen 1"/>
          <p:cNvSpPr/>
          <p:nvPr/>
        </p:nvSpPr>
        <p:spPr>
          <a:xfrm>
            <a:off x="2483768" y="669788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3822395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Metin kutusu"/>
          <p:cNvSpPr txBox="1"/>
          <p:nvPr/>
        </p:nvSpPr>
        <p:spPr>
          <a:xfrm>
            <a:off x="671296" y="35991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/>
              <a:t>Fakülte Harç Dağılım Tablosu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45</a:t>
            </a:fld>
            <a:endParaRPr lang="tr-TR"/>
          </a:p>
        </p:txBody>
      </p:sp>
      <p:sp>
        <p:nvSpPr>
          <p:cNvPr id="9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891009"/>
              </p:ext>
            </p:extLst>
          </p:nvPr>
        </p:nvGraphicFramePr>
        <p:xfrm>
          <a:off x="128810" y="594881"/>
          <a:ext cx="8176990" cy="5174982"/>
        </p:xfrm>
        <a:graphic>
          <a:graphicData uri="http://schemas.openxmlformats.org/drawingml/2006/table">
            <a:tbl>
              <a:tblPr/>
              <a:tblGrid>
                <a:gridCol w="4003066">
                  <a:extLst>
                    <a:ext uri="{9D8B030D-6E8A-4147-A177-3AD203B41FA5}">
                      <a16:colId xmlns:a16="http://schemas.microsoft.com/office/drawing/2014/main" val="2206487692"/>
                    </a:ext>
                  </a:extLst>
                </a:gridCol>
                <a:gridCol w="4173924">
                  <a:extLst>
                    <a:ext uri="{9D8B030D-6E8A-4147-A177-3AD203B41FA5}">
                      <a16:colId xmlns:a16="http://schemas.microsoft.com/office/drawing/2014/main" val="4154325704"/>
                    </a:ext>
                  </a:extLst>
                </a:gridCol>
              </a:tblGrid>
              <a:tr h="21388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2,587,00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7256819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EĞİTİM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104,359,75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8278061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-EDEBİYAT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219,070,14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7036350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İLAHİYAT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559.551,64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958256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TEKNİK BİLİMLER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67,308,75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3301090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261,679,44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5614716"/>
                  </a:ext>
                </a:extLst>
              </a:tr>
              <a:tr h="21388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İ.İ.B.F.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57,939,32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8677512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</a:t>
                      </a:r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BİLİMLERİ</a:t>
                      </a:r>
                      <a:r>
                        <a:rPr lang="tr-TR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FAKÜLTESİ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572,894,47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576111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MÜHENDİSLİK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114.000,96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3855410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7,940,00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6047305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HİZMETLERİ MYO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550,691,22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9535844"/>
                  </a:ext>
                </a:extLst>
              </a:tr>
              <a:tr h="21388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BESYO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336,893,50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5497127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ZİRAAT FAKÜLTESİ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23,581,50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VETERİNER</a:t>
                      </a:r>
                      <a:r>
                        <a:rPr lang="tr-TR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FAKÜLTESİ 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22,917,00</a:t>
                      </a:r>
                      <a:r>
                        <a:rPr lang="tr-TR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926855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</a:t>
                      </a:r>
                      <a:r>
                        <a:rPr lang="tr-TR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SANATLAR VE TASARIM FAKÜLTESİ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15,432,50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4025494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TURİZM VE OTELCİLİK YÜKSEKOKULU 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1,449,00</a:t>
                      </a:r>
                      <a:r>
                        <a:rPr lang="tr-TR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6189763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YABANCI DİLLER YÜKSEKOKULU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10,246,00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2371843"/>
                  </a:ext>
                </a:extLst>
              </a:tr>
              <a:tr h="326723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ENSTİTÜSÜ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948,615,61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1102652"/>
                  </a:ext>
                </a:extLst>
              </a:tr>
              <a:tr h="21915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BİLİMLER ENSTİTÜSÜ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165,412,50 TL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9464567"/>
                  </a:ext>
                </a:extLst>
              </a:tr>
              <a:tr h="369371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GENEL TOPLAM</a:t>
                      </a:r>
                    </a:p>
                  </a:txBody>
                  <a:tcPr marL="4551" marR="4551" marT="4551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4,042,570,30 </a:t>
                      </a:r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TL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551" marR="4551" marT="4551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5401852"/>
                  </a:ext>
                </a:extLst>
              </a:tr>
            </a:tbl>
          </a:graphicData>
        </a:graphic>
      </p:graphicFrame>
      <p:sp>
        <p:nvSpPr>
          <p:cNvPr id="8" name="7 Metin kutusu"/>
          <p:cNvSpPr txBox="1"/>
          <p:nvPr/>
        </p:nvSpPr>
        <p:spPr>
          <a:xfrm>
            <a:off x="671296" y="5769863"/>
            <a:ext cx="8001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/>
              <a:t>Not: Devlet tarafından ödenen Normal Öğretim ücreti buna dahil değildir.</a:t>
            </a:r>
          </a:p>
        </p:txBody>
      </p:sp>
    </p:spTree>
    <p:extLst>
      <p:ext uri="{BB962C8B-B14F-4D97-AF65-F5344CB8AC3E}">
        <p14:creationId xmlns:p14="http://schemas.microsoft.com/office/powerpoint/2010/main" val="1196510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1 Başlık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347663"/>
          </a:xfrm>
        </p:spPr>
        <p:txBody>
          <a:bodyPr>
            <a:normAutofit fontScale="90000"/>
          </a:bodyPr>
          <a:lstStyle/>
          <a:p>
            <a:r>
              <a:rPr lang="tr-TR" sz="2800" dirty="0" smtClean="0"/>
              <a:t>2020-2021   </a:t>
            </a:r>
            <a:r>
              <a:rPr lang="tr-TR" sz="2800" dirty="0"/>
              <a:t>Fakülte Harç Dağılım 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46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13" name="Grafik 12"/>
          <p:cNvGraphicFramePr/>
          <p:nvPr>
            <p:extLst>
              <p:ext uri="{D42A27DB-BD31-4B8C-83A1-F6EECF244321}">
                <p14:modId xmlns:p14="http://schemas.microsoft.com/office/powerpoint/2010/main" val="3454465410"/>
              </p:ext>
            </p:extLst>
          </p:nvPr>
        </p:nvGraphicFramePr>
        <p:xfrm>
          <a:off x="323530" y="1217781"/>
          <a:ext cx="8568950" cy="47314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35680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2844" y="571480"/>
            <a:ext cx="8229600" cy="1143000"/>
          </a:xfrm>
        </p:spPr>
        <p:txBody>
          <a:bodyPr/>
          <a:lstStyle/>
          <a:p>
            <a:pPr algn="l"/>
            <a:r>
              <a:rPr lang="tr-TR" sz="3600" dirty="0"/>
              <a:t> e-imzalı Diploma İşlemleri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47</a:t>
            </a:fld>
            <a:endParaRPr lang="tr-TR"/>
          </a:p>
        </p:txBody>
      </p:sp>
      <p:sp>
        <p:nvSpPr>
          <p:cNvPr id="5" name="4 Metin kutusu"/>
          <p:cNvSpPr txBox="1"/>
          <p:nvPr/>
        </p:nvSpPr>
        <p:spPr>
          <a:xfrm>
            <a:off x="251520" y="1556792"/>
            <a:ext cx="7358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2400" dirty="0"/>
              <a:t>Üniversitemizden mezun olan tüm  öğrencilerimize           e-imzalı diploma düzenlenerek verilmektedir.</a:t>
            </a:r>
          </a:p>
        </p:txBody>
      </p:sp>
    </p:spTree>
  </p:cSld>
  <p:clrMapOvr>
    <a:masterClrMapping/>
  </p:clrMapOvr>
  <p:transition spd="med">
    <p:push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85720" y="357166"/>
            <a:ext cx="8229600" cy="1143000"/>
          </a:xfrm>
        </p:spPr>
        <p:txBody>
          <a:bodyPr/>
          <a:lstStyle/>
          <a:p>
            <a:r>
              <a:rPr lang="tr-TR" sz="4000" dirty="0" err="1"/>
              <a:t>Önlisans</a:t>
            </a:r>
            <a:r>
              <a:rPr lang="tr-TR" sz="4000" dirty="0"/>
              <a:t> </a:t>
            </a:r>
            <a:r>
              <a:rPr lang="tr-TR" sz="4000" dirty="0" err="1"/>
              <a:t>Azemi</a:t>
            </a:r>
            <a:r>
              <a:rPr lang="tr-TR" sz="4000" dirty="0"/>
              <a:t> Süreyi Aşan Öğrenciler </a:t>
            </a:r>
            <a:r>
              <a:rPr lang="tr-TR" sz="4000" dirty="0" err="1"/>
              <a:t>Hk</a:t>
            </a:r>
            <a:r>
              <a:rPr lang="tr-TR" sz="4000" dirty="0"/>
              <a:t>. Bilgi Semineri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err="1"/>
              <a:t>Önlisans’ta</a:t>
            </a:r>
            <a:r>
              <a:rPr lang="tr-TR" dirty="0"/>
              <a:t> okuyan ve </a:t>
            </a:r>
            <a:r>
              <a:rPr lang="tr-TR" dirty="0" err="1"/>
              <a:t>azemi</a:t>
            </a:r>
            <a:r>
              <a:rPr lang="tr-TR" dirty="0"/>
              <a:t> öğrenim süresini aşan öğrencilerimize tanınan 2547 sayılı kanunun 44. maddesinin c bendi kapsamınca gerekli bütün bilgilendirme Üniversitemiz Meslek Yüksekokullarına seminer düzenlenerek gerekli tüm bilgiler istişare edilmiştir.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48</a:t>
            </a:fld>
            <a:endParaRPr lang="tr-TR"/>
          </a:p>
        </p:txBody>
      </p:sp>
    </p:spTree>
  </p:cSld>
  <p:clrMapOvr>
    <a:masterClrMapping/>
  </p:clrMapOvr>
  <p:transition spd="med">
    <p:push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4752" y="296660"/>
            <a:ext cx="8229600" cy="1143000"/>
          </a:xfrm>
        </p:spPr>
        <p:txBody>
          <a:bodyPr/>
          <a:lstStyle/>
          <a:p>
            <a:r>
              <a:rPr lang="tr-TR" sz="2800" dirty="0"/>
              <a:t>Daire Başkanlığımızda Yapılan Eğitim Semineri ve Bilgilendirme Toplantıları   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49</a:t>
            </a:fld>
            <a:endParaRPr lang="tr-TR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7672" y="1228200"/>
            <a:ext cx="4040547" cy="2272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3" y="1196752"/>
            <a:ext cx="4408111" cy="4589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57672" y="3861048"/>
            <a:ext cx="3952281" cy="1925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push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642918"/>
            <a:ext cx="7543824" cy="500066"/>
          </a:xfrm>
        </p:spPr>
        <p:txBody>
          <a:bodyPr/>
          <a:lstStyle/>
          <a:p>
            <a:r>
              <a:rPr lang="tr-TR" sz="2800" dirty="0"/>
              <a:t>YÖKSİS İŞLEMLERİ 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3636660"/>
          </a:xfrm>
        </p:spPr>
        <p:txBody>
          <a:bodyPr/>
          <a:lstStyle/>
          <a:p>
            <a:pPr algn="just">
              <a:buNone/>
            </a:pPr>
            <a:r>
              <a:rPr lang="tr-TR" dirty="0"/>
              <a:t>		Üniversitemizde kayıtlı bulunan tüm öğrencilerin bilgileri YÖKSİS veri sisteminde anlık teyitleşme yapılmakta olup, öğrencilerin askerlik, ilişik kesme, mezuniyet, yeni kayıt, disiplin cezaları v.b. işlemler buradan yapılmaktadır.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50</a:t>
            </a:fld>
            <a:endParaRPr lang="tr-TR"/>
          </a:p>
        </p:txBody>
      </p:sp>
    </p:spTree>
  </p:cSld>
  <p:clrMapOvr>
    <a:masterClrMapping/>
  </p:clrMapOvr>
  <p:transition spd="med">
    <p:push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2844" y="571480"/>
            <a:ext cx="8072494" cy="642942"/>
          </a:xfrm>
        </p:spPr>
        <p:txBody>
          <a:bodyPr/>
          <a:lstStyle/>
          <a:p>
            <a:r>
              <a:rPr lang="tr-TR" sz="3200" dirty="0"/>
              <a:t>İlk Defa Bölüm/Program Açma ve Öğrenci Alma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3143272"/>
          </a:xfrm>
        </p:spPr>
        <p:txBody>
          <a:bodyPr/>
          <a:lstStyle/>
          <a:p>
            <a:pPr algn="just">
              <a:buNone/>
            </a:pPr>
            <a:r>
              <a:rPr lang="tr-TR" dirty="0"/>
              <a:t> 		Üniversitemize ilk defa bölüm/program açma ve öğrenci alma başvuruları YÖKSİS sistemindeki ABYS (Anabilim Dalı Bölüm Açma Yönetim Sistemi) üzerinden YÖK Başkanlığına gönderilmektedir.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51</a:t>
            </a:fld>
            <a:endParaRPr lang="tr-TR"/>
          </a:p>
        </p:txBody>
      </p:sp>
    </p:spTree>
  </p:cSld>
  <p:clrMapOvr>
    <a:masterClrMapping/>
  </p:clrMapOvr>
  <p:transition spd="med">
    <p:push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107504" y="-387424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52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8" name="7 Dikdörtgen"/>
          <p:cNvSpPr/>
          <p:nvPr/>
        </p:nvSpPr>
        <p:spPr>
          <a:xfrm>
            <a:off x="259876" y="755576"/>
            <a:ext cx="8001056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EĞİTİM FAKÜLTESİ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Türkçe Öğretmenliği</a:t>
            </a:r>
          </a:p>
          <a:p>
            <a:pPr lvl="0"/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Rehberlik ve Psikolojik Danışmanlık Öğretmenliği</a:t>
            </a:r>
          </a:p>
          <a:p>
            <a:pPr lvl="0"/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Sınıf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Sınıf Öğretmenliği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Fen Bilgisi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Bilgisayar  ve Öğretim Teknolojileri Öğretmenliği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Sosyal Bilgiler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İlköğretim Matematik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İlköğretim Matematik Öğretmenliği (İÖ) ( Kapandı Öğrencisi var </a:t>
            </a:r>
            <a:r>
              <a:rPr lang="tr-TR" sz="1600" dirty="0" smtClean="0"/>
              <a:t>)</a:t>
            </a:r>
          </a:p>
          <a:p>
            <a:endParaRPr lang="tr-TR" sz="1600" dirty="0" smtClean="0"/>
          </a:p>
          <a:p>
            <a:pPr>
              <a:buFont typeface="Arial" pitchFamily="34" charset="0"/>
              <a:buChar char="•"/>
            </a:pPr>
            <a:r>
              <a:rPr lang="tr-TR" sz="1600" dirty="0" smtClean="0"/>
              <a:t>İngilizce Öğretmenliği </a:t>
            </a: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</p:txBody>
      </p:sp>
    </p:spTree>
    <p:extLst>
      <p:ext uri="{BB962C8B-B14F-4D97-AF65-F5344CB8AC3E}">
        <p14:creationId xmlns:p14="http://schemas.microsoft.com/office/powerpoint/2010/main" val="2462760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357158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53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831001" y="1268760"/>
            <a:ext cx="735811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FEN EDEBİYAT FAKÜLTESİ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Matematik Bölümü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Sosyoloji Bölümü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Tarih Bölümü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Tarih Bölümü  (İ.Ö)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Coğrafya Bölümü 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Kimya Bölümü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Biyoloji Bölümü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Türk Dili ve Edebiyatı Bölümü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54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785786" y="1142984"/>
            <a:ext cx="650084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MÜHENDİSLİK MİMARLIK FAKÜLTESİ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Gıda Mühendisliği Bölümü ( Kapandı Öğrencisi var )</a:t>
            </a:r>
          </a:p>
          <a:p>
            <a:pPr lvl="0"/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Kimya Mühendisliği Bölümü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Bilgisayar Mühendisliği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Elektrik Elektronik Mühendisliği Bölümü ( Kapandı Öğrencisi var )</a:t>
            </a:r>
          </a:p>
          <a:p>
            <a:pPr lvl="0"/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Elektrik Elektronik Mühendisliği Bölümü (İ.Ö)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İnşaat Mühendisliği Bölümü </a:t>
            </a:r>
          </a:p>
          <a:p>
            <a:pPr lvl="0"/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Makine Mühendisliği Bölümü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357158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55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971600" y="1154275"/>
            <a:ext cx="6500842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600" b="1" dirty="0"/>
              <a:t>İLAHİYAT FAKÜLTESİ</a:t>
            </a:r>
          </a:p>
          <a:p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İlahiyat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İlahiyat (İÖ</a:t>
            </a:r>
            <a:r>
              <a:rPr lang="tr-TR" sz="1600" dirty="0" smtClean="0"/>
              <a:t>)</a:t>
            </a: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İlahiyat (MTOK)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İlahiyat (MTOK) (İ.Ö)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İlahiyat (İLİTAM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r>
              <a:rPr lang="tr-TR" sz="1600" b="1" dirty="0"/>
              <a:t>VETERİNER FAKÜLTESİ</a:t>
            </a:r>
          </a:p>
          <a:p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Veteriner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r>
              <a:rPr lang="tr-TR" b="1" dirty="0"/>
              <a:t>TIP FAKÜLTESİ</a:t>
            </a:r>
          </a:p>
          <a:p>
            <a:pPr lvl="0"/>
            <a:endParaRPr lang="tr-TR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dirty="0"/>
              <a:t>Tıp</a:t>
            </a:r>
          </a:p>
          <a:p>
            <a:pPr lvl="0"/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56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857224" y="1000108"/>
            <a:ext cx="628652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ZİRAAT FAKÜLTESİ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Bahçe Bitkileri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Tarla Bitkileri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Bitki Koruma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err="1"/>
              <a:t>Biyosistem</a:t>
            </a:r>
            <a:r>
              <a:rPr lang="tr-TR" dirty="0"/>
              <a:t> Mühendisliği ( Kapandı Öğrencisi var </a:t>
            </a:r>
            <a:r>
              <a:rPr lang="tr-TR" dirty="0" smtClean="0"/>
              <a:t>)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Zootekni ( Kapandı Öğrencisi var )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Tarımsal </a:t>
            </a:r>
            <a:r>
              <a:rPr lang="tr-TR" dirty="0" err="1"/>
              <a:t>Biyoteknoloji</a:t>
            </a:r>
            <a:r>
              <a:rPr lang="tr-TR" dirty="0"/>
              <a:t> ( Kapandı Öğrencisi var )</a:t>
            </a:r>
          </a:p>
          <a:p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Tarım Ekonomisi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err="1"/>
              <a:t>Peysaj</a:t>
            </a:r>
            <a:r>
              <a:rPr lang="tr-TR" dirty="0"/>
              <a:t> </a:t>
            </a:r>
            <a:r>
              <a:rPr lang="tr-TR" dirty="0" err="1"/>
              <a:t>Mimarılığı</a:t>
            </a:r>
            <a:r>
              <a:rPr lang="tr-TR" dirty="0"/>
              <a:t> Bölümü 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32369" y="-459432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57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251520" y="693416"/>
            <a:ext cx="635796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İKTİSADİ VE İDARİ BİLİMLER FAKÜLTESİ</a:t>
            </a:r>
          </a:p>
          <a:p>
            <a:endParaRPr lang="tr-TR" b="1" dirty="0"/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sz="2000" dirty="0"/>
              <a:t>İşletme Bölümü ( Kapandı Öğrencisi var </a:t>
            </a:r>
            <a:r>
              <a:rPr lang="tr-TR" sz="2000" dirty="0" smtClean="0"/>
              <a:t>)</a:t>
            </a:r>
            <a:endParaRPr lang="tr-TR" sz="2000" dirty="0"/>
          </a:p>
          <a:p>
            <a:pPr lvl="0">
              <a:buFont typeface="Arial" pitchFamily="34" charset="0"/>
              <a:buChar char="•"/>
            </a:pPr>
            <a:endParaRPr lang="tr-TR" sz="2000" dirty="0"/>
          </a:p>
          <a:p>
            <a:pPr>
              <a:buFont typeface="Arial" pitchFamily="34" charset="0"/>
              <a:buChar char="•"/>
            </a:pPr>
            <a:r>
              <a:rPr lang="tr-TR" sz="2000" dirty="0"/>
              <a:t>İşletme Bölümü(İÖ)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2000" dirty="0"/>
          </a:p>
          <a:p>
            <a:pPr lvl="0">
              <a:buFont typeface="Arial" pitchFamily="34" charset="0"/>
              <a:buChar char="•"/>
            </a:pPr>
            <a:r>
              <a:rPr lang="tr-TR" sz="2000" dirty="0"/>
              <a:t>İktisat Bölümü</a:t>
            </a:r>
          </a:p>
          <a:p>
            <a:pPr lvl="0">
              <a:buFont typeface="Arial" pitchFamily="34" charset="0"/>
              <a:buChar char="•"/>
            </a:pPr>
            <a:endParaRPr lang="tr-TR" sz="2000" dirty="0"/>
          </a:p>
          <a:p>
            <a:pPr>
              <a:buFont typeface="Arial" pitchFamily="34" charset="0"/>
              <a:buChar char="•"/>
            </a:pPr>
            <a:r>
              <a:rPr lang="tr-TR" sz="2000" dirty="0"/>
              <a:t>İktisat Bölümü İngilizce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2000" dirty="0"/>
          </a:p>
          <a:p>
            <a:pPr lvl="0">
              <a:buFont typeface="Arial" pitchFamily="34" charset="0"/>
              <a:buChar char="•"/>
            </a:pPr>
            <a:r>
              <a:rPr lang="tr-TR" sz="2000" dirty="0"/>
              <a:t>Maliye Bölümü</a:t>
            </a:r>
          </a:p>
          <a:p>
            <a:pPr lvl="0">
              <a:buFont typeface="Arial" pitchFamily="34" charset="0"/>
              <a:buChar char="•"/>
            </a:pPr>
            <a:endParaRPr lang="tr-TR" sz="2000" dirty="0"/>
          </a:p>
          <a:p>
            <a:pPr lvl="0">
              <a:buFont typeface="Arial" pitchFamily="34" charset="0"/>
              <a:buChar char="•"/>
            </a:pPr>
            <a:r>
              <a:rPr lang="tr-TR" sz="2000" dirty="0"/>
              <a:t>Siyaset </a:t>
            </a:r>
            <a:r>
              <a:rPr lang="tr-TR" sz="2000" dirty="0" smtClean="0"/>
              <a:t>Bilimi ve Kamu Yönetimi</a:t>
            </a:r>
            <a:endParaRPr lang="tr-TR" sz="2000" dirty="0"/>
          </a:p>
          <a:p>
            <a:pPr lvl="0">
              <a:buFont typeface="Arial" pitchFamily="34" charset="0"/>
              <a:buChar char="•"/>
            </a:pPr>
            <a:endParaRPr lang="tr-TR" sz="2400" dirty="0" smtClean="0"/>
          </a:p>
          <a:p>
            <a:pPr lvl="0">
              <a:buFont typeface="Arial" pitchFamily="34" charset="0"/>
              <a:buChar char="•"/>
            </a:pPr>
            <a:r>
              <a:rPr lang="tr-TR" sz="2000" dirty="0" smtClean="0"/>
              <a:t>Sosyal Hizmetler</a:t>
            </a:r>
            <a:endParaRPr lang="tr-TR" sz="2000" dirty="0"/>
          </a:p>
          <a:p>
            <a:pPr lvl="0"/>
            <a:endParaRPr lang="tr-TR" sz="24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214282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58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928662" y="1000108"/>
            <a:ext cx="6500842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SAĞLIK YÜKSEKOKULU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Hemşirelik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Hemşirelik Bölümü(İÖ)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İş Sağlığı ve Güvenliği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r>
              <a:rPr lang="tr-TR" b="1" dirty="0"/>
              <a:t>BEDEN EĞİTİMİ VE SPOR YÜKSEKOKULU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Beden Eğitimi ve Spor Öğretmenliği</a:t>
            </a:r>
          </a:p>
          <a:p>
            <a:pPr lvl="0"/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Spor Yöneticiliği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Spor Yöneticiliği(İ.Ö)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Antrenörlük Bölümü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Antrenörlük Bölümü (İ.Ö)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104675" y="-459432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59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786050" y="648866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323528" y="694407"/>
            <a:ext cx="635796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SAĞLIK HİZMETLERİ MESLEK YÜKSEKOKULU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İlk ve Acil Yardım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İlk ve Acil Yardım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Dokümantasyon ve Sekreterlik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Dokümantasyon ve Sekreterlik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Laboratuar Teknikleri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Laboratuar Teknikleri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Görüntüleme Teknikleri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Görüntüleme Teknikleri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 err="1"/>
              <a:t>Fizyoterabi</a:t>
            </a:r>
            <a:r>
              <a:rPr lang="tr-TR" sz="1600" dirty="0"/>
              <a:t> </a:t>
            </a:r>
            <a:r>
              <a:rPr lang="tr-TR" sz="1600" dirty="0" smtClean="0"/>
              <a:t>Bölümü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Diyaliz Bölümü</a:t>
            </a:r>
            <a:endParaRPr lang="tr-TR" sz="16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60</a:t>
            </a:fld>
            <a:endParaRPr lang="tr-TR"/>
          </a:p>
        </p:txBody>
      </p:sp>
      <p:sp>
        <p:nvSpPr>
          <p:cNvPr id="5" name="3 Dikdörtgen"/>
          <p:cNvSpPr/>
          <p:nvPr/>
        </p:nvSpPr>
        <p:spPr>
          <a:xfrm>
            <a:off x="755576" y="1556792"/>
            <a:ext cx="686202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GÜZEL SANATLAT VE TASARIM FAKÜLTESİ</a:t>
            </a:r>
          </a:p>
          <a:p>
            <a:endParaRPr lang="tr-TR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Mimarlık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Şehir ve Bölge Planlama</a:t>
            </a:r>
          </a:p>
          <a:p>
            <a:endParaRPr lang="tr-TR" b="1" dirty="0"/>
          </a:p>
          <a:p>
            <a:r>
              <a:rPr lang="tr-TR" b="1" dirty="0"/>
              <a:t>YABANCI DİLLER YÜKSEKOKULU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Mütercim Tercümanlık </a:t>
            </a:r>
            <a:r>
              <a:rPr lang="tr-TR" dirty="0" smtClean="0"/>
              <a:t>İngilizce Bölümü</a:t>
            </a:r>
            <a:endParaRPr lang="tr-TR" dirty="0"/>
          </a:p>
          <a:p>
            <a:pPr lvl="0"/>
            <a:endParaRPr lang="tr-TR" b="1" dirty="0" smtClean="0"/>
          </a:p>
          <a:p>
            <a:pPr lvl="0"/>
            <a:r>
              <a:rPr lang="tr-TR" b="1" dirty="0" smtClean="0"/>
              <a:t>TURİZM </a:t>
            </a:r>
            <a:r>
              <a:rPr lang="tr-TR" b="1" dirty="0"/>
              <a:t>VE OTELCİLİK YÜKSEKOKULU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dirty="0" smtClean="0"/>
              <a:t>Rekreasyon Yönetimi </a:t>
            </a:r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517313" y="63000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2901220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61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000100" y="1142984"/>
            <a:ext cx="657228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KURTALAN MESLEK YÜKSEKOKULU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Turizm ve Seyahat Hizmetleri ( Kapandı Öğrencisi var )</a:t>
            </a:r>
          </a:p>
          <a:p>
            <a:pPr lvl="0"/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Maliye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Maliye (İ.Ö)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Bankacılık ve Sigortacılık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Posta Hizmetleri </a:t>
            </a:r>
          </a:p>
          <a:p>
            <a:pPr lvl="0"/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Dış Ticaret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Sosyal Hizmetler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62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39552" y="1278041"/>
            <a:ext cx="635796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ERUH MESLEK YÜKSEKOKULU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Organik Tarım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Harita ve Kadastro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Sosyal Hizmetler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Çocuk </a:t>
            </a:r>
            <a:r>
              <a:rPr lang="tr-TR" dirty="0"/>
              <a:t>Gelişimi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r>
              <a:rPr lang="tr-TR" b="1" dirty="0" smtClean="0"/>
              <a:t>TASARIM MESLEK YÜKSEKOKULU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 smtClean="0"/>
              <a:t>Endüstri Ürünleri Tasarımı </a:t>
            </a:r>
            <a:r>
              <a:rPr lang="tr-TR" dirty="0"/>
              <a:t>( Kapandı Öğrencisi var )</a:t>
            </a:r>
          </a:p>
          <a:p>
            <a:pPr lvl="0"/>
            <a:endParaRPr lang="tr-TR" dirty="0"/>
          </a:p>
          <a:p>
            <a:pPr lvl="0"/>
            <a:endParaRPr lang="tr-TR" dirty="0"/>
          </a:p>
          <a:p>
            <a:pPr lvl="0"/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571472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63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79514" y="1268760"/>
            <a:ext cx="8321576" cy="4816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b="1" dirty="0"/>
              <a:t>Teknik Bilimler MYO</a:t>
            </a:r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Elektrik 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>
              <a:buFont typeface="Arial" pitchFamily="34" charset="0"/>
              <a:buChar char="•"/>
            </a:pPr>
            <a:r>
              <a:rPr lang="tr-TR" sz="900" dirty="0"/>
              <a:t>Elektrik(İ.Ö)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Makine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Makine (İÖ) ( Kapandı Öğrencisi var )</a:t>
            </a:r>
          </a:p>
          <a:p>
            <a:pPr lvl="0"/>
            <a:endParaRPr lang="tr-TR" sz="900" dirty="0"/>
          </a:p>
          <a:p>
            <a:pPr>
              <a:buFont typeface="Arial" pitchFamily="34" charset="0"/>
              <a:buChar char="•"/>
            </a:pPr>
            <a:r>
              <a:rPr lang="tr-TR" sz="900" dirty="0"/>
              <a:t>Mobilya ve Dekorasyon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Bilgisayar Programcılığı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Bilgisayar Programcılığı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 smtClean="0"/>
              <a:t>Kimya </a:t>
            </a:r>
            <a:r>
              <a:rPr lang="tr-TR" sz="900" dirty="0"/>
              <a:t>Teknolojisi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Gıda Teknolojisi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>
              <a:buFont typeface="Arial" pitchFamily="34" charset="0"/>
              <a:buChar char="•"/>
            </a:pPr>
            <a:r>
              <a:rPr lang="tr-TR" sz="900" dirty="0"/>
              <a:t>Gıda Teknolojisi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İnşaat Teknolojisi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İnşaat Teknolojisi (İ.Ö)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Arıcılık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Özel Güvenlik ve Koruma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Raylı Sistemler Elektrik-Elektronik 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endParaRPr lang="tr-TR" sz="9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179512" y="-500086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64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357158" y="1071546"/>
            <a:ext cx="7006043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r-TR" sz="2000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Sosyal Bilimler MYO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tr-TR" sz="1100" b="1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Muhasebe ve Vergi Uygulamaları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 smtClean="0">
                <a:cs typeface="Arial" pitchFamily="34" charset="0"/>
              </a:rPr>
              <a:t>Çocuk </a:t>
            </a:r>
            <a:r>
              <a:rPr lang="tr-TR" sz="900" dirty="0">
                <a:cs typeface="Arial" pitchFamily="34" charset="0"/>
              </a:rPr>
              <a:t>Gelişimi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Çocuk Gelişimi (İÖ)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Geleneksel El Sanatları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İşletme Yönetimi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 smtClean="0">
                <a:cs typeface="Calibri" pitchFamily="34" charset="0"/>
              </a:rPr>
              <a:t>Büro </a:t>
            </a:r>
            <a:r>
              <a:rPr lang="tr-TR" sz="900" dirty="0">
                <a:cs typeface="Calibri" pitchFamily="34" charset="0"/>
              </a:rPr>
              <a:t>Yönetici ve Asistanlığı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Calibri" pitchFamily="34" charset="0"/>
              </a:rPr>
              <a:t>Büro Yönetici ve Asistanlığı (İ.Ö)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Uygulamalı İngilizce </a:t>
            </a:r>
            <a:r>
              <a:rPr lang="tr-TR" sz="900" dirty="0" smtClean="0">
                <a:cs typeface="Arial" pitchFamily="34" charset="0"/>
              </a:rPr>
              <a:t>Çevirmenlik</a:t>
            </a: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Uygulamalı İngilizce </a:t>
            </a:r>
            <a:r>
              <a:rPr lang="tr-TR" sz="900" dirty="0" smtClean="0">
                <a:cs typeface="Arial" pitchFamily="34" charset="0"/>
              </a:rPr>
              <a:t>Çevirmenlik</a:t>
            </a:r>
            <a:r>
              <a:rPr lang="tr-TR" sz="900" dirty="0" smtClean="0">
                <a:cs typeface="Calibri" pitchFamily="34" charset="0"/>
              </a:rPr>
              <a:t>(İ.Ö</a:t>
            </a:r>
            <a:r>
              <a:rPr lang="tr-TR" sz="900" dirty="0">
                <a:cs typeface="Calibri" pitchFamily="34" charset="0"/>
              </a:rPr>
              <a:t>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Calibri" pitchFamily="34" charset="0"/>
              </a:rPr>
              <a:t>Sosyal Hizmetler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Calibri" pitchFamily="34" charset="0"/>
              </a:rPr>
              <a:t>Sosyal Hizmetler</a:t>
            </a:r>
            <a:r>
              <a:rPr lang="tr-TR" sz="900" dirty="0">
                <a:cs typeface="Arial" pitchFamily="34" charset="0"/>
              </a:rPr>
              <a:t>(İ.Ö)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Yerel Yönetimler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Aşçılık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90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900" dirty="0">
                <a:cs typeface="Arial" pitchFamily="34" charset="0"/>
              </a:rPr>
              <a:t>Çağrı Merkezi Hizmetleri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000" dirty="0"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142844" y="-57150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65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257116" y="984998"/>
            <a:ext cx="8429684" cy="5193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SOSYAL BİLİMLER ENSTİTÜSÜ</a:t>
            </a:r>
          </a:p>
          <a:p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Tarih Anabilim Dalı </a:t>
            </a:r>
            <a:r>
              <a:rPr lang="tr-TR" sz="1200" b="1" dirty="0"/>
              <a:t>(Yüksek Lisans 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Tarih Anabilim Dalı (İ.Ö)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Tarih Anabilim Dalı </a:t>
            </a:r>
            <a:r>
              <a:rPr lang="tr-TR" sz="1200" dirty="0">
                <a:solidFill>
                  <a:srgbClr val="FF0000"/>
                </a:solidFill>
              </a:rPr>
              <a:t>Yüzüncü Yıl </a:t>
            </a:r>
            <a:r>
              <a:rPr lang="tr-TR" sz="1200" dirty="0" err="1">
                <a:solidFill>
                  <a:srgbClr val="FF0000"/>
                </a:solidFill>
              </a:rPr>
              <a:t>Üni</a:t>
            </a:r>
            <a:r>
              <a:rPr lang="tr-TR" sz="1200" dirty="0"/>
              <a:t>. </a:t>
            </a:r>
            <a:r>
              <a:rPr lang="tr-TR" sz="1200" b="1" dirty="0"/>
              <a:t>( Ortak Yüksek Lisans ) (KAPANDI)</a:t>
            </a:r>
            <a:endParaRPr lang="tr-TR" sz="1200" dirty="0"/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Türk Dili ve Edebiyatı Anabilim Dalı N.Ö-İ.Ö  </a:t>
            </a:r>
            <a:r>
              <a:rPr lang="tr-TR" sz="1200" b="1" dirty="0"/>
              <a:t>(Yüksek Lisans </a:t>
            </a:r>
            <a:r>
              <a:rPr lang="tr-TR" sz="1200" b="1" dirty="0" smtClean="0"/>
              <a:t>)</a:t>
            </a:r>
          </a:p>
          <a:p>
            <a:pPr lvl="0"/>
            <a:endParaRPr lang="tr-TR" sz="12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Türk Dili ve Edebiyatı Anabilim </a:t>
            </a:r>
            <a:r>
              <a:rPr lang="tr-TR" sz="1200" dirty="0" smtClean="0"/>
              <a:t>Dalı </a:t>
            </a:r>
            <a:r>
              <a:rPr lang="tr-TR" sz="1200" dirty="0" err="1" smtClean="0"/>
              <a:t>Tessiz</a:t>
            </a:r>
            <a:r>
              <a:rPr lang="tr-TR" sz="1200" dirty="0" smtClean="0"/>
              <a:t> İ.Ö </a:t>
            </a:r>
            <a:endParaRPr lang="tr-TR" sz="1200" b="1" dirty="0"/>
          </a:p>
          <a:p>
            <a:pPr lvl="0"/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Bölgesel Kalkınma İktisadi Anabilim Dalı Tezli (N.Ö) </a:t>
            </a:r>
            <a:r>
              <a:rPr lang="tr-TR" sz="1200" b="1" dirty="0"/>
              <a:t>(Yüksek Lisans )</a:t>
            </a:r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Bölgesel Kalkınma İktisadi Anabilim Dalı Tezli (İ.Ö) </a:t>
            </a:r>
            <a:r>
              <a:rPr lang="tr-TR" sz="1200" b="1" dirty="0"/>
              <a:t>(Yüksek Lisans )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Bölgesel Kalkınma İktisadi Anabilim Dalı Tezsiz (N.Ö) </a:t>
            </a:r>
            <a:r>
              <a:rPr lang="tr-TR" sz="1200" b="1" dirty="0"/>
              <a:t>(Yüksek Lisans )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Bölgesel Kalkınma İktisadi Anabilim Dalı Tezsiz(İ.Ö) </a:t>
            </a:r>
            <a:r>
              <a:rPr lang="tr-TR" sz="1200" b="1" dirty="0"/>
              <a:t>(Yüksek Lisans )</a:t>
            </a:r>
            <a:endParaRPr lang="tr-TR" sz="1200" dirty="0"/>
          </a:p>
          <a:p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Türkçe ve Sosyal Bilimler Eğitimi A.B.D Türkçe Eğitimi Bilim Dalı  </a:t>
            </a:r>
            <a:r>
              <a:rPr lang="tr-TR" sz="1200" dirty="0">
                <a:solidFill>
                  <a:srgbClr val="FF0000"/>
                </a:solidFill>
              </a:rPr>
              <a:t>Atatürk Üniversitesi </a:t>
            </a:r>
            <a:r>
              <a:rPr lang="tr-TR" sz="1200" b="1" dirty="0"/>
              <a:t>(Ortak Yüksek Lisans) (KAPANDI)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Türkçe ve Sosyal Bilimler Eğitimi A.B.D Türkçe Eğitimi Bilim Dalı Tezli</a:t>
            </a:r>
            <a:r>
              <a:rPr lang="tr-TR" sz="1200" b="1" dirty="0"/>
              <a:t> </a:t>
            </a:r>
            <a:r>
              <a:rPr lang="tr-TR" sz="1200" b="1" dirty="0" smtClean="0"/>
              <a:t>(Yüksek </a:t>
            </a:r>
            <a:r>
              <a:rPr lang="tr-TR" sz="1200" b="1" dirty="0"/>
              <a:t>Lisans 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Türkçe ve Sosyal Bilimler Eğitimi A.B.D Türkçe Eğitimi Bilim Dalı Tezli  (İ.Ö)</a:t>
            </a:r>
            <a:r>
              <a:rPr lang="tr-TR" sz="1200" b="1" dirty="0"/>
              <a:t> Yüksek Lisans )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700" dirty="0"/>
          </a:p>
          <a:p>
            <a:pPr lvl="0"/>
            <a:endParaRPr lang="tr-TR" sz="800" b="1" dirty="0"/>
          </a:p>
          <a:p>
            <a:pPr lvl="0"/>
            <a:endParaRPr lang="tr-TR" sz="105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>
            <a:extLst>
              <a:ext uri="{FF2B5EF4-FFF2-40B4-BE49-F238E27FC236}">
                <a16:creationId xmlns:a16="http://schemas.microsoft.com/office/drawing/2014/main" id="{F9CDC224-5FC6-4475-90ED-823746612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66</a:t>
            </a:fld>
            <a:endParaRPr lang="tr-TR"/>
          </a:p>
        </p:txBody>
      </p:sp>
      <p:sp>
        <p:nvSpPr>
          <p:cNvPr id="6" name="Metin kutusu 5">
            <a:extLst>
              <a:ext uri="{FF2B5EF4-FFF2-40B4-BE49-F238E27FC236}">
                <a16:creationId xmlns:a16="http://schemas.microsoft.com/office/drawing/2014/main" id="{58B7BF38-1D52-490C-B73D-A66267802A65}"/>
              </a:ext>
            </a:extLst>
          </p:cNvPr>
          <p:cNvSpPr txBox="1"/>
          <p:nvPr/>
        </p:nvSpPr>
        <p:spPr>
          <a:xfrm>
            <a:off x="251520" y="692696"/>
            <a:ext cx="8291264" cy="62709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100" b="1" dirty="0"/>
              <a:t>SOSYAL BİLİMLER ENSTİTÜSÜ</a:t>
            </a:r>
          </a:p>
          <a:p>
            <a:pPr>
              <a:buFont typeface="Arial" pitchFamily="34" charset="0"/>
              <a:buChar char="•"/>
            </a:pPr>
            <a:endParaRPr lang="tr-TR" sz="1050" dirty="0"/>
          </a:p>
          <a:p>
            <a:pPr>
              <a:buFont typeface="Arial" pitchFamily="34" charset="0"/>
              <a:buChar char="•"/>
            </a:pPr>
            <a:r>
              <a:rPr lang="tr-TR" sz="1050" dirty="0"/>
              <a:t> Eğitim Bilimleri A.B.D Tezli Yüksek Lisans </a:t>
            </a:r>
            <a:r>
              <a:rPr lang="tr-TR" sz="1050" dirty="0" smtClean="0"/>
              <a:t>(</a:t>
            </a:r>
            <a:r>
              <a:rPr lang="tr-TR" sz="1050" b="1" dirty="0" smtClean="0"/>
              <a:t>Yüksek </a:t>
            </a:r>
            <a:r>
              <a:rPr lang="tr-TR" sz="1050" b="1" dirty="0"/>
              <a:t>Lisans )</a:t>
            </a:r>
            <a:endParaRPr lang="tr-TR" sz="1050" dirty="0"/>
          </a:p>
          <a:p>
            <a:pPr lvl="0"/>
            <a:endParaRPr lang="tr-TR" sz="1050" dirty="0"/>
          </a:p>
          <a:p>
            <a:pPr lvl="0">
              <a:buFont typeface="Arial" pitchFamily="34" charset="0"/>
              <a:buChar char="•"/>
            </a:pPr>
            <a:r>
              <a:rPr lang="tr-TR" sz="1050" dirty="0"/>
              <a:t>Eğitim Bilimler A.B.D Eğitim Yönetimi Bilim Dalı </a:t>
            </a:r>
            <a:r>
              <a:rPr lang="tr-TR" sz="1050" dirty="0">
                <a:solidFill>
                  <a:srgbClr val="FF0000"/>
                </a:solidFill>
              </a:rPr>
              <a:t>Yüzüncü Yıl </a:t>
            </a:r>
            <a:r>
              <a:rPr lang="tr-TR" sz="1050" dirty="0" err="1">
                <a:solidFill>
                  <a:srgbClr val="FF0000"/>
                </a:solidFill>
              </a:rPr>
              <a:t>Üni</a:t>
            </a:r>
            <a:r>
              <a:rPr lang="tr-TR" sz="1050" dirty="0">
                <a:solidFill>
                  <a:srgbClr val="FF0000"/>
                </a:solidFill>
              </a:rPr>
              <a:t> </a:t>
            </a:r>
            <a:r>
              <a:rPr lang="tr-TR" sz="1050" b="1" dirty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1050" b="1" dirty="0"/>
          </a:p>
          <a:p>
            <a:pPr lvl="0">
              <a:buFont typeface="Arial" pitchFamily="34" charset="0"/>
              <a:buChar char="•"/>
            </a:pPr>
            <a:r>
              <a:rPr lang="tr-TR" sz="1050" dirty="0"/>
              <a:t>Eğitim Bilimleri A.B.D Eğitim Yönetimi Bilim Dalı tezli (N.Ö)</a:t>
            </a:r>
            <a:r>
              <a:rPr lang="tr-TR" sz="1050" b="1" dirty="0"/>
              <a:t> Yüksek Lisans )</a:t>
            </a:r>
            <a:endParaRPr lang="tr-TR" sz="1050" dirty="0"/>
          </a:p>
          <a:p>
            <a:pPr lvl="0">
              <a:buFont typeface="Arial" pitchFamily="34" charset="0"/>
              <a:buChar char="•"/>
            </a:pPr>
            <a:endParaRPr lang="tr-TR" sz="1050" dirty="0"/>
          </a:p>
          <a:p>
            <a:pPr>
              <a:buFont typeface="Arial" pitchFamily="34" charset="0"/>
              <a:buChar char="•"/>
            </a:pPr>
            <a:r>
              <a:rPr lang="tr-TR" sz="1050" dirty="0"/>
              <a:t>Eğitim Bilimleri A.B.D Eğitim Yönetimi Bilim Dalı tezsiz (N.Ö)</a:t>
            </a:r>
            <a:r>
              <a:rPr lang="tr-TR" sz="1050" b="1" dirty="0"/>
              <a:t> Yüksek Lisans )</a:t>
            </a:r>
            <a:endParaRPr lang="tr-TR" sz="1050" dirty="0"/>
          </a:p>
          <a:p>
            <a:pPr>
              <a:buFont typeface="Arial" pitchFamily="34" charset="0"/>
              <a:buChar char="•"/>
            </a:pPr>
            <a:endParaRPr lang="tr-TR" sz="1050" dirty="0"/>
          </a:p>
          <a:p>
            <a:pPr>
              <a:buFont typeface="Arial" pitchFamily="34" charset="0"/>
              <a:buChar char="•"/>
            </a:pPr>
            <a:r>
              <a:rPr lang="tr-TR" sz="1050" dirty="0"/>
              <a:t>Eğitim Bilimleri A.B.D Eğitim Yönetimi Bilim Dalı tezli (İ.Ö)</a:t>
            </a:r>
            <a:r>
              <a:rPr lang="tr-TR" sz="1050" b="1" dirty="0"/>
              <a:t> Yüksek Lisans )</a:t>
            </a:r>
            <a:endParaRPr lang="tr-TR" sz="1050" dirty="0"/>
          </a:p>
          <a:p>
            <a:pPr>
              <a:buFont typeface="Arial" pitchFamily="34" charset="0"/>
              <a:buChar char="•"/>
            </a:pPr>
            <a:endParaRPr lang="tr-TR" sz="1050" dirty="0"/>
          </a:p>
          <a:p>
            <a:pPr>
              <a:buFont typeface="Arial" pitchFamily="34" charset="0"/>
              <a:buChar char="•"/>
            </a:pPr>
            <a:r>
              <a:rPr lang="tr-TR" sz="1050" dirty="0"/>
              <a:t>Eğitim Bilimleri A.B.D Eğitim Yönetimi Bilim Dalı tezsiz (İ.Ö)</a:t>
            </a:r>
            <a:r>
              <a:rPr lang="tr-TR" sz="1050" b="1" dirty="0"/>
              <a:t> Yüksek Lisans )</a:t>
            </a:r>
            <a:endParaRPr lang="tr-TR" sz="1050" dirty="0"/>
          </a:p>
          <a:p>
            <a:pPr>
              <a:buFont typeface="Arial" pitchFamily="34" charset="0"/>
              <a:buChar char="•"/>
            </a:pPr>
            <a:endParaRPr lang="tr-TR" sz="1050" dirty="0"/>
          </a:p>
          <a:p>
            <a:pPr>
              <a:buFont typeface="Arial" pitchFamily="34" charset="0"/>
              <a:buChar char="•"/>
            </a:pPr>
            <a:r>
              <a:rPr lang="tr-TR" sz="1050" dirty="0"/>
              <a:t>Eğitim Programı ve Öğretimi  Bilim Dalı  </a:t>
            </a:r>
            <a:r>
              <a:rPr lang="tr-TR" sz="1050" dirty="0">
                <a:solidFill>
                  <a:srgbClr val="FF0000"/>
                </a:solidFill>
              </a:rPr>
              <a:t>Dicle </a:t>
            </a:r>
            <a:r>
              <a:rPr lang="tr-TR" sz="1050" dirty="0" err="1">
                <a:solidFill>
                  <a:srgbClr val="FF0000"/>
                </a:solidFill>
              </a:rPr>
              <a:t>Üni</a:t>
            </a:r>
            <a:r>
              <a:rPr lang="tr-TR" sz="1050" dirty="0"/>
              <a:t>.</a:t>
            </a:r>
            <a:r>
              <a:rPr lang="tr-TR" sz="1050" b="1" dirty="0"/>
              <a:t>(Ortak Yüksek Lisans) (KAPANDI)</a:t>
            </a:r>
          </a:p>
          <a:p>
            <a:pPr>
              <a:buFont typeface="Arial" pitchFamily="34" charset="0"/>
              <a:buChar char="•"/>
            </a:pPr>
            <a:endParaRPr lang="tr-TR" sz="1050" dirty="0"/>
          </a:p>
          <a:p>
            <a:pPr lvl="0">
              <a:buFont typeface="Arial" pitchFamily="34" charset="0"/>
              <a:buChar char="•"/>
            </a:pPr>
            <a:r>
              <a:rPr lang="tr-TR" sz="1050" dirty="0"/>
              <a:t>Eğitim Programı ve Öğretimi  Bilim Dalı N.Ö – İ.Ö </a:t>
            </a:r>
          </a:p>
          <a:p>
            <a:pPr lvl="0">
              <a:buFont typeface="Arial" pitchFamily="34" charset="0"/>
              <a:buChar char="•"/>
            </a:pPr>
            <a:endParaRPr lang="tr-TR" sz="1050" dirty="0"/>
          </a:p>
          <a:p>
            <a:pPr lvl="0">
              <a:buFont typeface="Arial" pitchFamily="34" charset="0"/>
              <a:buChar char="•"/>
            </a:pPr>
            <a:r>
              <a:rPr lang="tr-TR" sz="1050" dirty="0"/>
              <a:t>Temel İslam Bilimler  Yüksek Lisans A.B.D Tezli</a:t>
            </a:r>
            <a:r>
              <a:rPr lang="tr-TR" sz="1050" b="1" dirty="0"/>
              <a:t> Yüksek Lisans )</a:t>
            </a:r>
          </a:p>
          <a:p>
            <a:pPr lvl="0"/>
            <a:endParaRPr lang="tr-TR" sz="1050" b="1" dirty="0"/>
          </a:p>
          <a:p>
            <a:pPr lvl="0">
              <a:buFont typeface="Arial" pitchFamily="34" charset="0"/>
              <a:buChar char="•"/>
            </a:pPr>
            <a:r>
              <a:rPr lang="tr-TR" sz="1050" dirty="0"/>
              <a:t>Temel İslam Bilimleri </a:t>
            </a:r>
            <a:r>
              <a:rPr lang="tr-TR" sz="1050" b="1" dirty="0"/>
              <a:t>Doktora</a:t>
            </a:r>
          </a:p>
          <a:p>
            <a:pPr lvl="0">
              <a:buFont typeface="Arial" pitchFamily="34" charset="0"/>
              <a:buChar char="•"/>
            </a:pPr>
            <a:endParaRPr lang="tr-TR" sz="1050" dirty="0"/>
          </a:p>
          <a:p>
            <a:pPr lvl="0">
              <a:buFont typeface="Arial" pitchFamily="34" charset="0"/>
              <a:buChar char="•"/>
            </a:pPr>
            <a:r>
              <a:rPr lang="tr-TR" sz="1050" dirty="0"/>
              <a:t>Eğitim Bilimleri A.B.D Eğitim Yönetimi </a:t>
            </a:r>
            <a:r>
              <a:rPr lang="tr-TR" sz="1050" b="1" dirty="0" smtClean="0"/>
              <a:t>Doktora </a:t>
            </a:r>
            <a:endParaRPr lang="tr-TR" sz="1050" b="1" dirty="0"/>
          </a:p>
          <a:p>
            <a:pPr lvl="0">
              <a:buFont typeface="Arial" pitchFamily="34" charset="0"/>
              <a:buChar char="•"/>
            </a:pPr>
            <a:endParaRPr lang="tr-TR" sz="1050" b="1" dirty="0"/>
          </a:p>
          <a:p>
            <a:pPr lvl="0">
              <a:buFont typeface="Arial" pitchFamily="34" charset="0"/>
              <a:buChar char="•"/>
            </a:pPr>
            <a:r>
              <a:rPr lang="tr-TR" sz="1050" dirty="0"/>
              <a:t>İktisat </a:t>
            </a:r>
            <a:r>
              <a:rPr lang="tr-TR" sz="1050" b="1" dirty="0"/>
              <a:t>Doktora</a:t>
            </a:r>
            <a:r>
              <a:rPr lang="tr-TR" sz="1050" dirty="0"/>
              <a:t> </a:t>
            </a:r>
            <a:endParaRPr lang="tr-TR" sz="1050" dirty="0" smtClean="0"/>
          </a:p>
          <a:p>
            <a:pPr lvl="0">
              <a:buFont typeface="Arial" pitchFamily="34" charset="0"/>
              <a:buChar char="•"/>
            </a:pPr>
            <a:endParaRPr lang="tr-TR" sz="1050" dirty="0"/>
          </a:p>
          <a:p>
            <a:pPr lvl="0">
              <a:buFont typeface="Arial" pitchFamily="34" charset="0"/>
              <a:buChar char="•"/>
            </a:pPr>
            <a:r>
              <a:rPr lang="tr-TR" sz="1050" dirty="0" smtClean="0"/>
              <a:t>Türkçe Eğitimi D</a:t>
            </a:r>
            <a:r>
              <a:rPr lang="tr-TR" sz="1050" b="1" dirty="0" smtClean="0"/>
              <a:t>oktora</a:t>
            </a:r>
          </a:p>
          <a:p>
            <a:pPr lvl="0">
              <a:buFont typeface="Arial" pitchFamily="34" charset="0"/>
              <a:buChar char="•"/>
            </a:pPr>
            <a:endParaRPr lang="tr-TR" sz="1050" dirty="0"/>
          </a:p>
          <a:p>
            <a:pPr lvl="0">
              <a:buFont typeface="Arial" pitchFamily="34" charset="0"/>
              <a:buChar char="•"/>
            </a:pPr>
            <a:r>
              <a:rPr lang="tr-TR" sz="1050" dirty="0" smtClean="0"/>
              <a:t>Maliye A.B.D Tezli N.Ö-İ.Ö </a:t>
            </a:r>
            <a:r>
              <a:rPr lang="tr-TR" sz="1050" b="1" dirty="0" smtClean="0"/>
              <a:t>Yüksek Lisans</a:t>
            </a:r>
          </a:p>
          <a:p>
            <a:pPr>
              <a:buFont typeface="Arial" pitchFamily="34" charset="0"/>
              <a:buChar char="•"/>
            </a:pPr>
            <a:endParaRPr lang="tr-TR" sz="1050" b="1" dirty="0"/>
          </a:p>
          <a:p>
            <a:pPr>
              <a:buFont typeface="Arial" pitchFamily="34" charset="0"/>
              <a:buChar char="•"/>
            </a:pPr>
            <a:r>
              <a:rPr lang="tr-TR" sz="1050" dirty="0" smtClean="0"/>
              <a:t>Maliye </a:t>
            </a:r>
            <a:r>
              <a:rPr lang="tr-TR" sz="1050" dirty="0"/>
              <a:t>A.B.D </a:t>
            </a:r>
            <a:r>
              <a:rPr lang="tr-TR" sz="1050" dirty="0" smtClean="0"/>
              <a:t>Tezsiz İ.Ö </a:t>
            </a:r>
            <a:r>
              <a:rPr lang="tr-TR" sz="1050" b="1" dirty="0" smtClean="0"/>
              <a:t>Yüksek Lisans</a:t>
            </a:r>
          </a:p>
          <a:p>
            <a:pPr>
              <a:buFont typeface="Arial" pitchFamily="34" charset="0"/>
              <a:buChar char="•"/>
            </a:pPr>
            <a:endParaRPr lang="tr-TR" sz="1050" b="1" dirty="0"/>
          </a:p>
          <a:p>
            <a:pPr>
              <a:buFont typeface="Arial" pitchFamily="34" charset="0"/>
              <a:buChar char="•"/>
            </a:pPr>
            <a:r>
              <a:rPr lang="tr-TR" sz="1050" dirty="0" smtClean="0"/>
              <a:t>Felsefe ve Din Bilimleri Tezli </a:t>
            </a:r>
            <a:r>
              <a:rPr lang="tr-TR" sz="1050" b="1" dirty="0" smtClean="0"/>
              <a:t>Yüksek Lisans </a:t>
            </a:r>
            <a:endParaRPr lang="tr-TR" sz="1050" b="1" dirty="0"/>
          </a:p>
          <a:p>
            <a:pPr lvl="0">
              <a:buFont typeface="Arial" pitchFamily="34" charset="0"/>
              <a:buChar char="•"/>
            </a:pPr>
            <a:endParaRPr lang="tr-TR" sz="1050" b="1" dirty="0" smtClean="0"/>
          </a:p>
          <a:p>
            <a:pPr lvl="0">
              <a:buFont typeface="Arial" pitchFamily="34" charset="0"/>
              <a:buChar char="•"/>
            </a:pPr>
            <a:endParaRPr lang="tr-TR" sz="1050" b="1" dirty="0" smtClean="0"/>
          </a:p>
          <a:p>
            <a:pPr lvl="0">
              <a:buFont typeface="Arial" pitchFamily="34" charset="0"/>
              <a:buChar char="•"/>
            </a:pPr>
            <a:endParaRPr lang="tr-TR" sz="1050" b="1" dirty="0"/>
          </a:p>
          <a:p>
            <a:pPr lvl="0">
              <a:buFont typeface="Arial" pitchFamily="34" charset="0"/>
              <a:buChar char="•"/>
            </a:pPr>
            <a:endParaRPr lang="tr-TR" sz="600" b="1" dirty="0"/>
          </a:p>
          <a:p>
            <a:endParaRPr lang="tr-TR" sz="1400" dirty="0"/>
          </a:p>
        </p:txBody>
      </p:sp>
      <p:sp>
        <p:nvSpPr>
          <p:cNvPr id="7" name="1 Başlık">
            <a:extLst>
              <a:ext uri="{FF2B5EF4-FFF2-40B4-BE49-F238E27FC236}">
                <a16:creationId xmlns:a16="http://schemas.microsoft.com/office/drawing/2014/main" id="{3A9839BC-0FE7-4C46-B536-D3FEFD057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44" y="-57150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</p:spTree>
    <p:extLst>
      <p:ext uri="{BB962C8B-B14F-4D97-AF65-F5344CB8AC3E}">
        <p14:creationId xmlns:p14="http://schemas.microsoft.com/office/powerpoint/2010/main" val="253499938"/>
      </p:ext>
    </p:extLst>
  </p:cSld>
  <p:clrMapOvr>
    <a:masterClrMapping/>
  </p:clrMapOvr>
  <p:transition spd="med">
    <p:push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07504" y="-55955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107504" y="188640"/>
            <a:ext cx="8786842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r-TR" sz="1400" dirty="0"/>
          </a:p>
          <a:p>
            <a:endParaRPr lang="tr-TR" sz="1400" dirty="0"/>
          </a:p>
          <a:p>
            <a:r>
              <a:rPr lang="tr-TR" sz="1400" b="1" dirty="0"/>
              <a:t>FEN BİLİMLERİ ENSTİTÜSÜ</a:t>
            </a:r>
          </a:p>
          <a:p>
            <a:endParaRPr lang="tr-TR" sz="800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Kimya  Anabilim Dalı</a:t>
            </a:r>
            <a:r>
              <a:rPr lang="tr-TR" sz="1100" b="1" dirty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Kimya </a:t>
            </a:r>
            <a:r>
              <a:rPr lang="tr-TR" sz="1100" b="1" dirty="0"/>
              <a:t>Doktora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Tarımsal </a:t>
            </a:r>
            <a:r>
              <a:rPr lang="tr-TR" sz="1100" dirty="0" err="1"/>
              <a:t>Biyoteknoloji</a:t>
            </a:r>
            <a:r>
              <a:rPr lang="tr-TR" sz="1100" dirty="0"/>
              <a:t> 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Matematik </a:t>
            </a:r>
            <a:r>
              <a:rPr lang="tr-TR" sz="1100" b="1" dirty="0"/>
              <a:t>Doktora 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Matematik A.B.D </a:t>
            </a:r>
            <a:r>
              <a:rPr lang="tr-TR" sz="1100" b="1" dirty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Matematik Eğitimi ABD Tezli N.Ö-İ.Ö </a:t>
            </a:r>
            <a:endParaRPr lang="tr-TR" sz="1100" dirty="0" smtClean="0"/>
          </a:p>
          <a:p>
            <a:pPr lvl="0">
              <a:buFont typeface="Arial" pitchFamily="34" charset="0"/>
              <a:buChar char="•"/>
            </a:pPr>
            <a:endParaRPr lang="tr-TR" sz="1100" dirty="0"/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Kimya Mühendisliği </a:t>
            </a:r>
            <a:r>
              <a:rPr lang="tr-TR" sz="1100" b="1" dirty="0" smtClean="0"/>
              <a:t>Doktora</a:t>
            </a:r>
            <a:endParaRPr lang="tr-TR" sz="1100" b="1" dirty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Kimya Mühendisliği Anabilim Dalı</a:t>
            </a:r>
            <a:r>
              <a:rPr lang="tr-TR" sz="1100" b="1" dirty="0"/>
              <a:t> ( Yüksek Lisans)</a:t>
            </a:r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Tarla Bitkileri Anabilim Dalı </a:t>
            </a:r>
            <a:r>
              <a:rPr lang="tr-TR" sz="1100" b="1" dirty="0"/>
              <a:t>( Yüksek Lisans)</a:t>
            </a:r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Tarla Bitkileri Anabilim Dalı </a:t>
            </a:r>
            <a:r>
              <a:rPr lang="tr-TR" sz="1100" dirty="0">
                <a:solidFill>
                  <a:srgbClr val="FF0000"/>
                </a:solidFill>
              </a:rPr>
              <a:t>Yüzüncü Yıl </a:t>
            </a:r>
            <a:r>
              <a:rPr lang="tr-TR" sz="1100" b="1" dirty="0"/>
              <a:t>( Ortak Yüksek Lisans</a:t>
            </a:r>
            <a:r>
              <a:rPr lang="tr-TR" sz="1100" b="1" dirty="0" smtClean="0"/>
              <a:t>) Kapandı.</a:t>
            </a:r>
            <a:endParaRPr lang="tr-TR" sz="1100" b="1" dirty="0"/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Tarla Bitkileri Anabilim Dalı </a:t>
            </a:r>
            <a:r>
              <a:rPr lang="tr-TR" sz="1100" b="1" dirty="0"/>
              <a:t>(Doktora Programı )</a:t>
            </a:r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Zootekni Anabilim Dalı</a:t>
            </a:r>
            <a:r>
              <a:rPr lang="tr-TR" sz="1100" b="1" dirty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Zootekni Anabilim Dalı </a:t>
            </a:r>
            <a:r>
              <a:rPr lang="tr-TR" sz="1100" dirty="0">
                <a:solidFill>
                  <a:srgbClr val="FF0000"/>
                </a:solidFill>
              </a:rPr>
              <a:t>Yüzüncü Yıl</a:t>
            </a:r>
            <a:r>
              <a:rPr lang="tr-TR" sz="1100" b="1" dirty="0"/>
              <a:t>( Ortak Yüksek Lisans) Kapandı</a:t>
            </a:r>
            <a:r>
              <a:rPr lang="tr-TR" sz="1100" b="1" dirty="0" smtClean="0"/>
              <a:t>.</a:t>
            </a:r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Fen Bilgisi Eğitimi A.B.D </a:t>
            </a:r>
            <a:r>
              <a:rPr lang="tr-TR" sz="1100" b="1" dirty="0"/>
              <a:t>Tezli Yüksek Lisans </a:t>
            </a:r>
            <a:endParaRPr lang="tr-TR" sz="1100" dirty="0"/>
          </a:p>
          <a:p>
            <a:pPr>
              <a:buFont typeface="Arial" pitchFamily="34" charset="0"/>
              <a:buChar char="•"/>
            </a:pPr>
            <a:endParaRPr lang="tr-TR" sz="11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Fen Bilgisi Eğitimi A.B.D </a:t>
            </a:r>
            <a:r>
              <a:rPr lang="tr-TR" sz="1100" dirty="0" smtClean="0"/>
              <a:t>İ.Ö </a:t>
            </a:r>
            <a:r>
              <a:rPr lang="tr-TR" sz="1100" b="1" dirty="0" smtClean="0"/>
              <a:t>Tezsiz </a:t>
            </a:r>
            <a:r>
              <a:rPr lang="tr-TR" sz="1100" b="1" dirty="0"/>
              <a:t>Yüksek Lisans </a:t>
            </a:r>
            <a:endParaRPr lang="tr-TR" sz="1100" dirty="0"/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/>
            <a:endParaRPr lang="tr-TR" sz="600" b="1" dirty="0"/>
          </a:p>
          <a:p>
            <a:pPr lvl="0"/>
            <a:endParaRPr lang="tr-TR" sz="1100" b="1" dirty="0"/>
          </a:p>
          <a:p>
            <a:pPr lvl="0">
              <a:buFont typeface="Arial" pitchFamily="34" charset="0"/>
              <a:buChar char="•"/>
            </a:pPr>
            <a:endParaRPr lang="tr-TR" sz="1100" dirty="0"/>
          </a:p>
          <a:p>
            <a:endParaRPr lang="tr-TR" sz="1400" dirty="0"/>
          </a:p>
        </p:txBody>
      </p:sp>
      <p:sp>
        <p:nvSpPr>
          <p:cNvPr id="5" name="Dikdörtgen 1"/>
          <p:cNvSpPr/>
          <p:nvPr/>
        </p:nvSpPr>
        <p:spPr>
          <a:xfrm>
            <a:off x="2571736" y="648866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67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>
            <a:extLst>
              <a:ext uri="{FF2B5EF4-FFF2-40B4-BE49-F238E27FC236}">
                <a16:creationId xmlns:a16="http://schemas.microsoft.com/office/drawing/2014/main" id="{191239CE-CADA-45ED-B95F-8831C7FA2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68</a:t>
            </a:fld>
            <a:endParaRPr lang="tr-TR"/>
          </a:p>
        </p:txBody>
      </p:sp>
      <p:sp>
        <p:nvSpPr>
          <p:cNvPr id="4" name="1 Başlık">
            <a:extLst>
              <a:ext uri="{FF2B5EF4-FFF2-40B4-BE49-F238E27FC236}">
                <a16:creationId xmlns:a16="http://schemas.microsoft.com/office/drawing/2014/main" id="{F0670A7A-AAD0-4FD7-B227-D20BD125B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44" y="-57150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5" name="Metin kutusu 4">
            <a:extLst>
              <a:ext uri="{FF2B5EF4-FFF2-40B4-BE49-F238E27FC236}">
                <a16:creationId xmlns:a16="http://schemas.microsoft.com/office/drawing/2014/main" id="{C8B3F967-8021-44CA-84BD-80C38B988A90}"/>
              </a:ext>
            </a:extLst>
          </p:cNvPr>
          <p:cNvSpPr txBox="1"/>
          <p:nvPr/>
        </p:nvSpPr>
        <p:spPr>
          <a:xfrm>
            <a:off x="107504" y="596371"/>
            <a:ext cx="6912768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/>
              <a:t>FEN BİLİMLERİ ENSTİTÜSÜ</a:t>
            </a:r>
          </a:p>
          <a:p>
            <a:endParaRPr lang="tr-TR" sz="1100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Elektrik Elektronik Mühendisliği Anabilim Dalı </a:t>
            </a:r>
            <a:r>
              <a:rPr lang="tr-TR" sz="1100" b="1" dirty="0"/>
              <a:t>( Yüksek Lisans)</a:t>
            </a:r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Elektrik Elektronik Mühendisliği Anabilim Dalı </a:t>
            </a:r>
            <a:r>
              <a:rPr lang="tr-TR" sz="1100" b="1" dirty="0">
                <a:solidFill>
                  <a:srgbClr val="FF0000"/>
                </a:solidFill>
              </a:rPr>
              <a:t>Yüzüncü Yıl </a:t>
            </a:r>
            <a:r>
              <a:rPr lang="tr-TR" sz="1100" b="1" dirty="0"/>
              <a:t>( Ortak Yüksek Lisans ) Kapandı</a:t>
            </a:r>
            <a:r>
              <a:rPr lang="tr-TR" sz="1100" b="1" dirty="0" smtClean="0"/>
              <a:t>.</a:t>
            </a:r>
            <a:endParaRPr lang="tr-TR" sz="1100" b="1" dirty="0"/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Elektrik Elektronik Mühendisliği Anabilim Dalı (</a:t>
            </a:r>
            <a:r>
              <a:rPr lang="tr-TR" sz="1100" b="1" dirty="0"/>
              <a:t>Doktora Programı )</a:t>
            </a:r>
          </a:p>
          <a:p>
            <a:pPr>
              <a:buFont typeface="Arial" pitchFamily="34" charset="0"/>
              <a:buChar char="•"/>
            </a:pPr>
            <a:endParaRPr lang="tr-TR" sz="1100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Biyoloji  Anabilim Dalı </a:t>
            </a:r>
            <a:r>
              <a:rPr lang="tr-TR" sz="1100" dirty="0">
                <a:solidFill>
                  <a:srgbClr val="FF0000"/>
                </a:solidFill>
              </a:rPr>
              <a:t>Yüzüncü Yıl Üniversitesi </a:t>
            </a:r>
            <a:r>
              <a:rPr lang="tr-TR" sz="1100" b="1" dirty="0"/>
              <a:t>(Ortak Yüksek Lisans) Kapandı</a:t>
            </a:r>
            <a:r>
              <a:rPr lang="tr-TR" sz="1100" b="1" dirty="0" smtClean="0"/>
              <a:t>.</a:t>
            </a:r>
            <a:endParaRPr lang="tr-TR" sz="1100" b="1" dirty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Biyoloji  Anabilim Dalı Tezli </a:t>
            </a:r>
            <a:r>
              <a:rPr lang="tr-TR" sz="1100" b="1" dirty="0"/>
              <a:t>( Yüksek Lisans )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Bahçe Bitkileri ABD </a:t>
            </a:r>
            <a:r>
              <a:rPr lang="tr-TR" sz="1100" dirty="0" smtClean="0"/>
              <a:t>Tezli</a:t>
            </a:r>
          </a:p>
          <a:p>
            <a:pPr lvl="0">
              <a:buFont typeface="Arial" pitchFamily="34" charset="0"/>
              <a:buChar char="•"/>
            </a:pPr>
            <a:endParaRPr lang="tr-TR" sz="1100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Bahçe Bitkileri Anabilim Dalı </a:t>
            </a:r>
            <a:r>
              <a:rPr lang="tr-TR" sz="1100" dirty="0">
                <a:solidFill>
                  <a:srgbClr val="FF0000"/>
                </a:solidFill>
              </a:rPr>
              <a:t>Yüzüncü Yıl Üniversitesi </a:t>
            </a:r>
            <a:r>
              <a:rPr lang="tr-TR" sz="1100" b="1" dirty="0"/>
              <a:t>(Ortak Yüksek Lisans) Kapandı</a:t>
            </a:r>
            <a:r>
              <a:rPr lang="tr-TR" sz="1100" b="1" dirty="0" smtClean="0"/>
              <a:t>.</a:t>
            </a:r>
            <a:endParaRPr lang="tr-TR" sz="1100" b="1" dirty="0"/>
          </a:p>
          <a:p>
            <a:pPr lvl="0">
              <a:buFont typeface="Arial" pitchFamily="34" charset="0"/>
              <a:buChar char="•"/>
            </a:pPr>
            <a:endParaRPr lang="tr-TR" sz="1100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Gıda Mühendisliği ABD </a:t>
            </a:r>
            <a:r>
              <a:rPr lang="tr-TR" sz="1100" dirty="0">
                <a:solidFill>
                  <a:srgbClr val="FF0000"/>
                </a:solidFill>
              </a:rPr>
              <a:t>Yüzüncü Yıl Üniversitesi </a:t>
            </a:r>
            <a:r>
              <a:rPr lang="tr-TR" sz="1100" b="1" dirty="0"/>
              <a:t>(Ortak Yüksek Lisans) Kapandı</a:t>
            </a:r>
            <a:r>
              <a:rPr lang="tr-TR" sz="1100" b="1" dirty="0" smtClean="0"/>
              <a:t>.</a:t>
            </a:r>
            <a:endParaRPr lang="tr-TR" sz="1100" b="1" dirty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Gıda Mühendisliği ABD Tezli </a:t>
            </a:r>
            <a:r>
              <a:rPr lang="tr-TR" sz="1100" b="1" dirty="0"/>
              <a:t>( Yüksek Lisans )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Fizik A.B.D Tezli </a:t>
            </a:r>
            <a:r>
              <a:rPr lang="tr-TR" sz="1100" b="1" dirty="0"/>
              <a:t>( Yüksek Lisans ) </a:t>
            </a:r>
          </a:p>
          <a:p>
            <a:pPr lvl="0"/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Şehir ve Bölge planlama A.B.D Kentsel Tasarım Bilim Dalı N.Ö –İ.Ö </a:t>
            </a:r>
            <a:r>
              <a:rPr lang="tr-TR" sz="1100" b="1" dirty="0"/>
              <a:t>Tezli Yüksek Lisans </a:t>
            </a:r>
            <a:endParaRPr lang="tr-TR" sz="1100" b="1" dirty="0" smtClean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Bilgisayar Mühendisliği  A.B.D </a:t>
            </a:r>
            <a:r>
              <a:rPr lang="tr-TR" sz="1100" b="1" dirty="0"/>
              <a:t>Tezli Yüksek Lisans </a:t>
            </a:r>
            <a:endParaRPr lang="tr-TR" sz="1100" b="1" dirty="0" smtClean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Bitki Koruma A.B.D </a:t>
            </a:r>
            <a:r>
              <a:rPr lang="tr-TR" sz="1100" b="1" dirty="0"/>
              <a:t>Tezli Yüksek Lisans </a:t>
            </a:r>
            <a:endParaRPr lang="tr-TR" sz="1100" b="1" dirty="0" smtClean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 err="1" smtClean="0"/>
              <a:t>Biyosistem</a:t>
            </a:r>
            <a:r>
              <a:rPr lang="tr-TR" sz="1100" dirty="0" smtClean="0"/>
              <a:t> Mühendisliği A.B.D </a:t>
            </a:r>
            <a:r>
              <a:rPr lang="tr-TR" sz="1100" b="1" dirty="0"/>
              <a:t>Tezli Yüksek Lisans </a:t>
            </a:r>
            <a:endParaRPr lang="tr-TR" sz="1100" b="1" dirty="0" smtClean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endParaRPr lang="tr-TR" sz="2000" b="1" dirty="0"/>
          </a:p>
          <a:p>
            <a:pPr lvl="0">
              <a:buFont typeface="Arial" pitchFamily="34" charset="0"/>
              <a:buChar char="•"/>
            </a:pPr>
            <a:endParaRPr lang="tr-TR" sz="1100" dirty="0"/>
          </a:p>
          <a:p>
            <a:pPr lvl="0">
              <a:buFont typeface="Arial" pitchFamily="34" charset="0"/>
              <a:buChar char="•"/>
            </a:pPr>
            <a:endParaRPr lang="tr-TR" sz="2000" b="1" dirty="0"/>
          </a:p>
          <a:p>
            <a:pPr lvl="0"/>
            <a:endParaRPr lang="tr-TR" sz="2000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59595149"/>
      </p:ext>
    </p:extLst>
  </p:cSld>
  <p:clrMapOvr>
    <a:masterClrMapping/>
  </p:clrMapOvr>
  <p:transition spd="med">
    <p:push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>
            <a:extLst>
              <a:ext uri="{FF2B5EF4-FFF2-40B4-BE49-F238E27FC236}">
                <a16:creationId xmlns:a16="http://schemas.microsoft.com/office/drawing/2014/main" id="{210DBC5B-0E38-4088-BDBB-CE1A71858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69</a:t>
            </a:fld>
            <a:endParaRPr lang="tr-TR"/>
          </a:p>
        </p:txBody>
      </p:sp>
      <p:sp>
        <p:nvSpPr>
          <p:cNvPr id="5" name="1 Başlık">
            <a:extLst>
              <a:ext uri="{FF2B5EF4-FFF2-40B4-BE49-F238E27FC236}">
                <a16:creationId xmlns:a16="http://schemas.microsoft.com/office/drawing/2014/main" id="{C7EAC591-3B62-4221-A5E8-E12AF3F5A2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-500086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6" name="Metin kutusu 5">
            <a:extLst>
              <a:ext uri="{FF2B5EF4-FFF2-40B4-BE49-F238E27FC236}">
                <a16:creationId xmlns:a16="http://schemas.microsoft.com/office/drawing/2014/main" id="{32681600-B0BC-4088-8745-8E2B22148110}"/>
              </a:ext>
            </a:extLst>
          </p:cNvPr>
          <p:cNvSpPr txBox="1"/>
          <p:nvPr/>
        </p:nvSpPr>
        <p:spPr>
          <a:xfrm>
            <a:off x="539552" y="1700808"/>
            <a:ext cx="74888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Sağlık Bilimleri Enstitüsü</a:t>
            </a:r>
          </a:p>
          <a:p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Beden Eğitimi ve Spor Tezli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Veterinerlik Cerrahisi </a:t>
            </a:r>
            <a:r>
              <a:rPr lang="tr-TR" b="1" dirty="0" smtClean="0"/>
              <a:t>Doktora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 smtClean="0"/>
              <a:t>Veterinerlik İç Hastalıkları </a:t>
            </a:r>
            <a:r>
              <a:rPr lang="tr-TR" b="1" dirty="0" smtClean="0"/>
              <a:t>Doktora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 smtClean="0"/>
              <a:t>Hayvan Besleme ve Beslenme </a:t>
            </a:r>
            <a:r>
              <a:rPr lang="tr-TR" dirty="0" err="1" smtClean="0"/>
              <a:t>Hastalıklaları</a:t>
            </a:r>
            <a:r>
              <a:rPr lang="tr-TR" dirty="0"/>
              <a:t> </a:t>
            </a:r>
            <a:r>
              <a:rPr lang="tr-TR" b="1" dirty="0" smtClean="0"/>
              <a:t>Doktora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 smtClean="0"/>
              <a:t>Veterinerlik Biyokimyası Tezli</a:t>
            </a: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r>
              <a:rPr lang="tr-TR" b="1" dirty="0"/>
              <a:t>Yaşayan Diller Enstitüsü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090062617"/>
      </p:ext>
    </p:extLst>
  </p:cSld>
  <p:clrMapOvr>
    <a:masterClrMapping/>
  </p:clrMapOvr>
  <p:transition spd="med">
    <p:push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kutusu"/>
          <p:cNvSpPr txBox="1"/>
          <p:nvPr/>
        </p:nvSpPr>
        <p:spPr>
          <a:xfrm>
            <a:off x="428596" y="1484784"/>
            <a:ext cx="90464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EĞİTİM FAKÜLTESİ</a:t>
            </a:r>
          </a:p>
          <a:p>
            <a:endParaRPr lang="tr-TR" b="1" dirty="0"/>
          </a:p>
          <a:p>
            <a:endParaRPr lang="tr-TR" b="1" dirty="0"/>
          </a:p>
          <a:p>
            <a:endParaRPr lang="tr-TR" b="1" u="sng" dirty="0">
              <a:solidFill>
                <a:schemeClr val="tx2">
                  <a:lumMod val="75000"/>
                </a:schemeClr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tr-TR" dirty="0"/>
              <a:t>Özel Eğitim Bölümü</a:t>
            </a:r>
            <a:r>
              <a:rPr lang="tr-TR" b="1" dirty="0"/>
              <a:t> 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Güzel </a:t>
            </a:r>
            <a:r>
              <a:rPr lang="tr-TR" dirty="0"/>
              <a:t>Sanatlar Eğitimi Bölümü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İlk Öğretim Bölümü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214282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ALMAYAN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70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etin kutusu"/>
          <p:cNvSpPr txBox="1"/>
          <p:nvPr/>
        </p:nvSpPr>
        <p:spPr>
          <a:xfrm>
            <a:off x="428596" y="1357298"/>
            <a:ext cx="904697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/>
              <a:t>FEN EDEBİYAT FAKÜLTESİ</a:t>
            </a:r>
          </a:p>
          <a:p>
            <a:endParaRPr lang="tr-TR" sz="1600" b="1" dirty="0"/>
          </a:p>
          <a:p>
            <a:pPr>
              <a:buFont typeface="Arial" pitchFamily="34" charset="0"/>
              <a:buChar char="•"/>
            </a:pPr>
            <a:r>
              <a:rPr lang="tr-TR" sz="1600" dirty="0" smtClean="0"/>
              <a:t>Batı </a:t>
            </a:r>
            <a:r>
              <a:rPr lang="tr-TR" sz="1600" dirty="0"/>
              <a:t>Dilleri Bölümü </a:t>
            </a:r>
            <a:r>
              <a:rPr lang="tr-TR" sz="1600" b="1" dirty="0"/>
              <a:t>(Bölüm açık, öğrencisi yok)</a:t>
            </a: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Doğu Dilleri Bölümü</a:t>
            </a:r>
            <a:r>
              <a:rPr lang="tr-TR" sz="1600" b="1" dirty="0"/>
              <a:t> 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b="1" dirty="0"/>
          </a:p>
          <a:p>
            <a:r>
              <a:rPr lang="tr-TR" sz="1600" b="1" dirty="0" smtClean="0"/>
              <a:t>VETERİNER FAKÜLTESİ</a:t>
            </a:r>
          </a:p>
          <a:p>
            <a:endParaRPr lang="tr-TR" sz="1600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600" dirty="0" smtClean="0"/>
              <a:t>Gıda Hijyeni ve Teknolojisi </a:t>
            </a:r>
            <a:r>
              <a:rPr lang="tr-TR" sz="1600" dirty="0"/>
              <a:t>Bölümü</a:t>
            </a:r>
            <a:r>
              <a:rPr lang="tr-TR" sz="1600" b="1" dirty="0"/>
              <a:t>(Bölüm açık, öğrencisi yok</a:t>
            </a:r>
            <a:r>
              <a:rPr lang="tr-TR" sz="1600" b="1" dirty="0" smtClean="0"/>
              <a:t>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600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600" dirty="0" smtClean="0"/>
              <a:t>Klinik Bilimleri Bölümü </a:t>
            </a:r>
            <a:r>
              <a:rPr lang="tr-TR" sz="1600" b="1" dirty="0" smtClean="0"/>
              <a:t>(</a:t>
            </a:r>
            <a:r>
              <a:rPr lang="tr-TR" sz="1600" b="1" dirty="0"/>
              <a:t>Bölüm açık, öğrencisi yok</a:t>
            </a:r>
            <a:r>
              <a:rPr lang="tr-TR" sz="1600" b="1" dirty="0" smtClean="0"/>
              <a:t>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dirty="0" smtClean="0"/>
              <a:t>Klinik Öncesi Bilimleri </a:t>
            </a:r>
            <a:r>
              <a:rPr lang="tr-TR" sz="1600" dirty="0"/>
              <a:t>Bölümü</a:t>
            </a:r>
            <a:r>
              <a:rPr lang="tr-TR" sz="1600" b="1" dirty="0"/>
              <a:t>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dirty="0" smtClean="0"/>
              <a:t>Temel Bilimler </a:t>
            </a:r>
            <a:r>
              <a:rPr lang="tr-TR" sz="1600" dirty="0"/>
              <a:t>Bölümü</a:t>
            </a:r>
            <a:r>
              <a:rPr lang="tr-TR" sz="1600" b="1" dirty="0"/>
              <a:t>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dirty="0" smtClean="0"/>
              <a:t>Zootekni ve Hayvan Besleme </a:t>
            </a:r>
            <a:r>
              <a:rPr lang="tr-TR" sz="1600" dirty="0"/>
              <a:t>Bölümü</a:t>
            </a:r>
            <a:r>
              <a:rPr lang="tr-TR" sz="1600" b="1" dirty="0"/>
              <a:t>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600" dirty="0"/>
          </a:p>
        </p:txBody>
      </p:sp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28572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ALMAYAN PROGRAMLAR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71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etin kutusu"/>
          <p:cNvSpPr txBox="1"/>
          <p:nvPr/>
        </p:nvSpPr>
        <p:spPr>
          <a:xfrm>
            <a:off x="1259634" y="1253785"/>
            <a:ext cx="8286808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/>
              <a:t>MÜHENDİSLİK MİMARLIK FAKÜLTESİ</a:t>
            </a:r>
          </a:p>
          <a:p>
            <a:pPr lvl="0"/>
            <a:endParaRPr lang="tr-TR" sz="1200" dirty="0"/>
          </a:p>
          <a:p>
            <a:pPr lvl="0"/>
            <a:endParaRPr lang="tr-TR" sz="1200" dirty="0"/>
          </a:p>
          <a:p>
            <a:pPr lvl="0"/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Endüstri Ürünleri Bölümü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İç Mimarlık  Bölümü</a:t>
            </a:r>
            <a:r>
              <a:rPr lang="tr-TR" sz="1200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Şehir ve Bölge Planlama  Bölümü</a:t>
            </a:r>
            <a:r>
              <a:rPr lang="tr-TR" sz="1200" b="1" dirty="0"/>
              <a:t>(Bölüm açık, öğrencisi yok</a:t>
            </a:r>
            <a:r>
              <a:rPr lang="tr-TR" sz="1200" b="1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Kimya </a:t>
            </a:r>
            <a:r>
              <a:rPr lang="tr-TR" sz="1200" dirty="0"/>
              <a:t>Mühendisliği Bölümü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endParaRPr lang="tr-TR" dirty="0"/>
          </a:p>
        </p:txBody>
      </p:sp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83820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ALMAYAN PROGRAMLAR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72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ALMAYAN PROGRAMLAR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73</a:t>
            </a:fld>
            <a:endParaRPr lang="tr-TR"/>
          </a:p>
        </p:txBody>
      </p:sp>
      <p:sp>
        <p:nvSpPr>
          <p:cNvPr id="3" name="2 Metin kutusu"/>
          <p:cNvSpPr txBox="1"/>
          <p:nvPr/>
        </p:nvSpPr>
        <p:spPr>
          <a:xfrm>
            <a:off x="285720" y="1071546"/>
            <a:ext cx="850728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tr-TR" sz="1400" dirty="0"/>
          </a:p>
          <a:p>
            <a:r>
              <a:rPr lang="tr-TR" sz="1400" b="1" dirty="0"/>
              <a:t>ZİRAAT FAKÜLTESİ</a:t>
            </a:r>
          </a:p>
          <a:p>
            <a:pPr lvl="0"/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Bitki Beslenme ve Toprak Bilimi Bölümü</a:t>
            </a:r>
            <a:r>
              <a:rPr lang="tr-TR" sz="1400" b="1" dirty="0"/>
              <a:t>(Bölüm açık, öğrencisi yok)</a:t>
            </a:r>
          </a:p>
          <a:p>
            <a:pPr lvl="0"/>
            <a:endParaRPr lang="tr-TR" sz="1400" b="1" dirty="0"/>
          </a:p>
          <a:p>
            <a:pPr lvl="0"/>
            <a:r>
              <a:rPr lang="tr-TR" sz="1400" b="1" dirty="0"/>
              <a:t>GÜZEL SANATLAR ve TASARIM FAKÜLTESİ</a:t>
            </a:r>
          </a:p>
          <a:p>
            <a:pPr marL="285750" indent="-285750"/>
            <a:endParaRPr lang="tr-TR" sz="1400" b="1" dirty="0"/>
          </a:p>
          <a:p>
            <a:pPr lvl="0"/>
            <a:endParaRPr lang="tr-TR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Peyzaj Mimarlığı Bölümü</a:t>
            </a:r>
            <a:r>
              <a:rPr lang="tr-TR" sz="1400" b="1" dirty="0"/>
              <a:t>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Endüstri Ürünleri Tasarımı Bölümü.</a:t>
            </a:r>
            <a:r>
              <a:rPr lang="tr-TR" sz="1400" b="1" dirty="0"/>
              <a:t> 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400" dirty="0"/>
              <a:t>İç Mimarlık Bölümü</a:t>
            </a:r>
            <a:r>
              <a:rPr lang="tr-TR" sz="1400" b="1" dirty="0"/>
              <a:t>(Bölüm açık, öğrencisi yok)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4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Grafik Tasarım Bölümü</a:t>
            </a:r>
            <a:r>
              <a:rPr lang="tr-TR" sz="1400" b="1" dirty="0"/>
              <a:t>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400" dirty="0"/>
              <a:t>Müzik Bölümü</a:t>
            </a:r>
            <a:r>
              <a:rPr lang="tr-TR" sz="1400" b="1" dirty="0"/>
              <a:t>(Bölüm açık, öğrencisi yok)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4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Resim Bölümü</a:t>
            </a:r>
            <a:r>
              <a:rPr lang="tr-TR" sz="1400" b="1" dirty="0"/>
              <a:t>(Bölüm açık, öğrencisi yok)</a:t>
            </a:r>
            <a:endParaRPr lang="tr-T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lvl="0"/>
            <a:endParaRPr lang="tr-TR" sz="1400" dirty="0"/>
          </a:p>
          <a:p>
            <a:pPr>
              <a:buFont typeface="Arial" pitchFamily="34" charset="0"/>
              <a:buChar char="•"/>
            </a:pPr>
            <a:endParaRPr lang="tr-TR" sz="1400" dirty="0"/>
          </a:p>
        </p:txBody>
      </p:sp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15616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395536" y="1628800"/>
            <a:ext cx="866185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İKTİSADİ VE İDARİ BİLİMLER FAKÜLTESİ</a:t>
            </a:r>
          </a:p>
          <a:p>
            <a:endParaRPr lang="tr-TR" b="1" dirty="0"/>
          </a:p>
          <a:p>
            <a:pPr lvl="0"/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Çalışma Ekonomisi ve Endüstri İlişkiler Bölümü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74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tr-TR" sz="4400" b="1" dirty="0"/>
              <a:t>ÖĞRENCİ ALMAYAN PROGRAMLAR</a:t>
            </a:r>
            <a:r>
              <a:rPr lang="tr-TR" sz="5400" b="1" dirty="0"/>
              <a:t/>
            </a:r>
            <a:br>
              <a:rPr lang="tr-TR" sz="5400" b="1" dirty="0"/>
            </a:br>
            <a:endParaRPr lang="tr-TR" dirty="0"/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75</a:t>
            </a:fld>
            <a:endParaRPr lang="tr-TR"/>
          </a:p>
        </p:txBody>
      </p:sp>
      <p:sp>
        <p:nvSpPr>
          <p:cNvPr id="4" name="3 Metin kutusu"/>
          <p:cNvSpPr txBox="1"/>
          <p:nvPr/>
        </p:nvSpPr>
        <p:spPr>
          <a:xfrm>
            <a:off x="500034" y="1214422"/>
            <a:ext cx="614366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Tıp Fakültesi  </a:t>
            </a:r>
          </a:p>
          <a:p>
            <a:endParaRPr lang="tr-TR" b="1" dirty="0"/>
          </a:p>
          <a:p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Cerrahi Tıp Bilimleri Bölümü </a:t>
            </a:r>
            <a:r>
              <a:rPr lang="tr-TR" sz="1600" b="1" dirty="0"/>
              <a:t>(Açık Öğrencisi Yok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Dahili  Tıp Bilimleri Bölümü </a:t>
            </a:r>
            <a:r>
              <a:rPr lang="tr-TR" sz="1600" b="1" dirty="0"/>
              <a:t>(Açık Öğrencisi Yok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Temel Tıp Bilimleri Bölümü </a:t>
            </a:r>
            <a:r>
              <a:rPr lang="tr-TR" sz="1600" b="1" dirty="0"/>
              <a:t>(Açık Öğrencisi Yok )</a:t>
            </a:r>
          </a:p>
          <a:p>
            <a:pPr lvl="0"/>
            <a:endParaRPr lang="tr-TR" sz="1600" b="1" dirty="0"/>
          </a:p>
          <a:p>
            <a:endParaRPr lang="tr-TR" dirty="0"/>
          </a:p>
        </p:txBody>
      </p:sp>
    </p:spTree>
  </p:cSld>
  <p:clrMapOvr>
    <a:masterClrMapping/>
  </p:clrMapOvr>
  <p:transition spd="med">
    <p:push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357158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ALAN/ALMAYAN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500034" y="1214422"/>
            <a:ext cx="614366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YAŞAYAN DİLLER ENSTİTÜSÜ </a:t>
            </a:r>
          </a:p>
          <a:p>
            <a:endParaRPr lang="tr-TR" b="1" dirty="0"/>
          </a:p>
          <a:p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Arap Dili Edebiyatı A.B.D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Kürt Dili Edebiyatı A.B.D 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Süryani Dili Edebiyatı A.B.D </a:t>
            </a:r>
            <a:endParaRPr lang="tr-TR" sz="1600" b="1" dirty="0"/>
          </a:p>
          <a:p>
            <a:pPr lvl="0"/>
            <a:endParaRPr lang="tr-TR" sz="1600" b="1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76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15616" y="-24787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1043610" y="1268760"/>
            <a:ext cx="8629019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/>
              <a:t>SAĞLIK </a:t>
            </a:r>
            <a:r>
              <a:rPr lang="tr-TR" sz="1400" b="1" dirty="0" smtClean="0"/>
              <a:t>BİLİMLERİ FAKÜLTESİ</a:t>
            </a:r>
            <a:endParaRPr lang="tr-TR" sz="1400" b="1" dirty="0"/>
          </a:p>
          <a:p>
            <a:pPr lvl="0"/>
            <a:endParaRPr lang="tr-TR" sz="1400" b="1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Fizyoterapi ve Rehabilitasyon Bölümü</a:t>
            </a:r>
            <a:r>
              <a:rPr lang="tr-TR" sz="1400" b="1" dirty="0"/>
              <a:t> (Bölüm açık, öğrencisi yok)</a:t>
            </a:r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Çocuk Gelişimi Bölümü</a:t>
            </a:r>
            <a:r>
              <a:rPr lang="tr-TR" sz="1400" b="1" dirty="0"/>
              <a:t> (Bölüm açık, öğrencisi yok)</a:t>
            </a:r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Ebelik Bölümü</a:t>
            </a:r>
            <a:r>
              <a:rPr lang="tr-TR" sz="1400" b="1" dirty="0"/>
              <a:t> (Bölüm açık, öğrencisi yok)</a:t>
            </a:r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Sosyal Hizmetler Bölümü</a:t>
            </a:r>
            <a:r>
              <a:rPr lang="tr-TR" sz="1400" b="1" dirty="0"/>
              <a:t> (Bölüm açık, öğrencisi yok)</a:t>
            </a:r>
            <a:endParaRPr lang="tr-TR" sz="1400" dirty="0"/>
          </a:p>
          <a:p>
            <a:pPr lvl="0"/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Beslenme ve Diyetetik Bölümü </a:t>
            </a:r>
            <a:r>
              <a:rPr lang="tr-TR" sz="1400" b="1" dirty="0"/>
              <a:t>(Bölüm açık, öğrencisi yok)</a:t>
            </a:r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400" b="1" dirty="0"/>
          </a:p>
          <a:p>
            <a:pPr lvl="0">
              <a:buFont typeface="Arial" pitchFamily="34" charset="0"/>
              <a:buChar char="•"/>
            </a:pPr>
            <a:endParaRPr lang="tr-TR" sz="1400" b="1" dirty="0"/>
          </a:p>
          <a:p>
            <a:pPr lvl="0"/>
            <a:endParaRPr lang="tr-TR" sz="1400" b="1" dirty="0"/>
          </a:p>
          <a:p>
            <a:pPr lvl="0"/>
            <a:endParaRPr lang="tr-TR" sz="1400" dirty="0"/>
          </a:p>
          <a:p>
            <a:r>
              <a:rPr lang="tr-TR" sz="1400" b="1" dirty="0"/>
              <a:t>BEDEN EĞİTİMİ VE SPOR YÜKSEKOKULU</a:t>
            </a:r>
          </a:p>
          <a:p>
            <a:endParaRPr lang="tr-TR" sz="1400" b="1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Rekreasyon</a:t>
            </a:r>
            <a:r>
              <a:rPr lang="tr-TR" sz="1400" b="1" dirty="0"/>
              <a:t> </a:t>
            </a:r>
            <a:r>
              <a:rPr lang="tr-TR" sz="1400" dirty="0"/>
              <a:t>Bölümü</a:t>
            </a:r>
            <a:r>
              <a:rPr lang="tr-TR" sz="1400" b="1" dirty="0"/>
              <a:t> (Bölüm açık, öğrencisi yok)</a:t>
            </a:r>
          </a:p>
          <a:p>
            <a:pPr lvl="0"/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endParaRPr lang="tr-TR" sz="1200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77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090530" y="-91781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395536" y="1052736"/>
            <a:ext cx="771530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SAĞLIK HİZMETLERİ MESLEK YÜKSEKOKULU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Sağlık  Bakım Hizmetleri </a:t>
            </a:r>
            <a:r>
              <a:rPr lang="tr-TR" b="1" dirty="0"/>
              <a:t>(Bölüm açık, öğrencisi yok)</a:t>
            </a:r>
          </a:p>
          <a:p>
            <a:pPr lvl="0"/>
            <a:r>
              <a:rPr lang="tr-TR" dirty="0" smtClean="0"/>
              <a:t>Yaşlı Bakımı Pr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Dişçilik Hizmetleri </a:t>
            </a:r>
            <a:r>
              <a:rPr lang="tr-TR" b="1" dirty="0" smtClean="0"/>
              <a:t>(</a:t>
            </a:r>
            <a:r>
              <a:rPr lang="tr-TR" b="1" dirty="0"/>
              <a:t>Bölüm açık, öğrencisi yok</a:t>
            </a:r>
            <a:r>
              <a:rPr lang="tr-TR" b="1" dirty="0" smtClean="0"/>
              <a:t>)</a:t>
            </a:r>
          </a:p>
          <a:p>
            <a:pPr lvl="0"/>
            <a:r>
              <a:rPr lang="tr-TR" dirty="0" smtClean="0"/>
              <a:t>Diş Protez Teknolojisi Pr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dirty="0" smtClean="0"/>
              <a:t>Tıbbi Hizmetler ve Teknikler </a:t>
            </a:r>
            <a:r>
              <a:rPr lang="tr-TR" dirty="0"/>
              <a:t>Bölümü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</a:p>
          <a:p>
            <a:pPr lvl="0"/>
            <a:r>
              <a:rPr lang="tr-TR" dirty="0" err="1" smtClean="0"/>
              <a:t>Paramedik</a:t>
            </a:r>
            <a:endParaRPr lang="tr-TR" dirty="0" smtClean="0"/>
          </a:p>
          <a:p>
            <a:pPr lvl="0"/>
            <a:r>
              <a:rPr lang="tr-TR" dirty="0" smtClean="0"/>
              <a:t>Tıbbi Tanıtım ve Pazarlama Pr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 smtClean="0"/>
              <a:t>Eczane Hizmetleri </a:t>
            </a:r>
            <a:r>
              <a:rPr lang="tr-TR" dirty="0"/>
              <a:t>Bölümü</a:t>
            </a:r>
            <a:r>
              <a:rPr lang="tr-TR" b="1" dirty="0"/>
              <a:t>(Bölüm açık, öğrencisi yok)</a:t>
            </a:r>
          </a:p>
          <a:p>
            <a:pPr lvl="0"/>
            <a:r>
              <a:rPr lang="tr-TR" dirty="0" smtClean="0"/>
              <a:t>Eczane Hizmetleri Pr</a:t>
            </a: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 smtClean="0"/>
              <a:t>Sağlık Programları </a:t>
            </a:r>
            <a:r>
              <a:rPr lang="tr-TR" dirty="0"/>
              <a:t>Bölümü</a:t>
            </a:r>
            <a:r>
              <a:rPr lang="tr-TR" b="1" dirty="0"/>
              <a:t>(Bölüm açık, öğrencisi yok)</a:t>
            </a:r>
          </a:p>
          <a:p>
            <a:pPr lvl="0"/>
            <a:r>
              <a:rPr lang="tr-TR" dirty="0" smtClean="0"/>
              <a:t>Ambulans ve Acil Yardım Pr</a:t>
            </a:r>
          </a:p>
          <a:p>
            <a:pPr lvl="0"/>
            <a:r>
              <a:rPr lang="tr-TR" dirty="0" smtClean="0"/>
              <a:t>Anestezi Pr</a:t>
            </a:r>
          </a:p>
          <a:p>
            <a:pPr lvl="0"/>
            <a:r>
              <a:rPr lang="tr-TR" dirty="0" smtClean="0"/>
              <a:t>Protez ve </a:t>
            </a:r>
            <a:r>
              <a:rPr lang="tr-TR" dirty="0" err="1" smtClean="0"/>
              <a:t>Ortez</a:t>
            </a:r>
            <a:r>
              <a:rPr lang="tr-TR" dirty="0" smtClean="0"/>
              <a:t> Pr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78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259632" y="1338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714348" y="1214422"/>
            <a:ext cx="771530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Yabancı Diller Yüksekokulu 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Mütercim-Tercümanlık Bölümü (Arapça ) 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Temel Yabancı Diller </a:t>
            </a:r>
            <a:r>
              <a:rPr lang="tr-TR" dirty="0"/>
              <a:t>Bölümü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Yabancı Diller </a:t>
            </a:r>
            <a:r>
              <a:rPr lang="tr-TR" dirty="0"/>
              <a:t>Bölümü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79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80</a:t>
            </a:fld>
            <a:endParaRPr lang="tr-TR"/>
          </a:p>
        </p:txBody>
      </p:sp>
      <p:sp>
        <p:nvSpPr>
          <p:cNvPr id="4" name="1 Başlık"/>
          <p:cNvSpPr txBox="1">
            <a:spLocks/>
          </p:cNvSpPr>
          <p:nvPr/>
        </p:nvSpPr>
        <p:spPr>
          <a:xfrm>
            <a:off x="1403648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5" name="3 Metin kutusu"/>
          <p:cNvSpPr txBox="1"/>
          <p:nvPr/>
        </p:nvSpPr>
        <p:spPr>
          <a:xfrm>
            <a:off x="323528" y="1105701"/>
            <a:ext cx="77153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Turizm İşletmeciliği ve Otelcilik Yüksekokulu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Gastronomi ve Mutfak Sanatları Bölümü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Konaklama </a:t>
            </a:r>
            <a:r>
              <a:rPr lang="tr-TR" dirty="0" err="1" smtClean="0"/>
              <a:t>İşletmeliciği</a:t>
            </a:r>
            <a:endParaRPr lang="tr-TR" dirty="0" smtClean="0"/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7" name="6 Metin kutusu"/>
          <p:cNvSpPr txBox="1"/>
          <p:nvPr/>
        </p:nvSpPr>
        <p:spPr>
          <a:xfrm>
            <a:off x="323528" y="2811566"/>
            <a:ext cx="77153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Kurtalan Meslek  Yüksekokulu 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Adalet Pr </a:t>
            </a:r>
            <a:r>
              <a:rPr lang="tr-TR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 err="1"/>
              <a:t>Peysaj</a:t>
            </a:r>
            <a:r>
              <a:rPr lang="tr-TR" dirty="0"/>
              <a:t> ve Süs Bitkileri </a:t>
            </a:r>
            <a:r>
              <a:rPr lang="tr-TR" dirty="0" smtClean="0"/>
              <a:t>Pr </a:t>
            </a:r>
            <a:r>
              <a:rPr lang="tr-TR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Pazarlama </a:t>
            </a:r>
            <a:r>
              <a:rPr lang="tr-TR" dirty="0" smtClean="0"/>
              <a:t>Pr </a:t>
            </a:r>
            <a:r>
              <a:rPr lang="tr-TR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Sulama Teknolojisi Pr  </a:t>
            </a:r>
            <a:r>
              <a:rPr lang="tr-TR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526314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259632" y="46905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1115617" y="1656219"/>
            <a:ext cx="778674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ERUH MESLEK YÜKSEKOKULU</a:t>
            </a:r>
          </a:p>
          <a:p>
            <a:endParaRPr lang="tr-TR" b="1" dirty="0"/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Yaşlı </a:t>
            </a:r>
            <a:r>
              <a:rPr lang="tr-TR" dirty="0" smtClean="0"/>
              <a:t>Bakımı Pr </a:t>
            </a:r>
            <a:r>
              <a:rPr lang="tr-TR" b="1" dirty="0" smtClean="0"/>
              <a:t>(Bölüm </a:t>
            </a:r>
            <a:r>
              <a:rPr lang="tr-TR" b="1" dirty="0"/>
              <a:t>açık, öğrencisi yok)</a:t>
            </a:r>
          </a:p>
          <a:p>
            <a:pPr lvl="0"/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Büro Yönetim ve Yöneticilik </a:t>
            </a:r>
            <a:r>
              <a:rPr lang="tr-TR" dirty="0" smtClean="0"/>
              <a:t>Asistanlığı Pr</a:t>
            </a:r>
            <a:r>
              <a:rPr lang="tr-TR" b="1" dirty="0" smtClean="0"/>
              <a:t> </a:t>
            </a:r>
            <a:r>
              <a:rPr lang="tr-TR" b="1" dirty="0"/>
              <a:t>(Bölüm açık, öğrencisi yok)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Özel Güvenlik ve </a:t>
            </a:r>
            <a:r>
              <a:rPr lang="tr-TR" dirty="0" smtClean="0"/>
              <a:t>Koruma Pr</a:t>
            </a:r>
            <a:r>
              <a:rPr lang="tr-TR" b="1" dirty="0" smtClean="0"/>
              <a:t>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Laborant ve Veteriner Sağlığı Pr </a:t>
            </a:r>
            <a:r>
              <a:rPr lang="tr-TR" b="1" dirty="0"/>
              <a:t>(Bölüm açık, öğrencisi yok)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/>
          </a:p>
          <a:p>
            <a:r>
              <a:rPr lang="tr-TR" dirty="0"/>
              <a:t> </a:t>
            </a:r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81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209758" y="1052736"/>
            <a:ext cx="8072494" cy="458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Tasarım MYO</a:t>
            </a:r>
            <a:r>
              <a:rPr kumimoji="0" lang="tr-TR" sz="20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tr-TR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tr-TR" dirty="0"/>
              <a:t>Bilgisayar Destekli Tasarım ve </a:t>
            </a:r>
            <a:r>
              <a:rPr lang="tr-TR" dirty="0" smtClean="0"/>
              <a:t>Animasyon Pr </a:t>
            </a:r>
            <a:r>
              <a:rPr lang="tr-TR" b="1" dirty="0"/>
              <a:t>(Bölüm açık, öğrencisi yok)</a:t>
            </a:r>
          </a:p>
          <a:p>
            <a:pPr lvl="0"/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Mobilya ve </a:t>
            </a:r>
            <a:r>
              <a:rPr lang="tr-TR" dirty="0" err="1"/>
              <a:t>Dekarasyon</a:t>
            </a:r>
            <a:r>
              <a:rPr lang="tr-TR" dirty="0"/>
              <a:t> </a:t>
            </a:r>
            <a:r>
              <a:rPr lang="tr-TR" dirty="0" smtClean="0"/>
              <a:t>Pr </a:t>
            </a:r>
            <a:r>
              <a:rPr lang="tr-TR" b="1" dirty="0" smtClean="0"/>
              <a:t>(Bölüm </a:t>
            </a:r>
            <a:r>
              <a:rPr lang="tr-TR" b="1" dirty="0"/>
              <a:t>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Coğrafi Bilgi </a:t>
            </a:r>
            <a:r>
              <a:rPr lang="tr-TR" dirty="0" smtClean="0"/>
              <a:t>Sistemleri Pr  </a:t>
            </a:r>
            <a:r>
              <a:rPr lang="tr-TR" b="1" dirty="0"/>
              <a:t>(Bölüm açık, öğrencisi yok)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Grafik Tasarımı Pr 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İç Mekan Tasarımı </a:t>
            </a:r>
            <a:r>
              <a:rPr lang="tr-TR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 smtClean="0"/>
          </a:p>
          <a:p>
            <a:pPr lvl="0"/>
            <a:endParaRPr lang="tr-TR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tr-TR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82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-6563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187624" y="1158177"/>
            <a:ext cx="8143932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Teknik Bilimler MYO</a:t>
            </a:r>
          </a:p>
          <a:p>
            <a:endParaRPr lang="tr-TR" b="1" dirty="0"/>
          </a:p>
          <a:p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Kontrol ve Otomasyon </a:t>
            </a:r>
            <a:r>
              <a:rPr lang="tr-TR" sz="1200" dirty="0" smtClean="0"/>
              <a:t>Teknolojisi Pr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Mobilya ve </a:t>
            </a:r>
            <a:r>
              <a:rPr lang="tr-TR" sz="1200" dirty="0" err="1"/>
              <a:t>Dekarasyon</a:t>
            </a:r>
            <a:r>
              <a:rPr lang="tr-TR" sz="1200" dirty="0"/>
              <a:t> </a:t>
            </a:r>
            <a:r>
              <a:rPr lang="tr-TR" sz="1200" dirty="0" smtClean="0"/>
              <a:t>Pr 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Otomotiv Teknolojisi Pr </a:t>
            </a:r>
            <a:r>
              <a:rPr lang="tr-TR" sz="1200" b="1" dirty="0"/>
              <a:t>(Bölüm açık, öğrencisi yok)</a:t>
            </a:r>
          </a:p>
          <a:p>
            <a:pPr lvl="0"/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Raylı Sistemler Makine </a:t>
            </a:r>
            <a:r>
              <a:rPr lang="tr-TR" sz="1200" dirty="0" smtClean="0"/>
              <a:t>Teknolojisi Pr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Sivil Savunma ve İtfaiyecilik Pr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Gaz ve Tesisatı Pr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İklimlendirme ve Soğutma Pr.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Doğal Gaz Tesisatı Pr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Yapı Denetim Pr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83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209758" y="1745233"/>
            <a:ext cx="8072494" cy="320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r-TR" sz="20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Sosyal Bilimler </a:t>
            </a:r>
            <a:r>
              <a:rPr kumimoji="0" lang="tr-T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MYO</a:t>
            </a:r>
            <a:r>
              <a:rPr kumimoji="0" lang="tr-TR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tr-TR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Pastacılık ve Ekmekçilik Pr </a:t>
            </a:r>
            <a:r>
              <a:rPr lang="tr-TR" b="1" dirty="0"/>
              <a:t>(Bölüm açık, öğrencisi yok)</a:t>
            </a:r>
          </a:p>
          <a:p>
            <a:pPr lvl="0"/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İş Sağlığı ve Güvenliği  Pr </a:t>
            </a:r>
            <a:r>
              <a:rPr lang="tr-TR" b="1" dirty="0" smtClean="0"/>
              <a:t>(Bölüm </a:t>
            </a:r>
            <a:r>
              <a:rPr lang="tr-TR" b="1" dirty="0"/>
              <a:t>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 smtClean="0"/>
          </a:p>
          <a:p>
            <a:pPr lvl="0"/>
            <a:endParaRPr lang="tr-TR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tr-TR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36653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Dikdörtgen 1"/>
          <p:cNvSpPr/>
          <p:nvPr/>
        </p:nvSpPr>
        <p:spPr>
          <a:xfrm>
            <a:off x="4572000" y="635795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Dikdörtgen"/>
          <p:cNvSpPr/>
          <p:nvPr/>
        </p:nvSpPr>
        <p:spPr>
          <a:xfrm>
            <a:off x="1071538" y="2214554"/>
            <a:ext cx="600079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tr-TR" sz="6600" b="1" i="1" u="sng" cap="all" spc="0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TEŞEKKÜRLER</a:t>
            </a:r>
            <a:r>
              <a:rPr lang="tr-TR" sz="5400" b="1" cap="all" spc="0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</a:p>
        </p:txBody>
      </p:sp>
    </p:spTree>
  </p:cSld>
  <p:clrMapOvr>
    <a:masterClrMapping/>
  </p:clrMapOvr>
  <p:transition spd="med">
    <p:push/>
  </p:transition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Brifing ve Sunum Formatı.pptx</Template>
  <TotalTime>14709</TotalTime>
  <Words>6900</Words>
  <Application>Microsoft Office PowerPoint</Application>
  <PresentationFormat>Ekran Gösterisi (4:3)</PresentationFormat>
  <Paragraphs>3857</Paragraphs>
  <Slides>85</Slides>
  <Notes>4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85</vt:i4>
      </vt:variant>
    </vt:vector>
  </HeadingPairs>
  <TitlesOfParts>
    <vt:vector size="92" baseType="lpstr">
      <vt:lpstr>Arial</vt:lpstr>
      <vt:lpstr>Arial Black</vt:lpstr>
      <vt:lpstr>Book Antiqua</vt:lpstr>
      <vt:lpstr>Calibri</vt:lpstr>
      <vt:lpstr>Tahoma</vt:lpstr>
      <vt:lpstr>Times New Roman</vt:lpstr>
      <vt:lpstr>Ofis Teması</vt:lpstr>
      <vt:lpstr>PowerPoint Sunusu</vt:lpstr>
      <vt:lpstr>PowerPoint Sunusu</vt:lpstr>
      <vt:lpstr>PowerPoint Sunusu</vt:lpstr>
      <vt:lpstr>PowerPoint Sunusu</vt:lpstr>
      <vt:lpstr>Personel Görev Dağılım Tablosu</vt:lpstr>
      <vt:lpstr>ÖĞRENCİ İŞLERİNİN ÇALIŞMA ALANLARI</vt:lpstr>
      <vt:lpstr>Mali Bilgiler</vt:lpstr>
      <vt:lpstr>EVRAK KAYIT BİLGİLERİ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3920 öğrenci kontenjanından 3276 öğrenci kaydını yapmıştır.</vt:lpstr>
      <vt:lpstr>PowerPoint Sunusu</vt:lpstr>
      <vt:lpstr>PowerPoint Sunusu</vt:lpstr>
      <vt:lpstr>PowerPoint Sunusu</vt:lpstr>
      <vt:lpstr>E-devlet Öğrenci İstatistikleri</vt:lpstr>
      <vt:lpstr>2008-2021 ÖĞRENCİ SAYILARI</vt:lpstr>
      <vt:lpstr>2008-2021 ARASI ÖĞRENCİ SAYILARI GRAFİĞİ</vt:lpstr>
      <vt:lpstr>PowerPoint Sunusu</vt:lpstr>
      <vt:lpstr>PowerPoint Sunusu</vt:lpstr>
      <vt:lpstr>2021-22 Eğitim-Öğretim Yılı Öğrenci Sayıları</vt:lpstr>
      <vt:lpstr>PowerPoint Sunusu</vt:lpstr>
      <vt:lpstr>  2021-2022  ERKEK - KIZ  ÖĞRENCİ FAKÜLTE DAĞILIMI</vt:lpstr>
      <vt:lpstr>PowerPoint Sunusu</vt:lpstr>
      <vt:lpstr>PowerPoint Sunusu</vt:lpstr>
      <vt:lpstr>PowerPoint Sunusu</vt:lpstr>
      <vt:lpstr>Fakülte bazında öğrenim şekline göre cinsiyet sayıları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2008-2020 ARASI MEZUN ÖĞRENCİ SAYILARI</vt:lpstr>
      <vt:lpstr>2008-2021 MEZUN ÖĞRENCİ GRAFİĞİ</vt:lpstr>
      <vt:lpstr>PowerPoint Sunusu</vt:lpstr>
      <vt:lpstr>PowerPoint Sunusu</vt:lpstr>
      <vt:lpstr>PowerPoint Sunusu</vt:lpstr>
      <vt:lpstr>2020-2021   Fakülte Harç Dağılım </vt:lpstr>
      <vt:lpstr> e-imzalı Diploma İşlemleri</vt:lpstr>
      <vt:lpstr>Önlisans Azemi Süreyi Aşan Öğrenciler Hk. Bilgi Semineri</vt:lpstr>
      <vt:lpstr>Daire Başkanlığımızda Yapılan Eğitim Semineri ve Bilgilendirme Toplantıları   </vt:lpstr>
      <vt:lpstr>YÖKSİS İŞLEMLERİ </vt:lpstr>
      <vt:lpstr>İlk Defa Bölüm/Program Açma ve Öğrenci Alma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PowerPoint Sunusu</vt:lpstr>
      <vt:lpstr>ÖĞRENCİ ALAN PROGRAMLAR</vt:lpstr>
      <vt:lpstr>ÖĞRENCİ ALAN PROGRAMLAR</vt:lpstr>
      <vt:lpstr>ÖĞRENCİ ALMAYAN PROGRAMLAR</vt:lpstr>
      <vt:lpstr>ÖĞRENCİ ALMAYAN PROGRAMLAR</vt:lpstr>
      <vt:lpstr>ÖĞRENCİ ALMAYAN PROGRAMLAR</vt:lpstr>
      <vt:lpstr>ÖĞRENCİ ALMAYAN PROGRAMLAR</vt:lpstr>
      <vt:lpstr>PowerPoint Sunusu</vt:lpstr>
      <vt:lpstr>ÖĞRENCİ ALMAYAN PROGRAMLAR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ÖĞRENCİ İŞLERİ DAİRE BAŞKANLIĞI</dc:title>
  <dc:creator>SERHAT56</dc:creator>
  <cp:lastModifiedBy>Bilgisayar</cp:lastModifiedBy>
  <cp:revision>1325</cp:revision>
  <cp:lastPrinted>2022-04-01T06:18:36Z</cp:lastPrinted>
  <dcterms:created xsi:type="dcterms:W3CDTF">2016-02-05T08:24:39Z</dcterms:created>
  <dcterms:modified xsi:type="dcterms:W3CDTF">2022-04-12T07:37:33Z</dcterms:modified>
</cp:coreProperties>
</file>