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6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8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1.xml" ContentType="application/vnd.openxmlformats-officedocument.drawingml.chartshapes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3.xml" ContentType="application/vnd.openxmlformats-officedocument.presentationml.notesSlid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993" r:id="rId1"/>
  </p:sldMasterIdLst>
  <p:notesMasterIdLst>
    <p:notesMasterId r:id="rId79"/>
  </p:notesMasterIdLst>
  <p:sldIdLst>
    <p:sldId id="472" r:id="rId2"/>
    <p:sldId id="297" r:id="rId3"/>
    <p:sldId id="298" r:id="rId4"/>
    <p:sldId id="299" r:id="rId5"/>
    <p:sldId id="437" r:id="rId6"/>
    <p:sldId id="372" r:id="rId7"/>
    <p:sldId id="495" r:id="rId8"/>
    <p:sldId id="496" r:id="rId9"/>
    <p:sldId id="259" r:id="rId10"/>
    <p:sldId id="337" r:id="rId11"/>
    <p:sldId id="258" r:id="rId12"/>
    <p:sldId id="444" r:id="rId13"/>
    <p:sldId id="446" r:id="rId14"/>
    <p:sldId id="412" r:id="rId15"/>
    <p:sldId id="417" r:id="rId16"/>
    <p:sldId id="416" r:id="rId17"/>
    <p:sldId id="499" r:id="rId18"/>
    <p:sldId id="494" r:id="rId19"/>
    <p:sldId id="411" r:id="rId20"/>
    <p:sldId id="410" r:id="rId21"/>
    <p:sldId id="445" r:id="rId22"/>
    <p:sldId id="262" r:id="rId23"/>
    <p:sldId id="403" r:id="rId24"/>
    <p:sldId id="406" r:id="rId25"/>
    <p:sldId id="261" r:id="rId26"/>
    <p:sldId id="260" r:id="rId27"/>
    <p:sldId id="402" r:id="rId28"/>
    <p:sldId id="422" r:id="rId29"/>
    <p:sldId id="498" r:id="rId30"/>
    <p:sldId id="425" r:id="rId31"/>
    <p:sldId id="408" r:id="rId32"/>
    <p:sldId id="409" r:id="rId33"/>
    <p:sldId id="471" r:id="rId34"/>
    <p:sldId id="400" r:id="rId35"/>
    <p:sldId id="485" r:id="rId36"/>
    <p:sldId id="421" r:id="rId37"/>
    <p:sldId id="502" r:id="rId38"/>
    <p:sldId id="500" r:id="rId39"/>
    <p:sldId id="477" r:id="rId40"/>
    <p:sldId id="488" r:id="rId41"/>
    <p:sldId id="482" r:id="rId42"/>
    <p:sldId id="483" r:id="rId43"/>
    <p:sldId id="489" r:id="rId44"/>
    <p:sldId id="491" r:id="rId45"/>
    <p:sldId id="325" r:id="rId46"/>
    <p:sldId id="326" r:id="rId47"/>
    <p:sldId id="327" r:id="rId48"/>
    <p:sldId id="328" r:id="rId49"/>
    <p:sldId id="329" r:id="rId50"/>
    <p:sldId id="330" r:id="rId51"/>
    <p:sldId id="331" r:id="rId52"/>
    <p:sldId id="438" r:id="rId53"/>
    <p:sldId id="332" r:id="rId54"/>
    <p:sldId id="333" r:id="rId55"/>
    <p:sldId id="334" r:id="rId56"/>
    <p:sldId id="335" r:id="rId57"/>
    <p:sldId id="336" r:id="rId58"/>
    <p:sldId id="486" r:id="rId59"/>
    <p:sldId id="313" r:id="rId60"/>
    <p:sldId id="487" r:id="rId61"/>
    <p:sldId id="484" r:id="rId62"/>
    <p:sldId id="307" r:id="rId63"/>
    <p:sldId id="310" r:id="rId64"/>
    <p:sldId id="311" r:id="rId65"/>
    <p:sldId id="312" r:id="rId66"/>
    <p:sldId id="308" r:id="rId67"/>
    <p:sldId id="475" r:id="rId68"/>
    <p:sldId id="322" r:id="rId69"/>
    <p:sldId id="315" r:id="rId70"/>
    <p:sldId id="318" r:id="rId71"/>
    <p:sldId id="429" r:id="rId72"/>
    <p:sldId id="439" r:id="rId73"/>
    <p:sldId id="317" r:id="rId74"/>
    <p:sldId id="320" r:id="rId75"/>
    <p:sldId id="319" r:id="rId76"/>
    <p:sldId id="492" r:id="rId77"/>
    <p:sldId id="473" r:id="rId78"/>
  </p:sldIdLst>
  <p:sldSz cx="9144000" cy="6858000" type="screen4x3"/>
  <p:notesSz cx="6791325" cy="9872663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83E5"/>
    <a:srgbClr val="66CCFF"/>
    <a:srgbClr val="FFE389"/>
    <a:srgbClr val="E6B27E"/>
    <a:srgbClr val="EEFAA4"/>
    <a:srgbClr val="EDF76D"/>
    <a:srgbClr val="99FF66"/>
    <a:srgbClr val="351E9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15" d="100"/>
          <a:sy n="115" d="100"/>
        </p:scale>
        <p:origin x="153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7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1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8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9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Öğrenci </a:t>
            </a:r>
            <a:r>
              <a:rPr lang="en-US" dirty="0" err="1"/>
              <a:t>Kontenjan</a:t>
            </a:r>
            <a:r>
              <a:rPr lang="en-US" dirty="0"/>
              <a:t> </a:t>
            </a:r>
            <a:r>
              <a:rPr lang="en-US" dirty="0" err="1"/>
              <a:t>Doluluk</a:t>
            </a:r>
            <a:r>
              <a:rPr lang="en-US" dirty="0"/>
              <a:t> </a:t>
            </a:r>
            <a:r>
              <a:rPr lang="en-US" dirty="0" err="1"/>
              <a:t>Oranı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Kontenjan Doluluk Oranı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4095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10D-4039-BC99-3904D5924876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 smtClean="0"/>
                      <a:t>128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936-4F25-A541-8A7DAD1AFE95}"/>
                </c:ext>
              </c:extLst>
            </c:dLbl>
            <c:spPr>
              <a:gradFill>
                <a:gsLst>
                  <a:gs pos="0">
                    <a:srgbClr val="FFEFD1"/>
                  </a:gs>
                  <a:gs pos="64999">
                    <a:srgbClr val="F0EBD5"/>
                  </a:gs>
                  <a:gs pos="100000">
                    <a:srgbClr val="D1C39F"/>
                  </a:gs>
                </a:gsLst>
                <a:lin ang="5400000" scaled="0"/>
              </a:gradFill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Sayfa1!$A$2:$A$4</c:f>
              <c:strCache>
                <c:ptCount val="3"/>
                <c:pt idx="0">
                  <c:v>Kontenjan Sayısı</c:v>
                </c:pt>
                <c:pt idx="1">
                  <c:v>Kayıt Yapan</c:v>
                </c:pt>
                <c:pt idx="2">
                  <c:v>Kayıt Yapmayan</c:v>
                </c:pt>
              </c:strCache>
            </c:strRef>
          </c:cat>
          <c:val>
            <c:numRef>
              <c:f>Sayfa1!$B$2:$B$4</c:f>
              <c:numCache>
                <c:formatCode>General</c:formatCode>
                <c:ptCount val="3"/>
                <c:pt idx="0">
                  <c:v>4223</c:v>
                </c:pt>
                <c:pt idx="1">
                  <c:v>4095</c:v>
                </c:pt>
                <c:pt idx="2">
                  <c:v>135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2D-4F06-8E3D-A56DD6854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0621696"/>
        <c:axId val="140623232"/>
      </c:barChart>
      <c:catAx>
        <c:axId val="140621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0623232"/>
        <c:crosses val="autoZero"/>
        <c:auto val="1"/>
        <c:lblAlgn val="ctr"/>
        <c:lblOffset val="100"/>
        <c:noMultiLvlLbl val="0"/>
      </c:catAx>
      <c:valAx>
        <c:axId val="140623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0621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2023-2024</a:t>
            </a:r>
            <a:r>
              <a:rPr lang="tr-TR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ÖSYM KAYIT YAPTIRAN ÖĞRENCİ ORANI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1.0511391977653458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Satışlar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49AB-4264-B212-13482B19A85C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49AB-4264-B212-13482B19A85C}"/>
              </c:ext>
            </c:extLst>
          </c:dPt>
          <c:dLbls>
            <c:dLbl>
              <c:idx val="0"/>
              <c:layout>
                <c:manualLayout>
                  <c:x val="0.19406838342741764"/>
                  <c:y val="-0.1826686179249272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b="1" dirty="0" smtClean="0"/>
                      <a:t>97%</a:t>
                    </a:r>
                    <a:endParaRPr lang="en-US" sz="11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219285657644661"/>
                      <c:h val="0.1746427390899936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9AB-4264-B212-13482B19A85C}"/>
                </c:ext>
              </c:extLst>
            </c:dLbl>
            <c:dLbl>
              <c:idx val="1"/>
              <c:layout>
                <c:manualLayout>
                  <c:x val="7.111959001082005E-2"/>
                  <c:y val="4.722068212042709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dirty="0" smtClean="0"/>
                      <a:t>3%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416491332318716"/>
                      <c:h val="0.2184960833903464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49AB-4264-B212-13482B19A85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Sayfa1!$A$2:$A$3</c:f>
              <c:strCache>
                <c:ptCount val="2"/>
                <c:pt idx="0">
                  <c:v>KAYIT YAPAN</c:v>
                </c:pt>
                <c:pt idx="1">
                  <c:v>KAYIT YAPMAYAN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4095</c:v>
                </c:pt>
                <c:pt idx="1">
                  <c:v>128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AB-4264-B212-13482B19A8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Öğrenci</a:t>
            </a:r>
            <a:r>
              <a:rPr lang="tr-TR" baseline="0" dirty="0"/>
              <a:t> Sayı Grafiği 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9"/>
              <c:tx>
                <c:rich>
                  <a:bodyPr/>
                  <a:lstStyle/>
                  <a:p>
                    <a:r>
                      <a:rPr lang="en-US"/>
                      <a:t>13364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4CC-4E67-AF56-35E2E3777F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Sayfa1!$A$2:$A$17</c:f>
              <c:strCache>
                <c:ptCount val="16"/>
                <c:pt idx="0">
                  <c:v>2008-2009</c:v>
                </c:pt>
                <c:pt idx="1">
                  <c:v>2009-2010</c:v>
                </c:pt>
                <c:pt idx="2">
                  <c:v>2010-2011</c:v>
                </c:pt>
                <c:pt idx="3">
                  <c:v>2011-2012</c:v>
                </c:pt>
                <c:pt idx="4">
                  <c:v>2012-2013</c:v>
                </c:pt>
                <c:pt idx="5">
                  <c:v>2013-2014</c:v>
                </c:pt>
                <c:pt idx="6">
                  <c:v>2014-2015</c:v>
                </c:pt>
                <c:pt idx="7">
                  <c:v>2015-2016</c:v>
                </c:pt>
                <c:pt idx="8">
                  <c:v>2016-2017</c:v>
                </c:pt>
                <c:pt idx="9">
                  <c:v>2017-2018</c:v>
                </c:pt>
                <c:pt idx="10">
                  <c:v>2018-2019</c:v>
                </c:pt>
                <c:pt idx="11">
                  <c:v>2019-2020</c:v>
                </c:pt>
                <c:pt idx="12">
                  <c:v>2020-2021</c:v>
                </c:pt>
                <c:pt idx="13">
                  <c:v>2021-2022</c:v>
                </c:pt>
                <c:pt idx="14">
                  <c:v>2022-2023</c:v>
                </c:pt>
                <c:pt idx="15">
                  <c:v>2023-2024</c:v>
                </c:pt>
              </c:strCache>
            </c:strRef>
          </c:cat>
          <c:val>
            <c:numRef>
              <c:f>Sayfa1!$B$2:$B$17</c:f>
              <c:numCache>
                <c:formatCode>General</c:formatCode>
                <c:ptCount val="16"/>
                <c:pt idx="0">
                  <c:v>2729</c:v>
                </c:pt>
                <c:pt idx="1">
                  <c:v>3894</c:v>
                </c:pt>
                <c:pt idx="2">
                  <c:v>4517</c:v>
                </c:pt>
                <c:pt idx="3">
                  <c:v>5147</c:v>
                </c:pt>
                <c:pt idx="4">
                  <c:v>5012</c:v>
                </c:pt>
                <c:pt idx="5">
                  <c:v>6023</c:v>
                </c:pt>
                <c:pt idx="6">
                  <c:v>7404</c:v>
                </c:pt>
                <c:pt idx="7">
                  <c:v>10150</c:v>
                </c:pt>
                <c:pt idx="8">
                  <c:v>12233</c:v>
                </c:pt>
                <c:pt idx="9">
                  <c:v>13364</c:v>
                </c:pt>
                <c:pt idx="10">
                  <c:v>15372</c:v>
                </c:pt>
                <c:pt idx="11">
                  <c:v>16679</c:v>
                </c:pt>
                <c:pt idx="12">
                  <c:v>16450</c:v>
                </c:pt>
                <c:pt idx="13">
                  <c:v>16651</c:v>
                </c:pt>
                <c:pt idx="14">
                  <c:v>19270</c:v>
                </c:pt>
                <c:pt idx="15">
                  <c:v>20155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F6E-452B-9167-140A4A4F4B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3366400"/>
        <c:axId val="143368192"/>
      </c:barChart>
      <c:catAx>
        <c:axId val="143366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368192"/>
        <c:crosses val="autoZero"/>
        <c:auto val="1"/>
        <c:lblAlgn val="ctr"/>
        <c:lblOffset val="100"/>
        <c:noMultiLvlLbl val="0"/>
      </c:catAx>
      <c:valAx>
        <c:axId val="143368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3366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/>
              <a:t>2023-2024</a:t>
            </a:r>
            <a:r>
              <a:rPr lang="tr-TR" baseline="0" dirty="0" smtClean="0"/>
              <a:t> </a:t>
            </a:r>
            <a:r>
              <a:rPr lang="tr-TR" baseline="0" dirty="0"/>
              <a:t>Öğrenci sayıları</a:t>
            </a:r>
            <a:endParaRPr lang="tr-TR" dirty="0"/>
          </a:p>
        </c:rich>
      </c:tx>
      <c:layout>
        <c:manualLayout>
          <c:xMode val="edge"/>
          <c:yMode val="edge"/>
          <c:x val="0.33255543530877663"/>
          <c:y val="5.4085176913891532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ÖN LİSANS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Sayfa1!$B$2</c:f>
              <c:numCache>
                <c:formatCode>General</c:formatCode>
                <c:ptCount val="1"/>
                <c:pt idx="0">
                  <c:v>6713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19C-4BDB-935F-49593B1055D8}"/>
            </c:ext>
          </c:extLst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LİSANS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Sayfa1!$C$2</c:f>
              <c:numCache>
                <c:formatCode>General</c:formatCode>
                <c:ptCount val="1"/>
                <c:pt idx="0">
                  <c:v>11263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19C-4BDB-935F-49593B1055D8}"/>
            </c:ext>
          </c:extLst>
        </c:ser>
        <c:ser>
          <c:idx val="3"/>
          <c:order val="2"/>
          <c:tx>
            <c:strRef>
              <c:f>Sayfa1!$D$1</c:f>
              <c:strCache>
                <c:ptCount val="1"/>
                <c:pt idx="0">
                  <c:v>DOKTORA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Sayfa1!$D$2</c:f>
              <c:numCache>
                <c:formatCode>General</c:formatCode>
                <c:ptCount val="1"/>
                <c:pt idx="0">
                  <c:v>129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419C-4BDB-935F-49593B1055D8}"/>
            </c:ext>
          </c:extLst>
        </c:ser>
        <c:ser>
          <c:idx val="4"/>
          <c:order val="3"/>
          <c:tx>
            <c:strRef>
              <c:f>Sayfa1!$E$1</c:f>
              <c:strCache>
                <c:ptCount val="1"/>
                <c:pt idx="0">
                  <c:v>LİSANS ÜSTÜ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Sayfa1!$E$2</c:f>
              <c:numCache>
                <c:formatCode>General</c:formatCode>
                <c:ptCount val="1"/>
                <c:pt idx="0">
                  <c:v>1451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19C-4BDB-935F-49593B1055D8}"/>
            </c:ext>
          </c:extLst>
        </c:ser>
        <c:ser>
          <c:idx val="5"/>
          <c:order val="4"/>
          <c:tx>
            <c:strRef>
              <c:f>Sayfa1!$F$1</c:f>
              <c:strCache>
                <c:ptCount val="1"/>
                <c:pt idx="0">
                  <c:v>PEDEGOJİK FORMASYON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Sayfa1!$F$2</c:f>
              <c:numCache>
                <c:formatCode>General</c:formatCode>
                <c:ptCount val="1"/>
                <c:pt idx="0">
                  <c:v>585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419C-4BDB-935F-49593B1055D8}"/>
            </c:ext>
          </c:extLst>
        </c:ser>
        <c:ser>
          <c:idx val="6"/>
          <c:order val="5"/>
          <c:tx>
            <c:strRef>
              <c:f>Sayfa1!$G$1</c:f>
              <c:strCache>
                <c:ptCount val="1"/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Sayfa1!$A$2</c:f>
              <c:strCache>
                <c:ptCount val="1"/>
                <c:pt idx="0">
                  <c:v>Kategori 1</c:v>
                </c:pt>
              </c:strCache>
            </c:strRef>
          </c:cat>
          <c:val>
            <c:numRef>
              <c:f>Sayfa1!$G$2</c:f>
              <c:numCache>
                <c:formatCode>General</c:formatCode>
                <c:ptCount val="1"/>
              </c:numCache>
            </c:numRef>
          </c:val>
          <c:extLst>
            <c:ext xmlns:c16="http://schemas.microsoft.com/office/drawing/2014/chart" uri="{C3380CC4-5D6E-409C-BE32-E72D297353CC}">
              <c16:uniqueId val="{0000000C-419C-4BDB-935F-49593B1055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44808192"/>
        <c:axId val="144818176"/>
        <c:axId val="0"/>
      </c:bar3DChart>
      <c:catAx>
        <c:axId val="1448081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4818176"/>
        <c:crosses val="autoZero"/>
        <c:auto val="1"/>
        <c:lblAlgn val="ctr"/>
        <c:lblOffset val="100"/>
        <c:noMultiLvlLbl val="0"/>
      </c:catAx>
      <c:valAx>
        <c:axId val="1448181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4808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7857671338466767E-2"/>
          <c:y val="3.7118323125994016E-2"/>
          <c:w val="0.8919508113246517"/>
          <c:h val="0.789418708866758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7B8-4F16-B8B0-45411D0F70B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Sayfa1!$A$2:$A$3</c:f>
              <c:strCache>
                <c:ptCount val="2"/>
                <c:pt idx="0">
                  <c:v>ERKEK</c:v>
                </c:pt>
                <c:pt idx="1">
                  <c:v>KIZ</c:v>
                </c:pt>
              </c:strCache>
            </c:strRef>
          </c:cat>
          <c:val>
            <c:numRef>
              <c:f>Sayfa1!$B$2:$B$3</c:f>
              <c:numCache>
                <c:formatCode>General</c:formatCode>
                <c:ptCount val="2"/>
                <c:pt idx="0">
                  <c:v>10216</c:v>
                </c:pt>
                <c:pt idx="1">
                  <c:v>9939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7B8-4F16-B8B0-45411D0F70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878016"/>
        <c:axId val="145969920"/>
      </c:barChart>
      <c:catAx>
        <c:axId val="145878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Black" pitchFamily="34" charset="0"/>
                <a:ea typeface="+mn-ea"/>
                <a:cs typeface="+mn-cs"/>
              </a:defRPr>
            </a:pPr>
            <a:endParaRPr lang="tr-TR"/>
          </a:p>
        </c:txPr>
        <c:crossAx val="145969920"/>
        <c:crosses val="autoZero"/>
        <c:auto val="1"/>
        <c:lblAlgn val="ctr"/>
        <c:lblOffset val="100"/>
        <c:noMultiLvlLbl val="0"/>
      </c:catAx>
      <c:valAx>
        <c:axId val="145969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878016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YAŞ</c:v>
                </c:pt>
              </c:strCache>
            </c:strRef>
          </c:tx>
          <c:spPr>
            <a:pattFill prst="lgCheck">
              <a:fgClr>
                <a:schemeClr val="accent1"/>
              </a:fgClr>
              <a:bgClr>
                <a:schemeClr val="accent6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Sayfa1!$A$2:$A$16</c:f>
              <c:strCache>
                <c:ptCount val="15"/>
                <c:pt idx="0">
                  <c:v>17</c:v>
                </c:pt>
                <c:pt idx="1">
                  <c:v>18</c:v>
                </c:pt>
                <c:pt idx="2">
                  <c:v>19</c:v>
                </c:pt>
                <c:pt idx="3">
                  <c:v>20</c:v>
                </c:pt>
                <c:pt idx="4">
                  <c:v>21</c:v>
                </c:pt>
                <c:pt idx="5">
                  <c:v>22</c:v>
                </c:pt>
                <c:pt idx="6">
                  <c:v>23</c:v>
                </c:pt>
                <c:pt idx="7">
                  <c:v>24</c:v>
                </c:pt>
                <c:pt idx="8">
                  <c:v>25</c:v>
                </c:pt>
                <c:pt idx="9">
                  <c:v>26</c:v>
                </c:pt>
                <c:pt idx="10">
                  <c:v>27</c:v>
                </c:pt>
                <c:pt idx="11">
                  <c:v>28</c:v>
                </c:pt>
                <c:pt idx="12">
                  <c:v>29</c:v>
                </c:pt>
                <c:pt idx="13">
                  <c:v>30</c:v>
                </c:pt>
                <c:pt idx="14">
                  <c:v>+ 30</c:v>
                </c:pt>
              </c:strCache>
            </c:strRef>
          </c:cat>
          <c:val>
            <c:numRef>
              <c:f>Sayfa1!$B$2:$B$16</c:f>
              <c:numCache>
                <c:formatCode>General</c:formatCode>
                <c:ptCount val="15"/>
                <c:pt idx="0">
                  <c:v>13</c:v>
                </c:pt>
                <c:pt idx="1">
                  <c:v>552</c:v>
                </c:pt>
                <c:pt idx="2">
                  <c:v>1950</c:v>
                </c:pt>
                <c:pt idx="3">
                  <c:v>3053</c:v>
                </c:pt>
                <c:pt idx="4">
                  <c:v>3100</c:v>
                </c:pt>
                <c:pt idx="5">
                  <c:v>2850</c:v>
                </c:pt>
                <c:pt idx="6">
                  <c:v>1720</c:v>
                </c:pt>
                <c:pt idx="7">
                  <c:v>1050</c:v>
                </c:pt>
                <c:pt idx="8">
                  <c:v>735</c:v>
                </c:pt>
                <c:pt idx="9">
                  <c:v>730</c:v>
                </c:pt>
                <c:pt idx="10">
                  <c:v>550</c:v>
                </c:pt>
                <c:pt idx="11">
                  <c:v>448</c:v>
                </c:pt>
                <c:pt idx="12">
                  <c:v>426</c:v>
                </c:pt>
                <c:pt idx="13">
                  <c:v>351</c:v>
                </c:pt>
                <c:pt idx="14">
                  <c:v>2627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713-492F-8CDC-BF33F8EF6E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010688"/>
        <c:axId val="145012224"/>
      </c:barChart>
      <c:catAx>
        <c:axId val="145010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012224"/>
        <c:crosses val="autoZero"/>
        <c:auto val="1"/>
        <c:lblAlgn val="ctr"/>
        <c:lblOffset val="100"/>
        <c:noMultiLvlLbl val="0"/>
      </c:catAx>
      <c:valAx>
        <c:axId val="1450122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5010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pattFill prst="wdUpDiag">
              <a:fgClr>
                <a:schemeClr val="accent5">
                  <a:lumMod val="75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Sayfa1!$A$2:$A$22</c:f>
              <c:strCache>
                <c:ptCount val="21"/>
                <c:pt idx="0">
                  <c:v>ADANA</c:v>
                </c:pt>
                <c:pt idx="1">
                  <c:v>ADIYAMAN</c:v>
                </c:pt>
                <c:pt idx="2">
                  <c:v>AĞRI</c:v>
                </c:pt>
                <c:pt idx="3">
                  <c:v>ANKARA</c:v>
                </c:pt>
                <c:pt idx="4">
                  <c:v>BATMAN</c:v>
                </c:pt>
                <c:pt idx="5">
                  <c:v>BİTLİS</c:v>
                </c:pt>
                <c:pt idx="6">
                  <c:v>D.BAKIR</c:v>
                </c:pt>
                <c:pt idx="7">
                  <c:v>G.ANTEP</c:v>
                </c:pt>
                <c:pt idx="8">
                  <c:v>HAKKARİ</c:v>
                </c:pt>
                <c:pt idx="9">
                  <c:v>HATAY</c:v>
                </c:pt>
                <c:pt idx="10">
                  <c:v>İSTANBUL</c:v>
                </c:pt>
                <c:pt idx="11">
                  <c:v>İZMİR</c:v>
                </c:pt>
                <c:pt idx="12">
                  <c:v>K.MARAŞ</c:v>
                </c:pt>
                <c:pt idx="13">
                  <c:v>MARDİN</c:v>
                </c:pt>
                <c:pt idx="14">
                  <c:v>MERSİN</c:v>
                </c:pt>
                <c:pt idx="15">
                  <c:v>MUŞ</c:v>
                </c:pt>
                <c:pt idx="16">
                  <c:v>OSMANİYE</c:v>
                </c:pt>
                <c:pt idx="17">
                  <c:v>SİİRT</c:v>
                </c:pt>
                <c:pt idx="18">
                  <c:v>Ş.URFA</c:v>
                </c:pt>
                <c:pt idx="19">
                  <c:v>ŞIRNAK</c:v>
                </c:pt>
                <c:pt idx="20">
                  <c:v>DİĞER</c:v>
                </c:pt>
              </c:strCache>
            </c:strRef>
          </c:cat>
          <c:val>
            <c:numRef>
              <c:f>Sayfa1!$B$2:$B$22</c:f>
              <c:numCache>
                <c:formatCode>General</c:formatCode>
                <c:ptCount val="21"/>
                <c:pt idx="0">
                  <c:v>145</c:v>
                </c:pt>
                <c:pt idx="1">
                  <c:v>88</c:v>
                </c:pt>
                <c:pt idx="2">
                  <c:v>22</c:v>
                </c:pt>
                <c:pt idx="3">
                  <c:v>57</c:v>
                </c:pt>
                <c:pt idx="4">
                  <c:v>1012</c:v>
                </c:pt>
                <c:pt idx="5">
                  <c:v>137</c:v>
                </c:pt>
                <c:pt idx="6">
                  <c:v>992</c:v>
                </c:pt>
                <c:pt idx="7">
                  <c:v>295</c:v>
                </c:pt>
                <c:pt idx="8">
                  <c:v>96</c:v>
                </c:pt>
                <c:pt idx="9">
                  <c:v>506</c:v>
                </c:pt>
                <c:pt idx="10">
                  <c:v>376</c:v>
                </c:pt>
                <c:pt idx="11">
                  <c:v>35</c:v>
                </c:pt>
                <c:pt idx="12">
                  <c:v>85</c:v>
                </c:pt>
                <c:pt idx="13">
                  <c:v>402</c:v>
                </c:pt>
                <c:pt idx="14">
                  <c:v>100</c:v>
                </c:pt>
                <c:pt idx="15">
                  <c:v>65</c:v>
                </c:pt>
                <c:pt idx="16">
                  <c:v>169</c:v>
                </c:pt>
                <c:pt idx="17">
                  <c:v>4132</c:v>
                </c:pt>
                <c:pt idx="18">
                  <c:v>674</c:v>
                </c:pt>
                <c:pt idx="19">
                  <c:v>335</c:v>
                </c:pt>
                <c:pt idx="20">
                  <c:v>10432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F9B-442E-9BCC-52A96A0406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6312576"/>
        <c:axId val="146334848"/>
      </c:barChart>
      <c:catAx>
        <c:axId val="146312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334848"/>
        <c:crosses val="autoZero"/>
        <c:auto val="1"/>
        <c:lblAlgn val="ctr"/>
        <c:lblOffset val="100"/>
        <c:noMultiLvlLbl val="0"/>
      </c:catAx>
      <c:valAx>
        <c:axId val="146334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312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Normal</a:t>
            </a:r>
            <a:r>
              <a:rPr lang="tr-TR" baseline="0" dirty="0"/>
              <a:t> Öğretim ve İkinci Öğretim Öğrenci Sayı Grafiği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pattFill prst="pct75">
              <a:fgClr>
                <a:schemeClr val="bg2">
                  <a:lumMod val="10000"/>
                </a:schemeClr>
              </a:fgClr>
              <a:bgClr>
                <a:schemeClr val="bg1"/>
              </a:bgClr>
            </a:patt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pattFill prst="pct75">
                <a:fgClr>
                  <a:srgbClr val="92D050"/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290-423E-945A-D5AED47DE38C}"/>
              </c:ext>
            </c:extLst>
          </c:dPt>
          <c:dPt>
            <c:idx val="1"/>
            <c:invertIfNegative val="0"/>
            <c:bubble3D val="0"/>
            <c:spPr>
              <a:pattFill prst="pct75">
                <a:fgClr>
                  <a:schemeClr val="accent3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E290-423E-945A-D5AED47DE38C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290-423E-945A-D5AED47DE38C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290-423E-945A-D5AED47DE3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Sayfa1!$A$2:$A$5</c:f>
              <c:strCache>
                <c:ptCount val="2"/>
                <c:pt idx="0">
                  <c:v>N.Ö</c:v>
                </c:pt>
                <c:pt idx="1">
                  <c:v>İ.Ö</c:v>
                </c:pt>
              </c:strCache>
            </c:strRef>
          </c:cat>
          <c:val>
            <c:numRef>
              <c:f>Sayfa1!$B$2:$B$5</c:f>
              <c:numCache>
                <c:formatCode>General</c:formatCode>
                <c:ptCount val="4"/>
                <c:pt idx="0">
                  <c:v>16109</c:v>
                </c:pt>
                <c:pt idx="1">
                  <c:v>4046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90-423E-945A-D5AED47DE3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6414208"/>
        <c:axId val="146416000"/>
      </c:barChart>
      <c:catAx>
        <c:axId val="146414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416000"/>
        <c:crosses val="autoZero"/>
        <c:auto val="1"/>
        <c:lblAlgn val="ctr"/>
        <c:lblOffset val="100"/>
        <c:noMultiLvlLbl val="0"/>
      </c:catAx>
      <c:valAx>
        <c:axId val="146416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6414208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5222539757487291E-2"/>
          <c:y val="2.1160926808990087E-2"/>
          <c:w val="0.9174554761772501"/>
          <c:h val="0.807672167642257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Seri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8749999999999999E-2"/>
                  <c:y val="-4.68750000000000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5CC-439E-86A5-11F7FF2EB814}"/>
                </c:ext>
              </c:extLst>
            </c:dLbl>
            <c:dLbl>
              <c:idx val="1"/>
              <c:layout>
                <c:manualLayout>
                  <c:x val="-6.2500000000000134E-3"/>
                  <c:y val="-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5CC-439E-86A5-11F7FF2EB814}"/>
                </c:ext>
              </c:extLst>
            </c:dLbl>
            <c:dLbl>
              <c:idx val="2"/>
              <c:layout>
                <c:manualLayout>
                  <c:x val="-1.2500000000000001E-2"/>
                  <c:y val="-3.12500000000000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5CC-439E-86A5-11F7FF2EB814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numRef>
              <c:f>Sayfa1!$A$2:$A$3</c:f>
              <c:numCache>
                <c:formatCode>General</c:formatCode>
                <c:ptCount val="2"/>
                <c:pt idx="0">
                  <c:v>2012</c:v>
                </c:pt>
                <c:pt idx="1">
                  <c:v>2023</c:v>
                </c:pt>
              </c:numCache>
            </c:numRef>
          </c:cat>
          <c:val>
            <c:numRef>
              <c:f>Sayfa1!$B$2:$B$3</c:f>
              <c:numCache>
                <c:formatCode>General</c:formatCode>
                <c:ptCount val="2"/>
                <c:pt idx="0">
                  <c:v>2</c:v>
                </c:pt>
                <c:pt idx="1">
                  <c:v>1523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CC-439E-86A5-11F7FF2EB8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9582976"/>
        <c:axId val="149584512"/>
      </c:barChart>
      <c:catAx>
        <c:axId val="149582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584512"/>
        <c:crosses val="autoZero"/>
        <c:auto val="1"/>
        <c:lblAlgn val="ctr"/>
        <c:lblOffset val="100"/>
        <c:noMultiLvlLbl val="0"/>
      </c:catAx>
      <c:valAx>
        <c:axId val="149584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582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/>
              <a:t>Yabancı Uyruklu</a:t>
            </a:r>
            <a:r>
              <a:rPr lang="tr-TR" baseline="0" dirty="0"/>
              <a:t> Öğrenci Grafiği Yıllara Göre</a:t>
            </a:r>
            <a:endParaRPr lang="en-US" dirty="0"/>
          </a:p>
        </c:rich>
      </c:tx>
      <c:layout>
        <c:manualLayout>
          <c:xMode val="edge"/>
          <c:yMode val="edge"/>
          <c:x val="0.19182240511815007"/>
          <c:y val="4.832035405502901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 0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3C98-4301-BE42-6EF1FE1133E0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aseline="0" dirty="0"/>
                      <a:t> 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3C98-4301-BE42-6EF1FE1133E0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aseline="0" dirty="0"/>
                      <a:t> 114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3C98-4301-BE42-6EF1FE1133E0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aseline="0" dirty="0"/>
                      <a:t>217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3C98-4301-BE42-6EF1FE1133E0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baseline="0" dirty="0"/>
                      <a:t>414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3C98-4301-BE42-6EF1FE1133E0}"/>
                </c:ext>
              </c:extLst>
            </c:dLbl>
            <c:dLbl>
              <c:idx val="5"/>
              <c:layout>
                <c:manualLayout>
                  <c:x val="-1.5889125432509631E-3"/>
                  <c:y val="-2.214657310278655E-17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/>
                      <a:t> 808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3C98-4301-BE42-6EF1FE1133E0}"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/>
                      <a:t>1644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EFF0-4AB8-848E-C63BA9124FB3}"/>
                </c:ext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baseline="0"/>
                      <a:t> </a:t>
                    </a:r>
                    <a:fld id="{D04C637F-E217-4BE4-827E-E9E8D6871AE7}" type="VALUE">
                      <a:rPr lang="en-US" baseline="0"/>
                      <a:pPr/>
                      <a:t>[DEĞER]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8522-44CD-B5B8-5A37850E9349}"/>
                </c:ext>
              </c:extLst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baseline="0" smtClean="0"/>
                      <a:t> </a:t>
                    </a:r>
                    <a:fld id="{F3199EC4-BDE2-4FCE-8D40-43A4F8BF11A0}" type="VALUE">
                      <a:rPr lang="en-US" baseline="0"/>
                      <a:pPr/>
                      <a:t>[DEĞER]</a:t>
                    </a:fld>
                    <a:endParaRPr lang="en-US" baseline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F296-4819-8BF8-207F5985D833}"/>
                </c:ext>
              </c:extLst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fld id="{A06EE937-71F4-4545-880B-09B1945AB036}" type="VALUE">
                      <a:rPr lang="en-US" baseline="0"/>
                      <a:pPr/>
                      <a:t>[DEĞER]</a:t>
                    </a:fld>
                    <a:endParaRPr lang="en-US" baseline="0" dirty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AE61-4D95-93C7-FFE6A02048AF}"/>
                </c:ext>
              </c:extLst>
            </c:dLbl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baseline="0" smtClean="0"/>
                      <a:t> </a:t>
                    </a:r>
                    <a:fld id="{058212E3-0CDB-468F-98CC-CC08E6F8BC14}" type="VALUE">
                      <a:rPr lang="en-US" baseline="0"/>
                      <a:pPr/>
                      <a:t>[DEĞER]</a:t>
                    </a:fld>
                    <a:endParaRPr lang="en-US" baseline="0" smtClean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EC93-4708-BE08-D1D421063353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strRef>
              <c:f>Sayfa1!$A$2:$A$12</c:f>
              <c:strCache>
                <c:ptCount val="11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  <c:pt idx="3">
                  <c:v>2015-2016</c:v>
                </c:pt>
                <c:pt idx="4">
                  <c:v>2016-2017</c:v>
                </c:pt>
                <c:pt idx="5">
                  <c:v>2017-2018</c:v>
                </c:pt>
                <c:pt idx="6">
                  <c:v>2018-2019</c:v>
                </c:pt>
                <c:pt idx="7">
                  <c:v>2019-2020</c:v>
                </c:pt>
                <c:pt idx="8">
                  <c:v>2020-2021</c:v>
                </c:pt>
                <c:pt idx="9">
                  <c:v>2021-2022</c:v>
                </c:pt>
                <c:pt idx="10">
                  <c:v>2022-2023</c:v>
                </c:pt>
              </c:strCache>
            </c:strRef>
          </c:cat>
          <c:val>
            <c:numRef>
              <c:f>Sayfa1!$B$2:$B$12</c:f>
              <c:numCache>
                <c:formatCode>General</c:formatCode>
                <c:ptCount val="11"/>
                <c:pt idx="0">
                  <c:v>0</c:v>
                </c:pt>
                <c:pt idx="1">
                  <c:v>4</c:v>
                </c:pt>
                <c:pt idx="2">
                  <c:v>114</c:v>
                </c:pt>
                <c:pt idx="3">
                  <c:v>217</c:v>
                </c:pt>
                <c:pt idx="4">
                  <c:v>414</c:v>
                </c:pt>
                <c:pt idx="5">
                  <c:v>808</c:v>
                </c:pt>
                <c:pt idx="6">
                  <c:v>1644</c:v>
                </c:pt>
                <c:pt idx="7">
                  <c:v>2205</c:v>
                </c:pt>
                <c:pt idx="8">
                  <c:v>2281</c:v>
                </c:pt>
                <c:pt idx="9">
                  <c:v>2574</c:v>
                </c:pt>
                <c:pt idx="10">
                  <c:v>2640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98-4301-BE42-6EF1FE1133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49339520"/>
        <c:axId val="151446656"/>
      </c:barChart>
      <c:catAx>
        <c:axId val="149339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446656"/>
        <c:crosses val="autoZero"/>
        <c:auto val="1"/>
        <c:lblAlgn val="ctr"/>
        <c:lblOffset val="100"/>
        <c:noMultiLvlLbl val="0"/>
      </c:catAx>
      <c:valAx>
        <c:axId val="151446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493395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Sütun1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>
              <a:outerShdw blurRad="88900" sx="102000" sy="102000" algn="c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atte"/>
          </c:spPr>
          <c:invertIfNegative val="0"/>
          <c:dLbls>
            <c:dLbl>
              <c:idx val="2"/>
              <c:layout>
                <c:manualLayout>
                  <c:x val="3.0757292990098088E-3"/>
                  <c:y val="-3.97682793173633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703E-410C-A584-4810418DE902}"/>
                </c:ext>
              </c:extLst>
            </c:dLbl>
            <c:dLbl>
              <c:idx val="15"/>
              <c:layout>
                <c:manualLayout>
                  <c:x val="0"/>
                  <c:y val="-2.98262094880226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703E-410C-A584-4810418DE902}"/>
                </c:ext>
              </c:extLst>
            </c:dLbl>
            <c:dLbl>
              <c:idx val="19"/>
              <c:layout>
                <c:manualLayout>
                  <c:x val="0"/>
                  <c:y val="-2.9826209488022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703E-410C-A584-4810418DE902}"/>
                </c:ext>
              </c:extLst>
            </c:dLbl>
            <c:dLbl>
              <c:idx val="21"/>
              <c:layout>
                <c:manualLayout>
                  <c:x val="1.5378646495049044E-3"/>
                  <c:y val="-5.30243724231513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703E-410C-A584-4810418DE902}"/>
                </c:ext>
              </c:extLst>
            </c:dLbl>
            <c:dLbl>
              <c:idx val="26"/>
              <c:layout>
                <c:manualLayout>
                  <c:x val="0"/>
                  <c:y val="-2.9826209488022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703E-410C-A584-4810418DE902}"/>
                </c:ext>
              </c:extLst>
            </c:dLbl>
            <c:dLbl>
              <c:idx val="28"/>
              <c:layout>
                <c:manualLayout>
                  <c:x val="-1.5378646495050172E-3"/>
                  <c:y val="-0.3380303741975888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703E-410C-A584-4810418DE902}"/>
                </c:ext>
              </c:extLst>
            </c:dLbl>
            <c:dLbl>
              <c:idx val="31"/>
              <c:layout>
                <c:manualLayout>
                  <c:x val="-1.5378646495049044E-3"/>
                  <c:y val="-3.64542560409164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703E-410C-A584-4810418DE902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Sayfa1!$A$2:$A$37</c:f>
              <c:strCache>
                <c:ptCount val="36"/>
                <c:pt idx="0">
                  <c:v>AFGANİSTAN</c:v>
                </c:pt>
                <c:pt idx="1">
                  <c:v>ALMANYA</c:v>
                </c:pt>
                <c:pt idx="2">
                  <c:v>AZERBEYCAN</c:v>
                </c:pt>
                <c:pt idx="3">
                  <c:v>BANGLEDEŞ</c:v>
                </c:pt>
                <c:pt idx="4">
                  <c:v>BURMA</c:v>
                </c:pt>
                <c:pt idx="5">
                  <c:v>BURUNDİ</c:v>
                </c:pt>
                <c:pt idx="6">
                  <c:v>CAD</c:v>
                </c:pt>
                <c:pt idx="7">
                  <c:v>ENDENOZYA</c:v>
                </c:pt>
                <c:pt idx="8">
                  <c:v>ERHİOPİA</c:v>
                </c:pt>
                <c:pt idx="9">
                  <c:v>FAS</c:v>
                </c:pt>
                <c:pt idx="10">
                  <c:v>FİL DİŞİ</c:v>
                </c:pt>
                <c:pt idx="11">
                  <c:v>FİLİSTİN</c:v>
                </c:pt>
                <c:pt idx="12">
                  <c:v>GANA</c:v>
                </c:pt>
                <c:pt idx="13">
                  <c:v>GİNE</c:v>
                </c:pt>
                <c:pt idx="14">
                  <c:v>GİNE BİSSAU</c:v>
                </c:pt>
                <c:pt idx="15">
                  <c:v>IRAK</c:v>
                </c:pt>
                <c:pt idx="16">
                  <c:v>İRAN</c:v>
                </c:pt>
                <c:pt idx="17">
                  <c:v>KAZAKİSTAN</c:v>
                </c:pt>
                <c:pt idx="18">
                  <c:v>LİBYA</c:v>
                </c:pt>
                <c:pt idx="19">
                  <c:v>LÜBNAN</c:v>
                </c:pt>
                <c:pt idx="20">
                  <c:v>MALİ</c:v>
                </c:pt>
                <c:pt idx="21">
                  <c:v>MISIR</c:v>
                </c:pt>
                <c:pt idx="22">
                  <c:v>NİJERYA</c:v>
                </c:pt>
                <c:pt idx="23">
                  <c:v>ÖZBEKİSTAN</c:v>
                </c:pt>
                <c:pt idx="24">
                  <c:v>PAKİSTAN</c:v>
                </c:pt>
                <c:pt idx="25">
                  <c:v>SİERRA LEONE</c:v>
                </c:pt>
                <c:pt idx="26">
                  <c:v>SOMALİ</c:v>
                </c:pt>
                <c:pt idx="27">
                  <c:v>SUDAN</c:v>
                </c:pt>
                <c:pt idx="28">
                  <c:v>SURİYE</c:v>
                </c:pt>
                <c:pt idx="29">
                  <c:v>SUUDİ ARABİSTAN</c:v>
                </c:pt>
                <c:pt idx="30">
                  <c:v>TACİKİSTAN</c:v>
                </c:pt>
                <c:pt idx="31">
                  <c:v>TÜRKMENİSTAN</c:v>
                </c:pt>
                <c:pt idx="32">
                  <c:v>UGANDA</c:v>
                </c:pt>
                <c:pt idx="33">
                  <c:v>UKRAYNA</c:v>
                </c:pt>
                <c:pt idx="34">
                  <c:v>URDUN</c:v>
                </c:pt>
                <c:pt idx="35">
                  <c:v>YEMEN</c:v>
                </c:pt>
              </c:strCache>
            </c:strRef>
          </c:cat>
          <c:val>
            <c:numRef>
              <c:f>Sayfa1!$B$2:$B$37</c:f>
              <c:numCache>
                <c:formatCode>General</c:formatCode>
                <c:ptCount val="36"/>
                <c:pt idx="0">
                  <c:v>6</c:v>
                </c:pt>
                <c:pt idx="1">
                  <c:v>1</c:v>
                </c:pt>
                <c:pt idx="2">
                  <c:v>79</c:v>
                </c:pt>
                <c:pt idx="3">
                  <c:v>9</c:v>
                </c:pt>
                <c:pt idx="4">
                  <c:v>6</c:v>
                </c:pt>
                <c:pt idx="5">
                  <c:v>3</c:v>
                </c:pt>
                <c:pt idx="6">
                  <c:v>7</c:v>
                </c:pt>
                <c:pt idx="7">
                  <c:v>1</c:v>
                </c:pt>
                <c:pt idx="8">
                  <c:v>6</c:v>
                </c:pt>
                <c:pt idx="9">
                  <c:v>8</c:v>
                </c:pt>
                <c:pt idx="10">
                  <c:v>3</c:v>
                </c:pt>
                <c:pt idx="11">
                  <c:v>3</c:v>
                </c:pt>
                <c:pt idx="12">
                  <c:v>5</c:v>
                </c:pt>
                <c:pt idx="13">
                  <c:v>1</c:v>
                </c:pt>
                <c:pt idx="14">
                  <c:v>1</c:v>
                </c:pt>
                <c:pt idx="15">
                  <c:v>14</c:v>
                </c:pt>
                <c:pt idx="16">
                  <c:v>6</c:v>
                </c:pt>
                <c:pt idx="17">
                  <c:v>3</c:v>
                </c:pt>
                <c:pt idx="18">
                  <c:v>1</c:v>
                </c:pt>
                <c:pt idx="19">
                  <c:v>17</c:v>
                </c:pt>
                <c:pt idx="20">
                  <c:v>3</c:v>
                </c:pt>
                <c:pt idx="21">
                  <c:v>108</c:v>
                </c:pt>
                <c:pt idx="22">
                  <c:v>9</c:v>
                </c:pt>
                <c:pt idx="23">
                  <c:v>7</c:v>
                </c:pt>
                <c:pt idx="24">
                  <c:v>9</c:v>
                </c:pt>
                <c:pt idx="25">
                  <c:v>1</c:v>
                </c:pt>
                <c:pt idx="26">
                  <c:v>22</c:v>
                </c:pt>
                <c:pt idx="27">
                  <c:v>5</c:v>
                </c:pt>
                <c:pt idx="28">
                  <c:v>2154</c:v>
                </c:pt>
                <c:pt idx="29">
                  <c:v>2</c:v>
                </c:pt>
                <c:pt idx="30">
                  <c:v>2</c:v>
                </c:pt>
                <c:pt idx="31">
                  <c:v>109</c:v>
                </c:pt>
                <c:pt idx="32">
                  <c:v>1</c:v>
                </c:pt>
                <c:pt idx="33">
                  <c:v>2</c:v>
                </c:pt>
                <c:pt idx="34">
                  <c:v>9</c:v>
                </c:pt>
                <c:pt idx="35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A3-42BE-8A9D-3BC99E24EE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1586304"/>
        <c:axId val="151587840"/>
      </c:barChart>
      <c:catAx>
        <c:axId val="151586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587840"/>
        <c:crosses val="autoZero"/>
        <c:auto val="1"/>
        <c:lblAlgn val="ctr"/>
        <c:lblOffset val="100"/>
        <c:noMultiLvlLbl val="0"/>
      </c:catAx>
      <c:valAx>
        <c:axId val="151587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layout/>
          <c:overlay val="0"/>
        </c:title>
        <c:numFmt formatCode="General" sourceLinked="1"/>
        <c:majorTickMark val="out"/>
        <c:minorTickMark val="none"/>
        <c:tickLblPos val="nextTo"/>
        <c:spPr>
          <a:noFill/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51586304"/>
        <c:crosses val="autoZero"/>
        <c:crossBetween val="between"/>
      </c:valAx>
      <c:spPr>
        <a:noFill/>
        <a:ln>
          <a:noFill/>
        </a:ln>
        <a:effectLst/>
        <a:sp3d/>
      </c:spPr>
    </c:plotArea>
    <c:legend>
      <c:legendPos val="r"/>
      <c:layout/>
      <c:overlay val="0"/>
    </c:legend>
    <c:plotVisOnly val="1"/>
    <c:dispBlanksAs val="gap"/>
    <c:showDLblsOverMax val="0"/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8B70C5-721B-4AB8-A786-306932731B0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tr-TR"/>
        </a:p>
      </dgm:t>
    </dgm:pt>
    <dgm:pt modelId="{1908E0E5-BFEF-4F00-BECD-C55CB374874C}">
      <dgm:prSet phldrT="[Metin]" custT="1"/>
      <dgm:spPr/>
      <dgm:t>
        <a:bodyPr/>
        <a:lstStyle/>
        <a:p>
          <a:r>
            <a:rPr lang="tr-TR" sz="800" dirty="0" err="1" smtClean="0"/>
            <a:t>Gülahmet</a:t>
          </a:r>
          <a:r>
            <a:rPr lang="tr-TR" sz="800" dirty="0" smtClean="0"/>
            <a:t> İPEK</a:t>
          </a:r>
        </a:p>
        <a:p>
          <a:r>
            <a:rPr lang="tr-TR" sz="800" dirty="0" smtClean="0"/>
            <a:t>DAİRE </a:t>
          </a:r>
          <a:r>
            <a:rPr lang="tr-TR" sz="800" dirty="0"/>
            <a:t>BAŞKANI </a:t>
          </a:r>
        </a:p>
      </dgm:t>
    </dgm:pt>
    <dgm:pt modelId="{8A395434-80F3-40DA-A1BC-2F096A37C709}" type="parTrans" cxnId="{AF55C5D2-4846-41A3-9A95-58C1819DE55F}">
      <dgm:prSet/>
      <dgm:spPr/>
      <dgm:t>
        <a:bodyPr/>
        <a:lstStyle/>
        <a:p>
          <a:endParaRPr lang="tr-TR"/>
        </a:p>
      </dgm:t>
    </dgm:pt>
    <dgm:pt modelId="{15CC77F3-2EAC-481D-8AF4-7D1EE765F3CA}" type="sibTrans" cxnId="{AF55C5D2-4846-41A3-9A95-58C1819DE55F}">
      <dgm:prSet/>
      <dgm:spPr/>
      <dgm:t>
        <a:bodyPr/>
        <a:lstStyle/>
        <a:p>
          <a:endParaRPr lang="tr-TR"/>
        </a:p>
      </dgm:t>
    </dgm:pt>
    <dgm:pt modelId="{F83289C0-A3B4-4CD4-8CBA-223B901839E4}">
      <dgm:prSet custT="1"/>
      <dgm:spPr/>
      <dgm:t>
        <a:bodyPr/>
        <a:lstStyle/>
        <a:p>
          <a:r>
            <a:rPr lang="tr-TR" sz="800" dirty="0"/>
            <a:t>Murat BURAN</a:t>
          </a:r>
        </a:p>
        <a:p>
          <a:r>
            <a:rPr lang="tr-TR" sz="800" dirty="0"/>
            <a:t>BİLGİSAYAR İŞLETMENİ</a:t>
          </a:r>
        </a:p>
      </dgm:t>
    </dgm:pt>
    <dgm:pt modelId="{4877CCC2-5343-41E9-B70F-51B56E26FBD5}" type="parTrans" cxnId="{40C9FED2-CD10-4F64-9B62-17B5E695C72B}">
      <dgm:prSet custT="1"/>
      <dgm:spPr/>
      <dgm:t>
        <a:bodyPr/>
        <a:lstStyle/>
        <a:p>
          <a:endParaRPr lang="tr-TR" sz="800"/>
        </a:p>
      </dgm:t>
    </dgm:pt>
    <dgm:pt modelId="{17FED144-C5B7-409C-B186-9B120A8AD9A9}" type="sibTrans" cxnId="{40C9FED2-CD10-4F64-9B62-17B5E695C72B}">
      <dgm:prSet/>
      <dgm:spPr/>
      <dgm:t>
        <a:bodyPr/>
        <a:lstStyle/>
        <a:p>
          <a:endParaRPr lang="tr-TR"/>
        </a:p>
      </dgm:t>
    </dgm:pt>
    <dgm:pt modelId="{5BB65C41-E8EB-4A55-B98F-2609C52E5EC9}">
      <dgm:prSet custT="1"/>
      <dgm:spPr/>
      <dgm:t>
        <a:bodyPr/>
        <a:lstStyle/>
        <a:p>
          <a:r>
            <a:rPr lang="tr-TR" sz="800" dirty="0"/>
            <a:t>Yavuz Selim İÇİN</a:t>
          </a:r>
        </a:p>
        <a:p>
          <a:r>
            <a:rPr lang="tr-TR" sz="800" dirty="0"/>
            <a:t>ŞEF</a:t>
          </a:r>
        </a:p>
      </dgm:t>
    </dgm:pt>
    <dgm:pt modelId="{370DE483-0445-48B1-A1D5-5AA655A1690F}" type="parTrans" cxnId="{9969A751-D06A-4DDB-AD52-6AEC3537A71F}">
      <dgm:prSet/>
      <dgm:spPr/>
      <dgm:t>
        <a:bodyPr/>
        <a:lstStyle/>
        <a:p>
          <a:endParaRPr lang="tr-TR" sz="800"/>
        </a:p>
      </dgm:t>
    </dgm:pt>
    <dgm:pt modelId="{3DA77332-B40D-4DED-8DC4-6692E23F10F3}" type="sibTrans" cxnId="{9969A751-D06A-4DDB-AD52-6AEC3537A71F}">
      <dgm:prSet/>
      <dgm:spPr/>
      <dgm:t>
        <a:bodyPr/>
        <a:lstStyle/>
        <a:p>
          <a:endParaRPr lang="tr-TR"/>
        </a:p>
      </dgm:t>
    </dgm:pt>
    <dgm:pt modelId="{53B0BFFE-FA0C-4C52-864E-8FD8DCAEBB91}">
      <dgm:prSet custT="1"/>
      <dgm:spPr/>
      <dgm:t>
        <a:bodyPr/>
        <a:lstStyle/>
        <a:p>
          <a:r>
            <a:rPr lang="tr-TR" sz="800" dirty="0"/>
            <a:t>Abdullah DEMİR</a:t>
          </a:r>
        </a:p>
        <a:p>
          <a:r>
            <a:rPr lang="tr-TR" sz="800" dirty="0"/>
            <a:t>BİLGİSAYAR İŞLETMENİ</a:t>
          </a:r>
        </a:p>
      </dgm:t>
    </dgm:pt>
    <dgm:pt modelId="{E398B35F-2F13-4AE4-90B5-F038C3FA090B}" type="parTrans" cxnId="{962A35DB-D103-4DCD-B63B-9D969B99BCC2}">
      <dgm:prSet/>
      <dgm:spPr/>
      <dgm:t>
        <a:bodyPr/>
        <a:lstStyle/>
        <a:p>
          <a:endParaRPr lang="tr-TR" sz="800"/>
        </a:p>
      </dgm:t>
    </dgm:pt>
    <dgm:pt modelId="{6FFA5B9F-6095-4EC0-817F-5A6D0281B81B}" type="sibTrans" cxnId="{962A35DB-D103-4DCD-B63B-9D969B99BCC2}">
      <dgm:prSet/>
      <dgm:spPr/>
      <dgm:t>
        <a:bodyPr/>
        <a:lstStyle/>
        <a:p>
          <a:endParaRPr lang="tr-TR"/>
        </a:p>
      </dgm:t>
    </dgm:pt>
    <dgm:pt modelId="{22DC1876-7728-4DE2-B325-5284B6E3A509}">
      <dgm:prSet custT="1"/>
      <dgm:spPr/>
      <dgm:t>
        <a:bodyPr/>
        <a:lstStyle/>
        <a:p>
          <a:r>
            <a:rPr lang="tr-TR" sz="800" dirty="0"/>
            <a:t>Serhat NAS</a:t>
          </a:r>
        </a:p>
        <a:p>
          <a:r>
            <a:rPr lang="tr-TR" sz="800" dirty="0"/>
            <a:t>BİLGİSAYAR İŞLETMENİ</a:t>
          </a:r>
        </a:p>
      </dgm:t>
    </dgm:pt>
    <dgm:pt modelId="{2E6B57FE-26D4-442A-A2E8-3BBF7D5854F0}" type="parTrans" cxnId="{546C6F85-5CC3-427A-803C-148FEEA4FACC}">
      <dgm:prSet/>
      <dgm:spPr/>
      <dgm:t>
        <a:bodyPr/>
        <a:lstStyle/>
        <a:p>
          <a:endParaRPr lang="tr-TR" sz="800"/>
        </a:p>
      </dgm:t>
    </dgm:pt>
    <dgm:pt modelId="{C5EF7E04-D1D8-4991-9087-13A71FE15185}" type="sibTrans" cxnId="{546C6F85-5CC3-427A-803C-148FEEA4FACC}">
      <dgm:prSet/>
      <dgm:spPr/>
      <dgm:t>
        <a:bodyPr/>
        <a:lstStyle/>
        <a:p>
          <a:endParaRPr lang="tr-TR"/>
        </a:p>
      </dgm:t>
    </dgm:pt>
    <dgm:pt modelId="{109449D9-C79D-4476-8CC3-A9C497AB1C1F}">
      <dgm:prSet custT="1"/>
      <dgm:spPr/>
      <dgm:t>
        <a:bodyPr/>
        <a:lstStyle/>
        <a:p>
          <a:r>
            <a:rPr lang="tr-TR" sz="800" dirty="0" err="1"/>
            <a:t>Şafih</a:t>
          </a:r>
          <a:r>
            <a:rPr lang="tr-TR" sz="800" dirty="0"/>
            <a:t> ECER</a:t>
          </a:r>
        </a:p>
        <a:p>
          <a:r>
            <a:rPr lang="tr-TR" sz="800" dirty="0"/>
            <a:t>HİZMETLİ</a:t>
          </a:r>
        </a:p>
      </dgm:t>
    </dgm:pt>
    <dgm:pt modelId="{25015704-E6F6-45FB-961E-1AAEFCFDD4F6}" type="parTrans" cxnId="{396A2E9C-C63A-4689-A4CA-CA9FB6C4ED16}">
      <dgm:prSet/>
      <dgm:spPr/>
      <dgm:t>
        <a:bodyPr/>
        <a:lstStyle/>
        <a:p>
          <a:endParaRPr lang="tr-TR" sz="800"/>
        </a:p>
      </dgm:t>
    </dgm:pt>
    <dgm:pt modelId="{3CF3BB9C-11E7-4CBD-B29E-C1F69DB77F13}" type="sibTrans" cxnId="{396A2E9C-C63A-4689-A4CA-CA9FB6C4ED16}">
      <dgm:prSet/>
      <dgm:spPr/>
      <dgm:t>
        <a:bodyPr/>
        <a:lstStyle/>
        <a:p>
          <a:endParaRPr lang="tr-TR"/>
        </a:p>
      </dgm:t>
    </dgm:pt>
    <dgm:pt modelId="{1EF76DD9-7C6C-40BA-B7B3-3B43D6828075}">
      <dgm:prSet custT="1"/>
      <dgm:spPr/>
      <dgm:t>
        <a:bodyPr/>
        <a:lstStyle/>
        <a:p>
          <a:r>
            <a:rPr lang="tr-TR" sz="800" dirty="0"/>
            <a:t>Turan SARIYER</a:t>
          </a:r>
        </a:p>
        <a:p>
          <a:r>
            <a:rPr lang="tr-TR" sz="800" dirty="0"/>
            <a:t>BİLGİSAYAR İŞLETMENİ</a:t>
          </a:r>
        </a:p>
      </dgm:t>
    </dgm:pt>
    <dgm:pt modelId="{4CD2AE99-5E22-4ABD-BEAD-084A0A48EFF2}" type="parTrans" cxnId="{61E66924-F8AA-4E03-A674-66C33D558A8A}">
      <dgm:prSet/>
      <dgm:spPr/>
      <dgm:t>
        <a:bodyPr/>
        <a:lstStyle/>
        <a:p>
          <a:endParaRPr lang="tr-TR" sz="800"/>
        </a:p>
      </dgm:t>
    </dgm:pt>
    <dgm:pt modelId="{472E59B7-F640-4B3A-898E-08F52E0B12F7}" type="sibTrans" cxnId="{61E66924-F8AA-4E03-A674-66C33D558A8A}">
      <dgm:prSet/>
      <dgm:spPr/>
      <dgm:t>
        <a:bodyPr/>
        <a:lstStyle/>
        <a:p>
          <a:endParaRPr lang="tr-TR"/>
        </a:p>
      </dgm:t>
    </dgm:pt>
    <dgm:pt modelId="{B9DC0E42-25CC-4143-A6A1-73BAC47F1565}">
      <dgm:prSet custT="1"/>
      <dgm:spPr/>
      <dgm:t>
        <a:bodyPr/>
        <a:lstStyle/>
        <a:p>
          <a:r>
            <a:rPr lang="tr-TR" sz="800" dirty="0"/>
            <a:t>Veysel KARAÇAY</a:t>
          </a:r>
        </a:p>
        <a:p>
          <a:r>
            <a:rPr lang="tr-TR" sz="800" dirty="0" smtClean="0"/>
            <a:t>BİLGİSAYAR İŞLETMENİ</a:t>
          </a:r>
          <a:endParaRPr lang="tr-TR" sz="800" dirty="0"/>
        </a:p>
      </dgm:t>
    </dgm:pt>
    <dgm:pt modelId="{1315D8F6-C1C5-4B4E-BC2F-91D497FC62C0}" type="parTrans" cxnId="{F632B27F-1528-4471-8FDB-39B24299A71C}">
      <dgm:prSet/>
      <dgm:spPr/>
      <dgm:t>
        <a:bodyPr/>
        <a:lstStyle/>
        <a:p>
          <a:endParaRPr lang="tr-TR" sz="800"/>
        </a:p>
      </dgm:t>
    </dgm:pt>
    <dgm:pt modelId="{E1A361B0-BAB5-430C-8048-CF265EB5485A}" type="sibTrans" cxnId="{F632B27F-1528-4471-8FDB-39B24299A71C}">
      <dgm:prSet/>
      <dgm:spPr/>
      <dgm:t>
        <a:bodyPr/>
        <a:lstStyle/>
        <a:p>
          <a:endParaRPr lang="tr-TR"/>
        </a:p>
      </dgm:t>
    </dgm:pt>
    <dgm:pt modelId="{7477A948-B9EC-4A27-88E0-5DEF37742155}">
      <dgm:prSet custT="1"/>
      <dgm:spPr/>
      <dgm:t>
        <a:bodyPr/>
        <a:lstStyle/>
        <a:p>
          <a:r>
            <a:rPr lang="tr-TR" sz="800" dirty="0"/>
            <a:t>Servet KARAHAN BİLGİSAYAR İŞLETMENİ</a:t>
          </a:r>
        </a:p>
      </dgm:t>
    </dgm:pt>
    <dgm:pt modelId="{0776791C-DDC7-4E63-B234-97695B1161D7}" type="parTrans" cxnId="{4DC41D0A-4A82-4268-B5E6-29DBE431DBAB}">
      <dgm:prSet/>
      <dgm:spPr/>
      <dgm:t>
        <a:bodyPr/>
        <a:lstStyle/>
        <a:p>
          <a:endParaRPr lang="tr-TR"/>
        </a:p>
      </dgm:t>
    </dgm:pt>
    <dgm:pt modelId="{EF4E27D8-9348-46A9-8814-D3A5452C0AD2}" type="sibTrans" cxnId="{4DC41D0A-4A82-4268-B5E6-29DBE431DBAB}">
      <dgm:prSet/>
      <dgm:spPr/>
      <dgm:t>
        <a:bodyPr/>
        <a:lstStyle/>
        <a:p>
          <a:endParaRPr lang="tr-TR"/>
        </a:p>
      </dgm:t>
    </dgm:pt>
    <dgm:pt modelId="{1D307A10-C5C4-4DA4-B699-06C3E8AF8954}">
      <dgm:prSet/>
      <dgm:spPr/>
      <dgm:t>
        <a:bodyPr/>
        <a:lstStyle/>
        <a:p>
          <a:r>
            <a:rPr lang="tr-TR" dirty="0"/>
            <a:t>Erdal ÇİÇEK ŞUBE MÜDÜRÜ</a:t>
          </a:r>
        </a:p>
      </dgm:t>
    </dgm:pt>
    <dgm:pt modelId="{855B25C0-1BDE-40EE-A164-9083A7DBD348}" type="parTrans" cxnId="{7AA1EFF0-3972-4F29-A319-ABB1E3A6EFDB}">
      <dgm:prSet/>
      <dgm:spPr/>
      <dgm:t>
        <a:bodyPr/>
        <a:lstStyle/>
        <a:p>
          <a:endParaRPr lang="tr-TR"/>
        </a:p>
      </dgm:t>
    </dgm:pt>
    <dgm:pt modelId="{6D3FD5C2-AD15-47D2-A690-C25F0DE7FAAB}" type="sibTrans" cxnId="{7AA1EFF0-3972-4F29-A319-ABB1E3A6EFDB}">
      <dgm:prSet/>
      <dgm:spPr/>
      <dgm:t>
        <a:bodyPr/>
        <a:lstStyle/>
        <a:p>
          <a:endParaRPr lang="tr-TR"/>
        </a:p>
      </dgm:t>
    </dgm:pt>
    <dgm:pt modelId="{81D552E7-B9F7-40A1-BE10-54648E39669D}" type="pres">
      <dgm:prSet presAssocID="{CE8B70C5-721B-4AB8-A786-306932731B0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1CBB8B3B-EF96-459A-B3B6-1E4EAA2CB52B}" type="pres">
      <dgm:prSet presAssocID="{1908E0E5-BFEF-4F00-BECD-C55CB374874C}" presName="hierRoot1" presStyleCnt="0"/>
      <dgm:spPr/>
    </dgm:pt>
    <dgm:pt modelId="{FB3150C0-2746-4056-AEE0-5A1CA62D0333}" type="pres">
      <dgm:prSet presAssocID="{1908E0E5-BFEF-4F00-BECD-C55CB374874C}" presName="composite" presStyleCnt="0"/>
      <dgm:spPr/>
    </dgm:pt>
    <dgm:pt modelId="{B6C0442E-405E-4CFA-B137-B4E6B89B163B}" type="pres">
      <dgm:prSet presAssocID="{1908E0E5-BFEF-4F00-BECD-C55CB374874C}" presName="background" presStyleLbl="node0" presStyleIdx="0" presStyleCnt="1"/>
      <dgm:spPr/>
    </dgm:pt>
    <dgm:pt modelId="{63D963F4-A8BB-4EDC-A341-7C44EC1D0531}" type="pres">
      <dgm:prSet presAssocID="{1908E0E5-BFEF-4F00-BECD-C55CB374874C}" presName="text" presStyleLbl="fgAcc0" presStyleIdx="0" presStyleCnt="1" custScaleX="137785" custLinFactY="-135853" custLinFactNeighborX="-19569" custLinFactNeighborY="-2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D76652C8-B7C7-448D-A722-617C4083A2A2}" type="pres">
      <dgm:prSet presAssocID="{1908E0E5-BFEF-4F00-BECD-C55CB374874C}" presName="hierChild2" presStyleCnt="0"/>
      <dgm:spPr/>
    </dgm:pt>
    <dgm:pt modelId="{0285D688-24B1-4E1E-8909-6DDF87DCF4B4}" type="pres">
      <dgm:prSet presAssocID="{370DE483-0445-48B1-A1D5-5AA655A1690F}" presName="Name10" presStyleLbl="parChTrans1D2" presStyleIdx="0" presStyleCnt="9"/>
      <dgm:spPr/>
      <dgm:t>
        <a:bodyPr/>
        <a:lstStyle/>
        <a:p>
          <a:endParaRPr lang="tr-TR"/>
        </a:p>
      </dgm:t>
    </dgm:pt>
    <dgm:pt modelId="{86A918FC-CDF1-4FFB-A327-19BC6F9870BE}" type="pres">
      <dgm:prSet presAssocID="{5BB65C41-E8EB-4A55-B98F-2609C52E5EC9}" presName="hierRoot2" presStyleCnt="0"/>
      <dgm:spPr/>
    </dgm:pt>
    <dgm:pt modelId="{A631B816-7583-4A46-84BD-F56966CE5911}" type="pres">
      <dgm:prSet presAssocID="{5BB65C41-E8EB-4A55-B98F-2609C52E5EC9}" presName="composite2" presStyleCnt="0"/>
      <dgm:spPr/>
    </dgm:pt>
    <dgm:pt modelId="{1D97ABC0-7DDE-4D32-A0D6-CB398A4D03C4}" type="pres">
      <dgm:prSet presAssocID="{5BB65C41-E8EB-4A55-B98F-2609C52E5EC9}" presName="background2" presStyleLbl="node2" presStyleIdx="0" presStyleCnt="9"/>
      <dgm:spPr/>
    </dgm:pt>
    <dgm:pt modelId="{79D9A648-E183-445E-A8E6-9AA1A7F7F2FA}" type="pres">
      <dgm:prSet presAssocID="{5BB65C41-E8EB-4A55-B98F-2609C52E5EC9}" presName="text2" presStyleLbl="fgAcc2" presStyleIdx="0" presStyleCnt="9" custLinFactX="200000" custLinFactY="-51329" custLinFactNeighborX="269496" custLinFactNeighborY="-1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EA3E37E-C682-4C5D-B21F-FF816094EE98}" type="pres">
      <dgm:prSet presAssocID="{5BB65C41-E8EB-4A55-B98F-2609C52E5EC9}" presName="hierChild3" presStyleCnt="0"/>
      <dgm:spPr/>
    </dgm:pt>
    <dgm:pt modelId="{F006562E-8827-4813-A2E2-AEFE0EA49586}" type="pres">
      <dgm:prSet presAssocID="{855B25C0-1BDE-40EE-A164-9083A7DBD348}" presName="Name10" presStyleLbl="parChTrans1D2" presStyleIdx="1" presStyleCnt="9"/>
      <dgm:spPr/>
      <dgm:t>
        <a:bodyPr/>
        <a:lstStyle/>
        <a:p>
          <a:endParaRPr lang="tr-TR"/>
        </a:p>
      </dgm:t>
    </dgm:pt>
    <dgm:pt modelId="{D973648A-2964-43DC-B16E-B1BC107D4085}" type="pres">
      <dgm:prSet presAssocID="{1D307A10-C5C4-4DA4-B699-06C3E8AF8954}" presName="hierRoot2" presStyleCnt="0"/>
      <dgm:spPr/>
    </dgm:pt>
    <dgm:pt modelId="{3772A31F-F207-4797-A450-EF1D8DF93E0A}" type="pres">
      <dgm:prSet presAssocID="{1D307A10-C5C4-4DA4-B699-06C3E8AF8954}" presName="composite2" presStyleCnt="0"/>
      <dgm:spPr/>
    </dgm:pt>
    <dgm:pt modelId="{2311317C-041F-44A0-A802-EBF821BAAE97}" type="pres">
      <dgm:prSet presAssocID="{1D307A10-C5C4-4DA4-B699-06C3E8AF8954}" presName="background2" presStyleLbl="node2" presStyleIdx="1" presStyleCnt="9"/>
      <dgm:spPr/>
    </dgm:pt>
    <dgm:pt modelId="{ADABF262-106B-4066-BD75-6A13AED5AA60}" type="pres">
      <dgm:prSet presAssocID="{1D307A10-C5C4-4DA4-B699-06C3E8AF8954}" presName="text2" presStyleLbl="fgAcc2" presStyleIdx="1" presStyleCnt="9" custLinFactX="147274" custLinFactY="-116492" custLinFactNeighborX="200000" custLinFactNeighborY="-200000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061CE62E-46BC-4A05-9EAD-CF23A70D524C}" type="pres">
      <dgm:prSet presAssocID="{1D307A10-C5C4-4DA4-B699-06C3E8AF8954}" presName="hierChild3" presStyleCnt="0"/>
      <dgm:spPr/>
    </dgm:pt>
    <dgm:pt modelId="{84C0CDF6-E77F-471A-A1D1-E810C005C154}" type="pres">
      <dgm:prSet presAssocID="{4877CCC2-5343-41E9-B70F-51B56E26FBD5}" presName="Name10" presStyleLbl="parChTrans1D2" presStyleIdx="2" presStyleCnt="9"/>
      <dgm:spPr/>
      <dgm:t>
        <a:bodyPr/>
        <a:lstStyle/>
        <a:p>
          <a:endParaRPr lang="tr-TR"/>
        </a:p>
      </dgm:t>
    </dgm:pt>
    <dgm:pt modelId="{2E76CD60-9233-43F0-ADB0-34E3BD5617C3}" type="pres">
      <dgm:prSet presAssocID="{F83289C0-A3B4-4CD4-8CBA-223B901839E4}" presName="hierRoot2" presStyleCnt="0"/>
      <dgm:spPr/>
    </dgm:pt>
    <dgm:pt modelId="{A6144820-0865-4430-9BA5-DEF2607BC1A8}" type="pres">
      <dgm:prSet presAssocID="{F83289C0-A3B4-4CD4-8CBA-223B901839E4}" presName="composite2" presStyleCnt="0"/>
      <dgm:spPr/>
    </dgm:pt>
    <dgm:pt modelId="{EE92BFC2-63C6-4995-91D2-91C6BCE88DF2}" type="pres">
      <dgm:prSet presAssocID="{F83289C0-A3B4-4CD4-8CBA-223B901839E4}" presName="background2" presStyleLbl="node2" presStyleIdx="2" presStyleCnt="9"/>
      <dgm:spPr/>
    </dgm:pt>
    <dgm:pt modelId="{123E0545-7EFA-4BEB-BA4C-5B7B2B0773CA}" type="pres">
      <dgm:prSet presAssocID="{F83289C0-A3B4-4CD4-8CBA-223B901839E4}" presName="text2" presStyleLbl="fgAcc2" presStyleIdx="2" presStyleCnt="9" custLinFactX="-84925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27C0D1E5-24E6-41F1-984B-7918E06A9368}" type="pres">
      <dgm:prSet presAssocID="{F83289C0-A3B4-4CD4-8CBA-223B901839E4}" presName="hierChild3" presStyleCnt="0"/>
      <dgm:spPr/>
    </dgm:pt>
    <dgm:pt modelId="{A52AF576-A84B-4369-B6A0-127473484746}" type="pres">
      <dgm:prSet presAssocID="{E398B35F-2F13-4AE4-90B5-F038C3FA090B}" presName="Name10" presStyleLbl="parChTrans1D2" presStyleIdx="3" presStyleCnt="9"/>
      <dgm:spPr/>
      <dgm:t>
        <a:bodyPr/>
        <a:lstStyle/>
        <a:p>
          <a:endParaRPr lang="tr-TR"/>
        </a:p>
      </dgm:t>
    </dgm:pt>
    <dgm:pt modelId="{1345472C-FE41-4415-AE8D-B22EE7F86F07}" type="pres">
      <dgm:prSet presAssocID="{53B0BFFE-FA0C-4C52-864E-8FD8DCAEBB91}" presName="hierRoot2" presStyleCnt="0"/>
      <dgm:spPr/>
    </dgm:pt>
    <dgm:pt modelId="{FD48E5DA-AF55-4299-BC9A-FCC7F3960E0B}" type="pres">
      <dgm:prSet presAssocID="{53B0BFFE-FA0C-4C52-864E-8FD8DCAEBB91}" presName="composite2" presStyleCnt="0"/>
      <dgm:spPr/>
    </dgm:pt>
    <dgm:pt modelId="{3B7AE2A7-CBC0-43D1-BC5E-44A53B3C9771}" type="pres">
      <dgm:prSet presAssocID="{53B0BFFE-FA0C-4C52-864E-8FD8DCAEBB91}" presName="background2" presStyleLbl="node2" presStyleIdx="3" presStyleCnt="9"/>
      <dgm:spPr/>
    </dgm:pt>
    <dgm:pt modelId="{F42AE72D-F980-463D-BFCB-9872F8BA4AF4}" type="pres">
      <dgm:prSet presAssocID="{53B0BFFE-FA0C-4C52-864E-8FD8DCAEBB91}" presName="text2" presStyleLbl="fgAcc2" presStyleIdx="3" presStyleCnt="9" custLinFactX="-45064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53B5B18-7A27-43BF-979D-41EE8B72B304}" type="pres">
      <dgm:prSet presAssocID="{53B0BFFE-FA0C-4C52-864E-8FD8DCAEBB91}" presName="hierChild3" presStyleCnt="0"/>
      <dgm:spPr/>
    </dgm:pt>
    <dgm:pt modelId="{39A6A0C4-616D-4C9D-9458-25AC7CED7C54}" type="pres">
      <dgm:prSet presAssocID="{0776791C-DDC7-4E63-B234-97695B1161D7}" presName="Name10" presStyleLbl="parChTrans1D2" presStyleIdx="4" presStyleCnt="9"/>
      <dgm:spPr/>
      <dgm:t>
        <a:bodyPr/>
        <a:lstStyle/>
        <a:p>
          <a:endParaRPr lang="tr-TR"/>
        </a:p>
      </dgm:t>
    </dgm:pt>
    <dgm:pt modelId="{34681239-8DA1-43EA-A7BD-EEC94E2F9AE4}" type="pres">
      <dgm:prSet presAssocID="{7477A948-B9EC-4A27-88E0-5DEF37742155}" presName="hierRoot2" presStyleCnt="0"/>
      <dgm:spPr/>
    </dgm:pt>
    <dgm:pt modelId="{859A2E60-1CA3-4CFA-BEBC-6D6FBF4ABA31}" type="pres">
      <dgm:prSet presAssocID="{7477A948-B9EC-4A27-88E0-5DEF37742155}" presName="composite2" presStyleCnt="0"/>
      <dgm:spPr/>
    </dgm:pt>
    <dgm:pt modelId="{70996D70-ADCE-49D0-9B5B-5B90C6EABB3E}" type="pres">
      <dgm:prSet presAssocID="{7477A948-B9EC-4A27-88E0-5DEF37742155}" presName="background2" presStyleLbl="node2" presStyleIdx="4" presStyleCnt="9"/>
      <dgm:spPr/>
    </dgm:pt>
    <dgm:pt modelId="{A5DEEB27-E54D-472D-80AA-91200EA4DB84}" type="pres">
      <dgm:prSet presAssocID="{7477A948-B9EC-4A27-88E0-5DEF37742155}" presName="text2" presStyleLbl="fgAcc2" presStyleIdx="4" presStyleCnt="9" custLinFactX="-5202" custLinFactNeighborX="-100000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CE2D055F-D1CD-40BC-A455-E74203F7B8CA}" type="pres">
      <dgm:prSet presAssocID="{7477A948-B9EC-4A27-88E0-5DEF37742155}" presName="hierChild3" presStyleCnt="0"/>
      <dgm:spPr/>
    </dgm:pt>
    <dgm:pt modelId="{2F322514-F1E3-42A6-B493-FD6B2AE0C180}" type="pres">
      <dgm:prSet presAssocID="{2E6B57FE-26D4-442A-A2E8-3BBF7D5854F0}" presName="Name10" presStyleLbl="parChTrans1D2" presStyleIdx="5" presStyleCnt="9"/>
      <dgm:spPr/>
      <dgm:t>
        <a:bodyPr/>
        <a:lstStyle/>
        <a:p>
          <a:endParaRPr lang="tr-TR"/>
        </a:p>
      </dgm:t>
    </dgm:pt>
    <dgm:pt modelId="{10A267C0-6815-4F5F-A863-63FCB6E6F204}" type="pres">
      <dgm:prSet presAssocID="{22DC1876-7728-4DE2-B325-5284B6E3A509}" presName="hierRoot2" presStyleCnt="0"/>
      <dgm:spPr/>
    </dgm:pt>
    <dgm:pt modelId="{B723FCB2-C605-4D27-8386-1419AD364528}" type="pres">
      <dgm:prSet presAssocID="{22DC1876-7728-4DE2-B325-5284B6E3A509}" presName="composite2" presStyleCnt="0"/>
      <dgm:spPr/>
    </dgm:pt>
    <dgm:pt modelId="{AD415975-AA7A-4E20-9DB0-1EBAE50DD2B9}" type="pres">
      <dgm:prSet presAssocID="{22DC1876-7728-4DE2-B325-5284B6E3A509}" presName="background2" presStyleLbl="node2" presStyleIdx="5" presStyleCnt="9"/>
      <dgm:spPr/>
    </dgm:pt>
    <dgm:pt modelId="{F59057CF-1FBC-4843-8653-B08928D0C2BB}" type="pres">
      <dgm:prSet presAssocID="{22DC1876-7728-4DE2-B325-5284B6E3A509}" presName="text2" presStyleLbl="fgAcc2" presStyleIdx="5" presStyleCnt="9" custLinFactNeighborX="-74874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1031625-AB6D-4CF6-A25D-86523776237B}" type="pres">
      <dgm:prSet presAssocID="{22DC1876-7728-4DE2-B325-5284B6E3A509}" presName="hierChild3" presStyleCnt="0"/>
      <dgm:spPr/>
    </dgm:pt>
    <dgm:pt modelId="{49E57E26-A87A-4731-A0B5-01FAD18A9F45}" type="pres">
      <dgm:prSet presAssocID="{4CD2AE99-5E22-4ABD-BEAD-084A0A48EFF2}" presName="Name10" presStyleLbl="parChTrans1D2" presStyleIdx="6" presStyleCnt="9"/>
      <dgm:spPr/>
      <dgm:t>
        <a:bodyPr/>
        <a:lstStyle/>
        <a:p>
          <a:endParaRPr lang="tr-TR"/>
        </a:p>
      </dgm:t>
    </dgm:pt>
    <dgm:pt modelId="{D75AD2E6-38D2-41BA-BCE6-017BCB5DE503}" type="pres">
      <dgm:prSet presAssocID="{1EF76DD9-7C6C-40BA-B7B3-3B43D6828075}" presName="hierRoot2" presStyleCnt="0"/>
      <dgm:spPr/>
    </dgm:pt>
    <dgm:pt modelId="{BA00114B-4D28-4F4B-9A45-103B8217ACB4}" type="pres">
      <dgm:prSet presAssocID="{1EF76DD9-7C6C-40BA-B7B3-3B43D6828075}" presName="composite2" presStyleCnt="0"/>
      <dgm:spPr/>
    </dgm:pt>
    <dgm:pt modelId="{16C09D58-DB9D-4E74-8232-3A1015F734AD}" type="pres">
      <dgm:prSet presAssocID="{1EF76DD9-7C6C-40BA-B7B3-3B43D6828075}" presName="background2" presStyleLbl="node2" presStyleIdx="6" presStyleCnt="9"/>
      <dgm:spPr/>
    </dgm:pt>
    <dgm:pt modelId="{C42D28B9-B8B8-4336-8E46-2869EE624701}" type="pres">
      <dgm:prSet presAssocID="{1EF76DD9-7C6C-40BA-B7B3-3B43D6828075}" presName="text2" presStyleLbl="fgAcc2" presStyleIdx="6" presStyleCnt="9" custLinFactNeighborX="-42970" custLinFactNeighborY="42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01E42F2-9B1A-4F3E-8597-971567F72714}" type="pres">
      <dgm:prSet presAssocID="{1EF76DD9-7C6C-40BA-B7B3-3B43D6828075}" presName="hierChild3" presStyleCnt="0"/>
      <dgm:spPr/>
    </dgm:pt>
    <dgm:pt modelId="{FCD3B240-2886-47A1-A04F-5B5037BF6177}" type="pres">
      <dgm:prSet presAssocID="{1315D8F6-C1C5-4B4E-BC2F-91D497FC62C0}" presName="Name10" presStyleLbl="parChTrans1D2" presStyleIdx="7" presStyleCnt="9"/>
      <dgm:spPr/>
      <dgm:t>
        <a:bodyPr/>
        <a:lstStyle/>
        <a:p>
          <a:endParaRPr lang="tr-TR"/>
        </a:p>
      </dgm:t>
    </dgm:pt>
    <dgm:pt modelId="{3AC1C8FB-DA97-4137-B507-81EC9C98A619}" type="pres">
      <dgm:prSet presAssocID="{B9DC0E42-25CC-4143-A6A1-73BAC47F1565}" presName="hierRoot2" presStyleCnt="0"/>
      <dgm:spPr/>
    </dgm:pt>
    <dgm:pt modelId="{5335FCF5-68B9-40B9-9DA0-F38B5F2D5375}" type="pres">
      <dgm:prSet presAssocID="{B9DC0E42-25CC-4143-A6A1-73BAC47F1565}" presName="composite2" presStyleCnt="0"/>
      <dgm:spPr/>
    </dgm:pt>
    <dgm:pt modelId="{E7B9AD0A-B679-4FC0-B5B0-2EAE67BCA3A9}" type="pres">
      <dgm:prSet presAssocID="{B9DC0E42-25CC-4143-A6A1-73BAC47F1565}" presName="background2" presStyleLbl="node2" presStyleIdx="7" presStyleCnt="9"/>
      <dgm:spPr/>
    </dgm:pt>
    <dgm:pt modelId="{C6B10EE8-D89F-435B-AAAD-DF9C778EDA6B}" type="pres">
      <dgm:prSet presAssocID="{B9DC0E42-25CC-4143-A6A1-73BAC47F1565}" presName="text2" presStyleLbl="fgAcc2" presStyleIdx="7" presStyleCnt="9" custScaleX="115690" custScaleY="144309" custLinFactNeighborX="-33288" custLinFactNeighborY="-118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1BBDFA8-E2AF-4100-94E6-A84D9FA9FDFF}" type="pres">
      <dgm:prSet presAssocID="{B9DC0E42-25CC-4143-A6A1-73BAC47F1565}" presName="hierChild3" presStyleCnt="0"/>
      <dgm:spPr/>
    </dgm:pt>
    <dgm:pt modelId="{33300014-DB8A-46B5-8131-78F45642755F}" type="pres">
      <dgm:prSet presAssocID="{25015704-E6F6-45FB-961E-1AAEFCFDD4F6}" presName="Name10" presStyleLbl="parChTrans1D2" presStyleIdx="8" presStyleCnt="9"/>
      <dgm:spPr/>
      <dgm:t>
        <a:bodyPr/>
        <a:lstStyle/>
        <a:p>
          <a:endParaRPr lang="tr-TR"/>
        </a:p>
      </dgm:t>
    </dgm:pt>
    <dgm:pt modelId="{A461E6AA-C77F-46CC-81EA-DD397AE4E265}" type="pres">
      <dgm:prSet presAssocID="{109449D9-C79D-4476-8CC3-A9C497AB1C1F}" presName="hierRoot2" presStyleCnt="0"/>
      <dgm:spPr/>
    </dgm:pt>
    <dgm:pt modelId="{C7CB3F39-EFBE-4EFC-B742-C04F205C8835}" type="pres">
      <dgm:prSet presAssocID="{109449D9-C79D-4476-8CC3-A9C497AB1C1F}" presName="composite2" presStyleCnt="0"/>
      <dgm:spPr/>
    </dgm:pt>
    <dgm:pt modelId="{0BDAE520-3116-4C0B-8820-5037CF6D0E04}" type="pres">
      <dgm:prSet presAssocID="{109449D9-C79D-4476-8CC3-A9C497AB1C1F}" presName="background2" presStyleLbl="node2" presStyleIdx="8" presStyleCnt="9"/>
      <dgm:spPr/>
    </dgm:pt>
    <dgm:pt modelId="{5EAF7CF6-F85B-416C-A03B-DB50EB0A23C2}" type="pres">
      <dgm:prSet presAssocID="{109449D9-C79D-4476-8CC3-A9C497AB1C1F}" presName="text2" presStyleLbl="fgAcc2" presStyleIdx="8" presStyleCnt="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7864961C-045A-4D0B-BAE5-4901AD4708EE}" type="pres">
      <dgm:prSet presAssocID="{109449D9-C79D-4476-8CC3-A9C497AB1C1F}" presName="hierChild3" presStyleCnt="0"/>
      <dgm:spPr/>
    </dgm:pt>
  </dgm:ptLst>
  <dgm:cxnLst>
    <dgm:cxn modelId="{22A8D76B-6734-4286-9422-EDC6D3CE00F9}" type="presOf" srcId="{25015704-E6F6-45FB-961E-1AAEFCFDD4F6}" destId="{33300014-DB8A-46B5-8131-78F45642755F}" srcOrd="0" destOrd="0" presId="urn:microsoft.com/office/officeart/2005/8/layout/hierarchy1"/>
    <dgm:cxn modelId="{3FAE921B-7B77-47F1-BA19-1BD2F5ACB96E}" type="presOf" srcId="{1D307A10-C5C4-4DA4-B699-06C3E8AF8954}" destId="{ADABF262-106B-4066-BD75-6A13AED5AA60}" srcOrd="0" destOrd="0" presId="urn:microsoft.com/office/officeart/2005/8/layout/hierarchy1"/>
    <dgm:cxn modelId="{C052A5A6-EE4C-4106-9E79-7BE85756D5F8}" type="presOf" srcId="{370DE483-0445-48B1-A1D5-5AA655A1690F}" destId="{0285D688-24B1-4E1E-8909-6DDF87DCF4B4}" srcOrd="0" destOrd="0" presId="urn:microsoft.com/office/officeart/2005/8/layout/hierarchy1"/>
    <dgm:cxn modelId="{907F9910-FC0F-4065-90A2-3E6CBA9F105F}" type="presOf" srcId="{E398B35F-2F13-4AE4-90B5-F038C3FA090B}" destId="{A52AF576-A84B-4369-B6A0-127473484746}" srcOrd="0" destOrd="0" presId="urn:microsoft.com/office/officeart/2005/8/layout/hierarchy1"/>
    <dgm:cxn modelId="{5C908D01-FD5E-435B-B307-BE1719A4AE2C}" type="presOf" srcId="{4CD2AE99-5E22-4ABD-BEAD-084A0A48EFF2}" destId="{49E57E26-A87A-4731-A0B5-01FAD18A9F45}" srcOrd="0" destOrd="0" presId="urn:microsoft.com/office/officeart/2005/8/layout/hierarchy1"/>
    <dgm:cxn modelId="{70982FC4-4452-4059-94BD-F9A13E0F9D62}" type="presOf" srcId="{7477A948-B9EC-4A27-88E0-5DEF37742155}" destId="{A5DEEB27-E54D-472D-80AA-91200EA4DB84}" srcOrd="0" destOrd="0" presId="urn:microsoft.com/office/officeart/2005/8/layout/hierarchy1"/>
    <dgm:cxn modelId="{61E66924-F8AA-4E03-A674-66C33D558A8A}" srcId="{1908E0E5-BFEF-4F00-BECD-C55CB374874C}" destId="{1EF76DD9-7C6C-40BA-B7B3-3B43D6828075}" srcOrd="6" destOrd="0" parTransId="{4CD2AE99-5E22-4ABD-BEAD-084A0A48EFF2}" sibTransId="{472E59B7-F640-4B3A-898E-08F52E0B12F7}"/>
    <dgm:cxn modelId="{F214EC25-14F3-4048-958A-09D0DE759158}" type="presOf" srcId="{22DC1876-7728-4DE2-B325-5284B6E3A509}" destId="{F59057CF-1FBC-4843-8653-B08928D0C2BB}" srcOrd="0" destOrd="0" presId="urn:microsoft.com/office/officeart/2005/8/layout/hierarchy1"/>
    <dgm:cxn modelId="{C51F6174-0E2C-40F5-8521-EF17996E4B81}" type="presOf" srcId="{B9DC0E42-25CC-4143-A6A1-73BAC47F1565}" destId="{C6B10EE8-D89F-435B-AAAD-DF9C778EDA6B}" srcOrd="0" destOrd="0" presId="urn:microsoft.com/office/officeart/2005/8/layout/hierarchy1"/>
    <dgm:cxn modelId="{9969A751-D06A-4DDB-AD52-6AEC3537A71F}" srcId="{1908E0E5-BFEF-4F00-BECD-C55CB374874C}" destId="{5BB65C41-E8EB-4A55-B98F-2609C52E5EC9}" srcOrd="0" destOrd="0" parTransId="{370DE483-0445-48B1-A1D5-5AA655A1690F}" sibTransId="{3DA77332-B40D-4DED-8DC4-6692E23F10F3}"/>
    <dgm:cxn modelId="{CB8A77DF-643C-4D07-8201-65331E547267}" type="presOf" srcId="{2E6B57FE-26D4-442A-A2E8-3BBF7D5854F0}" destId="{2F322514-F1E3-42A6-B493-FD6B2AE0C180}" srcOrd="0" destOrd="0" presId="urn:microsoft.com/office/officeart/2005/8/layout/hierarchy1"/>
    <dgm:cxn modelId="{5FA78F6A-B1FE-4729-B389-5D6BABB25EA8}" type="presOf" srcId="{1315D8F6-C1C5-4B4E-BC2F-91D497FC62C0}" destId="{FCD3B240-2886-47A1-A04F-5B5037BF6177}" srcOrd="0" destOrd="0" presId="urn:microsoft.com/office/officeart/2005/8/layout/hierarchy1"/>
    <dgm:cxn modelId="{54DAE5D5-D10E-4844-90FF-6F93168B4DA0}" type="presOf" srcId="{1908E0E5-BFEF-4F00-BECD-C55CB374874C}" destId="{63D963F4-A8BB-4EDC-A341-7C44EC1D0531}" srcOrd="0" destOrd="0" presId="urn:microsoft.com/office/officeart/2005/8/layout/hierarchy1"/>
    <dgm:cxn modelId="{4DC41D0A-4A82-4268-B5E6-29DBE431DBAB}" srcId="{1908E0E5-BFEF-4F00-BECD-C55CB374874C}" destId="{7477A948-B9EC-4A27-88E0-5DEF37742155}" srcOrd="4" destOrd="0" parTransId="{0776791C-DDC7-4E63-B234-97695B1161D7}" sibTransId="{EF4E27D8-9348-46A9-8814-D3A5452C0AD2}"/>
    <dgm:cxn modelId="{396A2E9C-C63A-4689-A4CA-CA9FB6C4ED16}" srcId="{1908E0E5-BFEF-4F00-BECD-C55CB374874C}" destId="{109449D9-C79D-4476-8CC3-A9C497AB1C1F}" srcOrd="8" destOrd="0" parTransId="{25015704-E6F6-45FB-961E-1AAEFCFDD4F6}" sibTransId="{3CF3BB9C-11E7-4CBD-B29E-C1F69DB77F13}"/>
    <dgm:cxn modelId="{7AA1EFF0-3972-4F29-A319-ABB1E3A6EFDB}" srcId="{1908E0E5-BFEF-4F00-BECD-C55CB374874C}" destId="{1D307A10-C5C4-4DA4-B699-06C3E8AF8954}" srcOrd="1" destOrd="0" parTransId="{855B25C0-1BDE-40EE-A164-9083A7DBD348}" sibTransId="{6D3FD5C2-AD15-47D2-A690-C25F0DE7FAAB}"/>
    <dgm:cxn modelId="{F632B27F-1528-4471-8FDB-39B24299A71C}" srcId="{1908E0E5-BFEF-4F00-BECD-C55CB374874C}" destId="{B9DC0E42-25CC-4143-A6A1-73BAC47F1565}" srcOrd="7" destOrd="0" parTransId="{1315D8F6-C1C5-4B4E-BC2F-91D497FC62C0}" sibTransId="{E1A361B0-BAB5-430C-8048-CF265EB5485A}"/>
    <dgm:cxn modelId="{DAF516EA-88A0-4022-B259-D808B460F7BA}" type="presOf" srcId="{CE8B70C5-721B-4AB8-A786-306932731B0D}" destId="{81D552E7-B9F7-40A1-BE10-54648E39669D}" srcOrd="0" destOrd="0" presId="urn:microsoft.com/office/officeart/2005/8/layout/hierarchy1"/>
    <dgm:cxn modelId="{AF55C5D2-4846-41A3-9A95-58C1819DE55F}" srcId="{CE8B70C5-721B-4AB8-A786-306932731B0D}" destId="{1908E0E5-BFEF-4F00-BECD-C55CB374874C}" srcOrd="0" destOrd="0" parTransId="{8A395434-80F3-40DA-A1BC-2F096A37C709}" sibTransId="{15CC77F3-2EAC-481D-8AF4-7D1EE765F3CA}"/>
    <dgm:cxn modelId="{97673BF2-6748-40E1-B178-08F085A482F5}" type="presOf" srcId="{F83289C0-A3B4-4CD4-8CBA-223B901839E4}" destId="{123E0545-7EFA-4BEB-BA4C-5B7B2B0773CA}" srcOrd="0" destOrd="0" presId="urn:microsoft.com/office/officeart/2005/8/layout/hierarchy1"/>
    <dgm:cxn modelId="{7DB192C8-287B-474A-9201-F747D3AA3C13}" type="presOf" srcId="{109449D9-C79D-4476-8CC3-A9C497AB1C1F}" destId="{5EAF7CF6-F85B-416C-A03B-DB50EB0A23C2}" srcOrd="0" destOrd="0" presId="urn:microsoft.com/office/officeart/2005/8/layout/hierarchy1"/>
    <dgm:cxn modelId="{5A632997-22AA-4534-95AB-B065F8B4A61D}" type="presOf" srcId="{0776791C-DDC7-4E63-B234-97695B1161D7}" destId="{39A6A0C4-616D-4C9D-9458-25AC7CED7C54}" srcOrd="0" destOrd="0" presId="urn:microsoft.com/office/officeart/2005/8/layout/hierarchy1"/>
    <dgm:cxn modelId="{40C9FED2-CD10-4F64-9B62-17B5E695C72B}" srcId="{1908E0E5-BFEF-4F00-BECD-C55CB374874C}" destId="{F83289C0-A3B4-4CD4-8CBA-223B901839E4}" srcOrd="2" destOrd="0" parTransId="{4877CCC2-5343-41E9-B70F-51B56E26FBD5}" sibTransId="{17FED144-C5B7-409C-B186-9B120A8AD9A9}"/>
    <dgm:cxn modelId="{1D81D2AD-1B91-4974-AF6A-A3878A1F86FF}" type="presOf" srcId="{53B0BFFE-FA0C-4C52-864E-8FD8DCAEBB91}" destId="{F42AE72D-F980-463D-BFCB-9872F8BA4AF4}" srcOrd="0" destOrd="0" presId="urn:microsoft.com/office/officeart/2005/8/layout/hierarchy1"/>
    <dgm:cxn modelId="{7FE0EC05-5F3B-464E-AAC3-9B4FF8E7FAF9}" type="presOf" srcId="{855B25C0-1BDE-40EE-A164-9083A7DBD348}" destId="{F006562E-8827-4813-A2E2-AEFE0EA49586}" srcOrd="0" destOrd="0" presId="urn:microsoft.com/office/officeart/2005/8/layout/hierarchy1"/>
    <dgm:cxn modelId="{546C6F85-5CC3-427A-803C-148FEEA4FACC}" srcId="{1908E0E5-BFEF-4F00-BECD-C55CB374874C}" destId="{22DC1876-7728-4DE2-B325-5284B6E3A509}" srcOrd="5" destOrd="0" parTransId="{2E6B57FE-26D4-442A-A2E8-3BBF7D5854F0}" sibTransId="{C5EF7E04-D1D8-4991-9087-13A71FE15185}"/>
    <dgm:cxn modelId="{CCC4F53C-DF46-43E4-8CE1-28E30A7B1A02}" type="presOf" srcId="{4877CCC2-5343-41E9-B70F-51B56E26FBD5}" destId="{84C0CDF6-E77F-471A-A1D1-E810C005C154}" srcOrd="0" destOrd="0" presId="urn:microsoft.com/office/officeart/2005/8/layout/hierarchy1"/>
    <dgm:cxn modelId="{8073A9D9-DD0F-46BE-BBBE-9AB117C213B9}" type="presOf" srcId="{5BB65C41-E8EB-4A55-B98F-2609C52E5EC9}" destId="{79D9A648-E183-445E-A8E6-9AA1A7F7F2FA}" srcOrd="0" destOrd="0" presId="urn:microsoft.com/office/officeart/2005/8/layout/hierarchy1"/>
    <dgm:cxn modelId="{962A35DB-D103-4DCD-B63B-9D969B99BCC2}" srcId="{1908E0E5-BFEF-4F00-BECD-C55CB374874C}" destId="{53B0BFFE-FA0C-4C52-864E-8FD8DCAEBB91}" srcOrd="3" destOrd="0" parTransId="{E398B35F-2F13-4AE4-90B5-F038C3FA090B}" sibTransId="{6FFA5B9F-6095-4EC0-817F-5A6D0281B81B}"/>
    <dgm:cxn modelId="{890E5F3B-91A5-473E-BD6D-A8E5825F9418}" type="presOf" srcId="{1EF76DD9-7C6C-40BA-B7B3-3B43D6828075}" destId="{C42D28B9-B8B8-4336-8E46-2869EE624701}" srcOrd="0" destOrd="0" presId="urn:microsoft.com/office/officeart/2005/8/layout/hierarchy1"/>
    <dgm:cxn modelId="{05079B05-E011-491C-9764-BEF57524E271}" type="presParOf" srcId="{81D552E7-B9F7-40A1-BE10-54648E39669D}" destId="{1CBB8B3B-EF96-459A-B3B6-1E4EAA2CB52B}" srcOrd="0" destOrd="0" presId="urn:microsoft.com/office/officeart/2005/8/layout/hierarchy1"/>
    <dgm:cxn modelId="{A7F46B97-4CB9-4E48-81BD-A58B6FAFB954}" type="presParOf" srcId="{1CBB8B3B-EF96-459A-B3B6-1E4EAA2CB52B}" destId="{FB3150C0-2746-4056-AEE0-5A1CA62D0333}" srcOrd="0" destOrd="0" presId="urn:microsoft.com/office/officeart/2005/8/layout/hierarchy1"/>
    <dgm:cxn modelId="{975AEB23-F3E0-4057-A013-9E7499A4D50D}" type="presParOf" srcId="{FB3150C0-2746-4056-AEE0-5A1CA62D0333}" destId="{B6C0442E-405E-4CFA-B137-B4E6B89B163B}" srcOrd="0" destOrd="0" presId="urn:microsoft.com/office/officeart/2005/8/layout/hierarchy1"/>
    <dgm:cxn modelId="{FA90F46E-3F07-44E0-A7F2-AA3CDA53F679}" type="presParOf" srcId="{FB3150C0-2746-4056-AEE0-5A1CA62D0333}" destId="{63D963F4-A8BB-4EDC-A341-7C44EC1D0531}" srcOrd="1" destOrd="0" presId="urn:microsoft.com/office/officeart/2005/8/layout/hierarchy1"/>
    <dgm:cxn modelId="{FF9F1676-DDA6-4C13-B982-9DC6F87FB734}" type="presParOf" srcId="{1CBB8B3B-EF96-459A-B3B6-1E4EAA2CB52B}" destId="{D76652C8-B7C7-448D-A722-617C4083A2A2}" srcOrd="1" destOrd="0" presId="urn:microsoft.com/office/officeart/2005/8/layout/hierarchy1"/>
    <dgm:cxn modelId="{E2880F88-60BE-45D3-9316-E24CFE1E2615}" type="presParOf" srcId="{D76652C8-B7C7-448D-A722-617C4083A2A2}" destId="{0285D688-24B1-4E1E-8909-6DDF87DCF4B4}" srcOrd="0" destOrd="0" presId="urn:microsoft.com/office/officeart/2005/8/layout/hierarchy1"/>
    <dgm:cxn modelId="{5CAF8414-DF6C-4A8C-A37A-F028B4AFDE97}" type="presParOf" srcId="{D76652C8-B7C7-448D-A722-617C4083A2A2}" destId="{86A918FC-CDF1-4FFB-A327-19BC6F9870BE}" srcOrd="1" destOrd="0" presId="urn:microsoft.com/office/officeart/2005/8/layout/hierarchy1"/>
    <dgm:cxn modelId="{7CB51193-C3AA-4A19-91DE-98A674837D3D}" type="presParOf" srcId="{86A918FC-CDF1-4FFB-A327-19BC6F9870BE}" destId="{A631B816-7583-4A46-84BD-F56966CE5911}" srcOrd="0" destOrd="0" presId="urn:microsoft.com/office/officeart/2005/8/layout/hierarchy1"/>
    <dgm:cxn modelId="{C8975A5B-450B-474A-BF4B-2E1A3716D28E}" type="presParOf" srcId="{A631B816-7583-4A46-84BD-F56966CE5911}" destId="{1D97ABC0-7DDE-4D32-A0D6-CB398A4D03C4}" srcOrd="0" destOrd="0" presId="urn:microsoft.com/office/officeart/2005/8/layout/hierarchy1"/>
    <dgm:cxn modelId="{F6E5C5A4-2969-44ED-8F25-277876F89BF4}" type="presParOf" srcId="{A631B816-7583-4A46-84BD-F56966CE5911}" destId="{79D9A648-E183-445E-A8E6-9AA1A7F7F2FA}" srcOrd="1" destOrd="0" presId="urn:microsoft.com/office/officeart/2005/8/layout/hierarchy1"/>
    <dgm:cxn modelId="{BA5DF459-8FA0-41A5-AFBA-6BDA95D9642D}" type="presParOf" srcId="{86A918FC-CDF1-4FFB-A327-19BC6F9870BE}" destId="{3EA3E37E-C682-4C5D-B21F-FF816094EE98}" srcOrd="1" destOrd="0" presId="urn:microsoft.com/office/officeart/2005/8/layout/hierarchy1"/>
    <dgm:cxn modelId="{0E795431-7F1B-4198-9C37-9E541E5DD80A}" type="presParOf" srcId="{D76652C8-B7C7-448D-A722-617C4083A2A2}" destId="{F006562E-8827-4813-A2E2-AEFE0EA49586}" srcOrd="2" destOrd="0" presId="urn:microsoft.com/office/officeart/2005/8/layout/hierarchy1"/>
    <dgm:cxn modelId="{AAE0646D-2655-40B4-9200-5996201E5E6A}" type="presParOf" srcId="{D76652C8-B7C7-448D-A722-617C4083A2A2}" destId="{D973648A-2964-43DC-B16E-B1BC107D4085}" srcOrd="3" destOrd="0" presId="urn:microsoft.com/office/officeart/2005/8/layout/hierarchy1"/>
    <dgm:cxn modelId="{4F826750-063E-4CB1-939B-C06B66818168}" type="presParOf" srcId="{D973648A-2964-43DC-B16E-B1BC107D4085}" destId="{3772A31F-F207-4797-A450-EF1D8DF93E0A}" srcOrd="0" destOrd="0" presId="urn:microsoft.com/office/officeart/2005/8/layout/hierarchy1"/>
    <dgm:cxn modelId="{8F0BFE6B-5BF7-4DF0-91C6-CB78367B5FBB}" type="presParOf" srcId="{3772A31F-F207-4797-A450-EF1D8DF93E0A}" destId="{2311317C-041F-44A0-A802-EBF821BAAE97}" srcOrd="0" destOrd="0" presId="urn:microsoft.com/office/officeart/2005/8/layout/hierarchy1"/>
    <dgm:cxn modelId="{89E82B80-B553-4A94-8DA6-38D807915A7B}" type="presParOf" srcId="{3772A31F-F207-4797-A450-EF1D8DF93E0A}" destId="{ADABF262-106B-4066-BD75-6A13AED5AA60}" srcOrd="1" destOrd="0" presId="urn:microsoft.com/office/officeart/2005/8/layout/hierarchy1"/>
    <dgm:cxn modelId="{B05B1F2B-AEED-4AF1-955A-BDAD5887963A}" type="presParOf" srcId="{D973648A-2964-43DC-B16E-B1BC107D4085}" destId="{061CE62E-46BC-4A05-9EAD-CF23A70D524C}" srcOrd="1" destOrd="0" presId="urn:microsoft.com/office/officeart/2005/8/layout/hierarchy1"/>
    <dgm:cxn modelId="{AD03065B-F907-4E83-B9AB-459E72F3598B}" type="presParOf" srcId="{D76652C8-B7C7-448D-A722-617C4083A2A2}" destId="{84C0CDF6-E77F-471A-A1D1-E810C005C154}" srcOrd="4" destOrd="0" presId="urn:microsoft.com/office/officeart/2005/8/layout/hierarchy1"/>
    <dgm:cxn modelId="{5B5BD4AB-ABAC-40F3-8F3E-856D54E434A2}" type="presParOf" srcId="{D76652C8-B7C7-448D-A722-617C4083A2A2}" destId="{2E76CD60-9233-43F0-ADB0-34E3BD5617C3}" srcOrd="5" destOrd="0" presId="urn:microsoft.com/office/officeart/2005/8/layout/hierarchy1"/>
    <dgm:cxn modelId="{745A0102-A367-4EDC-A20D-80CAF556B925}" type="presParOf" srcId="{2E76CD60-9233-43F0-ADB0-34E3BD5617C3}" destId="{A6144820-0865-4430-9BA5-DEF2607BC1A8}" srcOrd="0" destOrd="0" presId="urn:microsoft.com/office/officeart/2005/8/layout/hierarchy1"/>
    <dgm:cxn modelId="{E549745A-EAE1-406C-ABCF-82469F868228}" type="presParOf" srcId="{A6144820-0865-4430-9BA5-DEF2607BC1A8}" destId="{EE92BFC2-63C6-4995-91D2-91C6BCE88DF2}" srcOrd="0" destOrd="0" presId="urn:microsoft.com/office/officeart/2005/8/layout/hierarchy1"/>
    <dgm:cxn modelId="{B9DD17A2-794D-4891-B922-D510F995A11D}" type="presParOf" srcId="{A6144820-0865-4430-9BA5-DEF2607BC1A8}" destId="{123E0545-7EFA-4BEB-BA4C-5B7B2B0773CA}" srcOrd="1" destOrd="0" presId="urn:microsoft.com/office/officeart/2005/8/layout/hierarchy1"/>
    <dgm:cxn modelId="{1612E0D7-1ED8-40B6-837F-BC1D7A06E99B}" type="presParOf" srcId="{2E76CD60-9233-43F0-ADB0-34E3BD5617C3}" destId="{27C0D1E5-24E6-41F1-984B-7918E06A9368}" srcOrd="1" destOrd="0" presId="urn:microsoft.com/office/officeart/2005/8/layout/hierarchy1"/>
    <dgm:cxn modelId="{B2FCC00C-4941-4116-87EF-BF9D7E0A1366}" type="presParOf" srcId="{D76652C8-B7C7-448D-A722-617C4083A2A2}" destId="{A52AF576-A84B-4369-B6A0-127473484746}" srcOrd="6" destOrd="0" presId="urn:microsoft.com/office/officeart/2005/8/layout/hierarchy1"/>
    <dgm:cxn modelId="{19599B45-8A56-4CE7-B79D-D3C1258E1CFF}" type="presParOf" srcId="{D76652C8-B7C7-448D-A722-617C4083A2A2}" destId="{1345472C-FE41-4415-AE8D-B22EE7F86F07}" srcOrd="7" destOrd="0" presId="urn:microsoft.com/office/officeart/2005/8/layout/hierarchy1"/>
    <dgm:cxn modelId="{D12C65E7-5081-48FD-BB1F-A8221E36C0A6}" type="presParOf" srcId="{1345472C-FE41-4415-AE8D-B22EE7F86F07}" destId="{FD48E5DA-AF55-4299-BC9A-FCC7F3960E0B}" srcOrd="0" destOrd="0" presId="urn:microsoft.com/office/officeart/2005/8/layout/hierarchy1"/>
    <dgm:cxn modelId="{0B6F9D25-7C51-45A8-BA2B-507D04BC84B9}" type="presParOf" srcId="{FD48E5DA-AF55-4299-BC9A-FCC7F3960E0B}" destId="{3B7AE2A7-CBC0-43D1-BC5E-44A53B3C9771}" srcOrd="0" destOrd="0" presId="urn:microsoft.com/office/officeart/2005/8/layout/hierarchy1"/>
    <dgm:cxn modelId="{4A7E3AD1-0BC4-4178-8DAD-F4442A4A8DB5}" type="presParOf" srcId="{FD48E5DA-AF55-4299-BC9A-FCC7F3960E0B}" destId="{F42AE72D-F980-463D-BFCB-9872F8BA4AF4}" srcOrd="1" destOrd="0" presId="urn:microsoft.com/office/officeart/2005/8/layout/hierarchy1"/>
    <dgm:cxn modelId="{06FB4C9E-35C4-45AB-88A9-0F37DE70B03C}" type="presParOf" srcId="{1345472C-FE41-4415-AE8D-B22EE7F86F07}" destId="{E53B5B18-7A27-43BF-979D-41EE8B72B304}" srcOrd="1" destOrd="0" presId="urn:microsoft.com/office/officeart/2005/8/layout/hierarchy1"/>
    <dgm:cxn modelId="{C61F9F39-6A74-4FEF-8491-514C2DEB9581}" type="presParOf" srcId="{D76652C8-B7C7-448D-A722-617C4083A2A2}" destId="{39A6A0C4-616D-4C9D-9458-25AC7CED7C54}" srcOrd="8" destOrd="0" presId="urn:microsoft.com/office/officeart/2005/8/layout/hierarchy1"/>
    <dgm:cxn modelId="{67521AF3-AE65-435F-9A41-EDDEAF932750}" type="presParOf" srcId="{D76652C8-B7C7-448D-A722-617C4083A2A2}" destId="{34681239-8DA1-43EA-A7BD-EEC94E2F9AE4}" srcOrd="9" destOrd="0" presId="urn:microsoft.com/office/officeart/2005/8/layout/hierarchy1"/>
    <dgm:cxn modelId="{2573401C-4005-47CB-B1A7-D9C755D17C7B}" type="presParOf" srcId="{34681239-8DA1-43EA-A7BD-EEC94E2F9AE4}" destId="{859A2E60-1CA3-4CFA-BEBC-6D6FBF4ABA31}" srcOrd="0" destOrd="0" presId="urn:microsoft.com/office/officeart/2005/8/layout/hierarchy1"/>
    <dgm:cxn modelId="{569E46B4-3723-42A1-8882-90CF1223641E}" type="presParOf" srcId="{859A2E60-1CA3-4CFA-BEBC-6D6FBF4ABA31}" destId="{70996D70-ADCE-49D0-9B5B-5B90C6EABB3E}" srcOrd="0" destOrd="0" presId="urn:microsoft.com/office/officeart/2005/8/layout/hierarchy1"/>
    <dgm:cxn modelId="{65ADAEE6-9873-422C-A194-EAD24BCE0BB6}" type="presParOf" srcId="{859A2E60-1CA3-4CFA-BEBC-6D6FBF4ABA31}" destId="{A5DEEB27-E54D-472D-80AA-91200EA4DB84}" srcOrd="1" destOrd="0" presId="urn:microsoft.com/office/officeart/2005/8/layout/hierarchy1"/>
    <dgm:cxn modelId="{EDEB8274-83B6-4CAB-8245-DD4236C28306}" type="presParOf" srcId="{34681239-8DA1-43EA-A7BD-EEC94E2F9AE4}" destId="{CE2D055F-D1CD-40BC-A455-E74203F7B8CA}" srcOrd="1" destOrd="0" presId="urn:microsoft.com/office/officeart/2005/8/layout/hierarchy1"/>
    <dgm:cxn modelId="{9C4C7DF8-9142-457E-B394-82556E7BC957}" type="presParOf" srcId="{D76652C8-B7C7-448D-A722-617C4083A2A2}" destId="{2F322514-F1E3-42A6-B493-FD6B2AE0C180}" srcOrd="10" destOrd="0" presId="urn:microsoft.com/office/officeart/2005/8/layout/hierarchy1"/>
    <dgm:cxn modelId="{B116C053-C779-46B2-B327-63D5FF717DE4}" type="presParOf" srcId="{D76652C8-B7C7-448D-A722-617C4083A2A2}" destId="{10A267C0-6815-4F5F-A863-63FCB6E6F204}" srcOrd="11" destOrd="0" presId="urn:microsoft.com/office/officeart/2005/8/layout/hierarchy1"/>
    <dgm:cxn modelId="{561945DC-E3D1-4664-A553-63FEE355B70A}" type="presParOf" srcId="{10A267C0-6815-4F5F-A863-63FCB6E6F204}" destId="{B723FCB2-C605-4D27-8386-1419AD364528}" srcOrd="0" destOrd="0" presId="urn:microsoft.com/office/officeart/2005/8/layout/hierarchy1"/>
    <dgm:cxn modelId="{E90DE809-D908-46A0-9A33-1AE892758D4C}" type="presParOf" srcId="{B723FCB2-C605-4D27-8386-1419AD364528}" destId="{AD415975-AA7A-4E20-9DB0-1EBAE50DD2B9}" srcOrd="0" destOrd="0" presId="urn:microsoft.com/office/officeart/2005/8/layout/hierarchy1"/>
    <dgm:cxn modelId="{C32B7A03-2413-489F-B5EF-8880C9A0D808}" type="presParOf" srcId="{B723FCB2-C605-4D27-8386-1419AD364528}" destId="{F59057CF-1FBC-4843-8653-B08928D0C2BB}" srcOrd="1" destOrd="0" presId="urn:microsoft.com/office/officeart/2005/8/layout/hierarchy1"/>
    <dgm:cxn modelId="{710DCE74-3399-43E1-8C02-CDECA7D89F18}" type="presParOf" srcId="{10A267C0-6815-4F5F-A863-63FCB6E6F204}" destId="{41031625-AB6D-4CF6-A25D-86523776237B}" srcOrd="1" destOrd="0" presId="urn:microsoft.com/office/officeart/2005/8/layout/hierarchy1"/>
    <dgm:cxn modelId="{46EBE659-5388-4146-8DB2-982785233197}" type="presParOf" srcId="{D76652C8-B7C7-448D-A722-617C4083A2A2}" destId="{49E57E26-A87A-4731-A0B5-01FAD18A9F45}" srcOrd="12" destOrd="0" presId="urn:microsoft.com/office/officeart/2005/8/layout/hierarchy1"/>
    <dgm:cxn modelId="{860BE075-F0FD-44EB-BDEC-2DCC37D573B1}" type="presParOf" srcId="{D76652C8-B7C7-448D-A722-617C4083A2A2}" destId="{D75AD2E6-38D2-41BA-BCE6-017BCB5DE503}" srcOrd="13" destOrd="0" presId="urn:microsoft.com/office/officeart/2005/8/layout/hierarchy1"/>
    <dgm:cxn modelId="{E822F7CB-7D8C-449A-9F54-1A376F830A18}" type="presParOf" srcId="{D75AD2E6-38D2-41BA-BCE6-017BCB5DE503}" destId="{BA00114B-4D28-4F4B-9A45-103B8217ACB4}" srcOrd="0" destOrd="0" presId="urn:microsoft.com/office/officeart/2005/8/layout/hierarchy1"/>
    <dgm:cxn modelId="{5F0BDB0D-51C0-4496-9F69-D5C6EB4FB0FB}" type="presParOf" srcId="{BA00114B-4D28-4F4B-9A45-103B8217ACB4}" destId="{16C09D58-DB9D-4E74-8232-3A1015F734AD}" srcOrd="0" destOrd="0" presId="urn:microsoft.com/office/officeart/2005/8/layout/hierarchy1"/>
    <dgm:cxn modelId="{E281A26D-BB57-4C82-A125-0C55647E0569}" type="presParOf" srcId="{BA00114B-4D28-4F4B-9A45-103B8217ACB4}" destId="{C42D28B9-B8B8-4336-8E46-2869EE624701}" srcOrd="1" destOrd="0" presId="urn:microsoft.com/office/officeart/2005/8/layout/hierarchy1"/>
    <dgm:cxn modelId="{423760B6-C4ED-4B59-9380-43501712C466}" type="presParOf" srcId="{D75AD2E6-38D2-41BA-BCE6-017BCB5DE503}" destId="{E01E42F2-9B1A-4F3E-8597-971567F72714}" srcOrd="1" destOrd="0" presId="urn:microsoft.com/office/officeart/2005/8/layout/hierarchy1"/>
    <dgm:cxn modelId="{EAC13F07-A9B4-492B-B5E7-29D22D40B7AF}" type="presParOf" srcId="{D76652C8-B7C7-448D-A722-617C4083A2A2}" destId="{FCD3B240-2886-47A1-A04F-5B5037BF6177}" srcOrd="14" destOrd="0" presId="urn:microsoft.com/office/officeart/2005/8/layout/hierarchy1"/>
    <dgm:cxn modelId="{C26E2CBA-A0D4-4985-95EE-5C7177416164}" type="presParOf" srcId="{D76652C8-B7C7-448D-A722-617C4083A2A2}" destId="{3AC1C8FB-DA97-4137-B507-81EC9C98A619}" srcOrd="15" destOrd="0" presId="urn:microsoft.com/office/officeart/2005/8/layout/hierarchy1"/>
    <dgm:cxn modelId="{1281606D-BA88-4D24-8881-5A05655C99C4}" type="presParOf" srcId="{3AC1C8FB-DA97-4137-B507-81EC9C98A619}" destId="{5335FCF5-68B9-40B9-9DA0-F38B5F2D5375}" srcOrd="0" destOrd="0" presId="urn:microsoft.com/office/officeart/2005/8/layout/hierarchy1"/>
    <dgm:cxn modelId="{11A1A5E4-3B23-4AF7-B789-498C49242539}" type="presParOf" srcId="{5335FCF5-68B9-40B9-9DA0-F38B5F2D5375}" destId="{E7B9AD0A-B679-4FC0-B5B0-2EAE67BCA3A9}" srcOrd="0" destOrd="0" presId="urn:microsoft.com/office/officeart/2005/8/layout/hierarchy1"/>
    <dgm:cxn modelId="{5CB7C155-60B6-4E72-B25D-1938A2F6DB9D}" type="presParOf" srcId="{5335FCF5-68B9-40B9-9DA0-F38B5F2D5375}" destId="{C6B10EE8-D89F-435B-AAAD-DF9C778EDA6B}" srcOrd="1" destOrd="0" presId="urn:microsoft.com/office/officeart/2005/8/layout/hierarchy1"/>
    <dgm:cxn modelId="{3C2C472C-33CF-4F72-BFEF-02F2C854201A}" type="presParOf" srcId="{3AC1C8FB-DA97-4137-B507-81EC9C98A619}" destId="{31BBDFA8-E2AF-4100-94E6-A84D9FA9FDFF}" srcOrd="1" destOrd="0" presId="urn:microsoft.com/office/officeart/2005/8/layout/hierarchy1"/>
    <dgm:cxn modelId="{28D6057E-BCD3-44E3-8043-9382ED182E5D}" type="presParOf" srcId="{D76652C8-B7C7-448D-A722-617C4083A2A2}" destId="{33300014-DB8A-46B5-8131-78F45642755F}" srcOrd="16" destOrd="0" presId="urn:microsoft.com/office/officeart/2005/8/layout/hierarchy1"/>
    <dgm:cxn modelId="{B88324B4-E8AC-47F1-85DD-99ED476217A6}" type="presParOf" srcId="{D76652C8-B7C7-448D-A722-617C4083A2A2}" destId="{A461E6AA-C77F-46CC-81EA-DD397AE4E265}" srcOrd="17" destOrd="0" presId="urn:microsoft.com/office/officeart/2005/8/layout/hierarchy1"/>
    <dgm:cxn modelId="{E715ACB8-77E5-4DA7-B20D-67BC68F6E3E7}" type="presParOf" srcId="{A461E6AA-C77F-46CC-81EA-DD397AE4E265}" destId="{C7CB3F39-EFBE-4EFC-B742-C04F205C8835}" srcOrd="0" destOrd="0" presId="urn:microsoft.com/office/officeart/2005/8/layout/hierarchy1"/>
    <dgm:cxn modelId="{FE3006A7-9752-4B29-9635-82EDB07CE6FD}" type="presParOf" srcId="{C7CB3F39-EFBE-4EFC-B742-C04F205C8835}" destId="{0BDAE520-3116-4C0B-8820-5037CF6D0E04}" srcOrd="0" destOrd="0" presId="urn:microsoft.com/office/officeart/2005/8/layout/hierarchy1"/>
    <dgm:cxn modelId="{367D9B70-092D-431F-903E-CB8CD3525D98}" type="presParOf" srcId="{C7CB3F39-EFBE-4EFC-B742-C04F205C8835}" destId="{5EAF7CF6-F85B-416C-A03B-DB50EB0A23C2}" srcOrd="1" destOrd="0" presId="urn:microsoft.com/office/officeart/2005/8/layout/hierarchy1"/>
    <dgm:cxn modelId="{850DBA33-146C-4BE1-98FC-16BFE1A8B02C}" type="presParOf" srcId="{A461E6AA-C77F-46CC-81EA-DD397AE4E265}" destId="{7864961C-045A-4D0B-BAE5-4901AD4708E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300014-DB8A-46B5-8131-78F45642755F}">
      <dsp:nvSpPr>
        <dsp:cNvPr id="0" name=""/>
        <dsp:cNvSpPr/>
      </dsp:nvSpPr>
      <dsp:spPr>
        <a:xfrm>
          <a:off x="3898071" y="458560"/>
          <a:ext cx="3817537" cy="1791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3435"/>
              </a:lnTo>
              <a:lnTo>
                <a:pt x="3817537" y="1723435"/>
              </a:lnTo>
              <a:lnTo>
                <a:pt x="3817537" y="179193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D3B240-2886-47A1-A04F-5B5037BF6177}">
      <dsp:nvSpPr>
        <dsp:cNvPr id="0" name=""/>
        <dsp:cNvSpPr/>
      </dsp:nvSpPr>
      <dsp:spPr>
        <a:xfrm>
          <a:off x="3898071" y="458560"/>
          <a:ext cx="2609690" cy="17863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7885"/>
              </a:lnTo>
              <a:lnTo>
                <a:pt x="2609690" y="1717885"/>
              </a:lnTo>
              <a:lnTo>
                <a:pt x="2609690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E57E26-A87A-4731-A0B5-01FAD18A9F45}">
      <dsp:nvSpPr>
        <dsp:cNvPr id="0" name=""/>
        <dsp:cNvSpPr/>
      </dsp:nvSpPr>
      <dsp:spPr>
        <a:xfrm>
          <a:off x="3898071" y="458560"/>
          <a:ext cx="1576386" cy="17939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5435"/>
              </a:lnTo>
              <a:lnTo>
                <a:pt x="1576386" y="1725435"/>
              </a:lnTo>
              <a:lnTo>
                <a:pt x="1576386" y="179393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322514-F1E3-42A6-B493-FD6B2AE0C180}">
      <dsp:nvSpPr>
        <dsp:cNvPr id="0" name=""/>
        <dsp:cNvSpPr/>
      </dsp:nvSpPr>
      <dsp:spPr>
        <a:xfrm>
          <a:off x="3898071" y="458560"/>
          <a:ext cx="436779" cy="17863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7885"/>
              </a:lnTo>
              <a:lnTo>
                <a:pt x="436779" y="1717885"/>
              </a:lnTo>
              <a:lnTo>
                <a:pt x="436779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A6A0C4-616D-4C9D-9458-25AC7CED7C54}">
      <dsp:nvSpPr>
        <dsp:cNvPr id="0" name=""/>
        <dsp:cNvSpPr/>
      </dsp:nvSpPr>
      <dsp:spPr>
        <a:xfrm>
          <a:off x="3206896" y="458560"/>
          <a:ext cx="691175" cy="1786383"/>
        </a:xfrm>
        <a:custGeom>
          <a:avLst/>
          <a:gdLst/>
          <a:ahLst/>
          <a:cxnLst/>
          <a:rect l="0" t="0" r="0" b="0"/>
          <a:pathLst>
            <a:path>
              <a:moveTo>
                <a:pt x="691175" y="0"/>
              </a:moveTo>
              <a:lnTo>
                <a:pt x="691175" y="1717885"/>
              </a:lnTo>
              <a:lnTo>
                <a:pt x="0" y="1717885"/>
              </a:lnTo>
              <a:lnTo>
                <a:pt x="0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2AF576-A84B-4369-B6A0-127473484746}">
      <dsp:nvSpPr>
        <dsp:cNvPr id="0" name=""/>
        <dsp:cNvSpPr/>
      </dsp:nvSpPr>
      <dsp:spPr>
        <a:xfrm>
          <a:off x="2008447" y="458560"/>
          <a:ext cx="1889623" cy="1786383"/>
        </a:xfrm>
        <a:custGeom>
          <a:avLst/>
          <a:gdLst/>
          <a:ahLst/>
          <a:cxnLst/>
          <a:rect l="0" t="0" r="0" b="0"/>
          <a:pathLst>
            <a:path>
              <a:moveTo>
                <a:pt x="1889623" y="0"/>
              </a:moveTo>
              <a:lnTo>
                <a:pt x="1889623" y="1717885"/>
              </a:lnTo>
              <a:lnTo>
                <a:pt x="0" y="1717885"/>
              </a:lnTo>
              <a:lnTo>
                <a:pt x="0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C0CDF6-E77F-471A-A1D1-E810C005C154}">
      <dsp:nvSpPr>
        <dsp:cNvPr id="0" name=""/>
        <dsp:cNvSpPr/>
      </dsp:nvSpPr>
      <dsp:spPr>
        <a:xfrm>
          <a:off x="810006" y="458560"/>
          <a:ext cx="3088065" cy="1786383"/>
        </a:xfrm>
        <a:custGeom>
          <a:avLst/>
          <a:gdLst/>
          <a:ahLst/>
          <a:cxnLst/>
          <a:rect l="0" t="0" r="0" b="0"/>
          <a:pathLst>
            <a:path>
              <a:moveTo>
                <a:pt x="3088065" y="0"/>
              </a:moveTo>
              <a:lnTo>
                <a:pt x="3088065" y="1717885"/>
              </a:lnTo>
              <a:lnTo>
                <a:pt x="0" y="1717885"/>
              </a:lnTo>
              <a:lnTo>
                <a:pt x="0" y="178638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06562E-8827-4813-A2E2-AEFE0EA49586}">
      <dsp:nvSpPr>
        <dsp:cNvPr id="0" name=""/>
        <dsp:cNvSpPr/>
      </dsp:nvSpPr>
      <dsp:spPr>
        <a:xfrm>
          <a:off x="3795649" y="458560"/>
          <a:ext cx="91440" cy="305945"/>
        </a:xfrm>
        <a:custGeom>
          <a:avLst/>
          <a:gdLst/>
          <a:ahLst/>
          <a:cxnLst/>
          <a:rect l="0" t="0" r="0" b="0"/>
          <a:pathLst>
            <a:path>
              <a:moveTo>
                <a:pt x="102422" y="0"/>
              </a:moveTo>
              <a:lnTo>
                <a:pt x="102422" y="237448"/>
              </a:lnTo>
              <a:lnTo>
                <a:pt x="45720" y="237448"/>
              </a:lnTo>
              <a:lnTo>
                <a:pt x="45720" y="30594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85D688-24B1-4E1E-8909-6DDF87DCF4B4}">
      <dsp:nvSpPr>
        <dsp:cNvPr id="0" name=""/>
        <dsp:cNvSpPr/>
      </dsp:nvSpPr>
      <dsp:spPr>
        <a:xfrm>
          <a:off x="3795647" y="458560"/>
          <a:ext cx="91440" cy="1081415"/>
        </a:xfrm>
        <a:custGeom>
          <a:avLst/>
          <a:gdLst/>
          <a:ahLst/>
          <a:cxnLst/>
          <a:rect l="0" t="0" r="0" b="0"/>
          <a:pathLst>
            <a:path>
              <a:moveTo>
                <a:pt x="102423" y="0"/>
              </a:moveTo>
              <a:lnTo>
                <a:pt x="102423" y="1012918"/>
              </a:lnTo>
              <a:lnTo>
                <a:pt x="45720" y="1012918"/>
              </a:lnTo>
              <a:lnTo>
                <a:pt x="45720" y="108141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C0442E-405E-4CFA-B137-B4E6B89B163B}">
      <dsp:nvSpPr>
        <dsp:cNvPr id="0" name=""/>
        <dsp:cNvSpPr/>
      </dsp:nvSpPr>
      <dsp:spPr>
        <a:xfrm>
          <a:off x="3388681" y="-10957"/>
          <a:ext cx="1018780" cy="46951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D963F4-A8BB-4EDC-A341-7C44EC1D0531}">
      <dsp:nvSpPr>
        <dsp:cNvPr id="0" name=""/>
        <dsp:cNvSpPr/>
      </dsp:nvSpPr>
      <dsp:spPr>
        <a:xfrm>
          <a:off x="3470836" y="67090"/>
          <a:ext cx="1018780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err="1" smtClean="0"/>
            <a:t>Gülahmet</a:t>
          </a:r>
          <a:r>
            <a:rPr lang="tr-TR" sz="800" kern="1200" dirty="0" smtClean="0"/>
            <a:t> İPEK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DAİRE </a:t>
          </a:r>
          <a:r>
            <a:rPr lang="tr-TR" sz="800" kern="1200" dirty="0"/>
            <a:t>BAŞKANI </a:t>
          </a:r>
        </a:p>
      </dsp:txBody>
      <dsp:txXfrm>
        <a:off x="3484588" y="80842"/>
        <a:ext cx="991276" cy="442014"/>
      </dsp:txXfrm>
    </dsp:sp>
    <dsp:sp modelId="{1D97ABC0-7DDE-4D32-A0D6-CB398A4D03C4}">
      <dsp:nvSpPr>
        <dsp:cNvPr id="0" name=""/>
        <dsp:cNvSpPr/>
      </dsp:nvSpPr>
      <dsp:spPr>
        <a:xfrm>
          <a:off x="3471668" y="1539976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D9A648-E183-445E-A8E6-9AA1A7F7F2FA}">
      <dsp:nvSpPr>
        <dsp:cNvPr id="0" name=""/>
        <dsp:cNvSpPr/>
      </dsp:nvSpPr>
      <dsp:spPr>
        <a:xfrm>
          <a:off x="3553823" y="1618024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Yavuz Selim İÇİN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ŞEF</a:t>
          </a:r>
        </a:p>
      </dsp:txBody>
      <dsp:txXfrm>
        <a:off x="3567575" y="1631776"/>
        <a:ext cx="711894" cy="442014"/>
      </dsp:txXfrm>
    </dsp:sp>
    <dsp:sp modelId="{2311317C-041F-44A0-A802-EBF821BAAE97}">
      <dsp:nvSpPr>
        <dsp:cNvPr id="0" name=""/>
        <dsp:cNvSpPr/>
      </dsp:nvSpPr>
      <dsp:spPr>
        <a:xfrm>
          <a:off x="3471669" y="764506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ABF262-106B-4066-BD75-6A13AED5AA60}">
      <dsp:nvSpPr>
        <dsp:cNvPr id="0" name=""/>
        <dsp:cNvSpPr/>
      </dsp:nvSpPr>
      <dsp:spPr>
        <a:xfrm>
          <a:off x="3553825" y="842553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Erdal ÇİÇEK ŞUBE MÜDÜRÜ</a:t>
          </a:r>
        </a:p>
      </dsp:txBody>
      <dsp:txXfrm>
        <a:off x="3567577" y="856305"/>
        <a:ext cx="711894" cy="442014"/>
      </dsp:txXfrm>
    </dsp:sp>
    <dsp:sp modelId="{EE92BFC2-63C6-4995-91D2-91C6BCE88DF2}">
      <dsp:nvSpPr>
        <dsp:cNvPr id="0" name=""/>
        <dsp:cNvSpPr/>
      </dsp:nvSpPr>
      <dsp:spPr>
        <a:xfrm>
          <a:off x="440306" y="224494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3E0545-7EFA-4BEB-BA4C-5B7B2B0773CA}">
      <dsp:nvSpPr>
        <dsp:cNvPr id="0" name=""/>
        <dsp:cNvSpPr/>
      </dsp:nvSpPr>
      <dsp:spPr>
        <a:xfrm>
          <a:off x="522462" y="232299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Murat BURAN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536214" y="2336743"/>
        <a:ext cx="711894" cy="442014"/>
      </dsp:txXfrm>
    </dsp:sp>
    <dsp:sp modelId="{3B7AE2A7-CBC0-43D1-BC5E-44A53B3C9771}">
      <dsp:nvSpPr>
        <dsp:cNvPr id="0" name=""/>
        <dsp:cNvSpPr/>
      </dsp:nvSpPr>
      <dsp:spPr>
        <a:xfrm>
          <a:off x="1638748" y="224494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2AE72D-F980-463D-BFCB-9872F8BA4AF4}">
      <dsp:nvSpPr>
        <dsp:cNvPr id="0" name=""/>
        <dsp:cNvSpPr/>
      </dsp:nvSpPr>
      <dsp:spPr>
        <a:xfrm>
          <a:off x="1720903" y="232299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Abdullah DEMİR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1734655" y="2336743"/>
        <a:ext cx="711894" cy="442014"/>
      </dsp:txXfrm>
    </dsp:sp>
    <dsp:sp modelId="{70996D70-ADCE-49D0-9B5B-5B90C6EABB3E}">
      <dsp:nvSpPr>
        <dsp:cNvPr id="0" name=""/>
        <dsp:cNvSpPr/>
      </dsp:nvSpPr>
      <dsp:spPr>
        <a:xfrm>
          <a:off x="2837196" y="224494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DEEB27-E54D-472D-80AA-91200EA4DB84}">
      <dsp:nvSpPr>
        <dsp:cNvPr id="0" name=""/>
        <dsp:cNvSpPr/>
      </dsp:nvSpPr>
      <dsp:spPr>
        <a:xfrm>
          <a:off x="2919352" y="232299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Servet KARAHAN BİLGİSAYAR İŞLETMENİ</a:t>
          </a:r>
        </a:p>
      </dsp:txBody>
      <dsp:txXfrm>
        <a:off x="2933104" y="2336743"/>
        <a:ext cx="711894" cy="442014"/>
      </dsp:txXfrm>
    </dsp:sp>
    <dsp:sp modelId="{AD415975-AA7A-4E20-9DB0-1EBAE50DD2B9}">
      <dsp:nvSpPr>
        <dsp:cNvPr id="0" name=""/>
        <dsp:cNvSpPr/>
      </dsp:nvSpPr>
      <dsp:spPr>
        <a:xfrm>
          <a:off x="3965151" y="224494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9057CF-1FBC-4843-8653-B08928D0C2BB}">
      <dsp:nvSpPr>
        <dsp:cNvPr id="0" name=""/>
        <dsp:cNvSpPr/>
      </dsp:nvSpPr>
      <dsp:spPr>
        <a:xfrm>
          <a:off x="4047306" y="232299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Serhat NAS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4061058" y="2336743"/>
        <a:ext cx="711894" cy="442014"/>
      </dsp:txXfrm>
    </dsp:sp>
    <dsp:sp modelId="{16C09D58-DB9D-4E74-8232-3A1015F734AD}">
      <dsp:nvSpPr>
        <dsp:cNvPr id="0" name=""/>
        <dsp:cNvSpPr/>
      </dsp:nvSpPr>
      <dsp:spPr>
        <a:xfrm>
          <a:off x="5104758" y="225249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2D28B9-B8B8-4336-8E46-2869EE624701}">
      <dsp:nvSpPr>
        <dsp:cNvPr id="0" name=""/>
        <dsp:cNvSpPr/>
      </dsp:nvSpPr>
      <dsp:spPr>
        <a:xfrm>
          <a:off x="5186914" y="233054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Turan SARIYER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BİLGİSAYAR İŞLETMENİ</a:t>
          </a:r>
        </a:p>
      </dsp:txBody>
      <dsp:txXfrm>
        <a:off x="5200666" y="2344293"/>
        <a:ext cx="711894" cy="442014"/>
      </dsp:txXfrm>
    </dsp:sp>
    <dsp:sp modelId="{E7B9AD0A-B679-4FC0-B5B0-2EAE67BCA3A9}">
      <dsp:nvSpPr>
        <dsp:cNvPr id="0" name=""/>
        <dsp:cNvSpPr/>
      </dsp:nvSpPr>
      <dsp:spPr>
        <a:xfrm>
          <a:off x="6080056" y="2244943"/>
          <a:ext cx="855410" cy="67755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B10EE8-D89F-435B-AAAD-DF9C778EDA6B}">
      <dsp:nvSpPr>
        <dsp:cNvPr id="0" name=""/>
        <dsp:cNvSpPr/>
      </dsp:nvSpPr>
      <dsp:spPr>
        <a:xfrm>
          <a:off x="6162212" y="2322991"/>
          <a:ext cx="855410" cy="6775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Veysel KARAÇAY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smtClean="0"/>
            <a:t>BİLGİSAYAR İŞLETMENİ</a:t>
          </a:r>
          <a:endParaRPr lang="tr-TR" sz="800" kern="1200" dirty="0"/>
        </a:p>
      </dsp:txBody>
      <dsp:txXfrm>
        <a:off x="6182057" y="2342836"/>
        <a:ext cx="815720" cy="637867"/>
      </dsp:txXfrm>
    </dsp:sp>
    <dsp:sp modelId="{0BDAE520-3116-4C0B-8820-5037CF6D0E04}">
      <dsp:nvSpPr>
        <dsp:cNvPr id="0" name=""/>
        <dsp:cNvSpPr/>
      </dsp:nvSpPr>
      <dsp:spPr>
        <a:xfrm>
          <a:off x="7345909" y="2250493"/>
          <a:ext cx="739398" cy="46951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AF7CF6-F85B-416C-A03B-DB50EB0A23C2}">
      <dsp:nvSpPr>
        <dsp:cNvPr id="0" name=""/>
        <dsp:cNvSpPr/>
      </dsp:nvSpPr>
      <dsp:spPr>
        <a:xfrm>
          <a:off x="7428064" y="2328541"/>
          <a:ext cx="739398" cy="4695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 err="1"/>
            <a:t>Şafih</a:t>
          </a:r>
          <a:r>
            <a:rPr lang="tr-TR" sz="800" kern="1200" dirty="0"/>
            <a:t> ECER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800" kern="1200" dirty="0"/>
            <a:t>HİZMETLİ</a:t>
          </a:r>
        </a:p>
      </dsp:txBody>
      <dsp:txXfrm>
        <a:off x="7441816" y="2342293"/>
        <a:ext cx="711894" cy="4420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0.14477</cdr:x>
      <cdr:y>0.11499</cdr:y>
    </cdr:from>
    <cdr:to>
      <cdr:x>0.39396</cdr:x>
      <cdr:y>0.18108</cdr:y>
    </cdr:to>
    <cdr:sp macro="" textlink="">
      <cdr:nvSpPr>
        <cdr:cNvPr id="2" name="Metin kutusu 1"/>
        <cdr:cNvSpPr txBox="1"/>
      </cdr:nvSpPr>
      <cdr:spPr>
        <a:xfrm xmlns:a="http://schemas.openxmlformats.org/drawingml/2006/main">
          <a:off x="1045920" y="626412"/>
          <a:ext cx="180020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tr-TR" sz="1600" dirty="0" smtClean="0"/>
            <a:t>16109</a:t>
          </a:r>
          <a:endParaRPr lang="tr-TR" sz="16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1" y="4"/>
            <a:ext cx="2942907" cy="493632"/>
          </a:xfrm>
          <a:prstGeom prst="rect">
            <a:avLst/>
          </a:prstGeom>
        </p:spPr>
        <p:txBody>
          <a:bodyPr vert="horz" lIns="91071" tIns="45536" rIns="91071" bIns="45536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46849" y="4"/>
            <a:ext cx="2942907" cy="493632"/>
          </a:xfrm>
          <a:prstGeom prst="rect">
            <a:avLst/>
          </a:prstGeom>
        </p:spPr>
        <p:txBody>
          <a:bodyPr vert="horz" lIns="91071" tIns="45536" rIns="91071" bIns="45536" rtlCol="0"/>
          <a:lstStyle>
            <a:lvl1pPr algn="r">
              <a:defRPr sz="1200"/>
            </a:lvl1pPr>
          </a:lstStyle>
          <a:p>
            <a:fld id="{2470103B-A3EA-42F2-A5B1-0E1BFF8ABA1B}" type="datetimeFigureOut">
              <a:rPr lang="tr-TR" smtClean="0"/>
              <a:pPr/>
              <a:t>14.03.2024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927100" y="739775"/>
            <a:ext cx="49371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71" tIns="45536" rIns="91071" bIns="45536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79133" y="4689518"/>
            <a:ext cx="5433060" cy="4442697"/>
          </a:xfrm>
          <a:prstGeom prst="rect">
            <a:avLst/>
          </a:prstGeom>
        </p:spPr>
        <p:txBody>
          <a:bodyPr vert="horz" lIns="91071" tIns="45536" rIns="91071" bIns="45536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1" y="9377320"/>
            <a:ext cx="2942907" cy="493632"/>
          </a:xfrm>
          <a:prstGeom prst="rect">
            <a:avLst/>
          </a:prstGeom>
        </p:spPr>
        <p:txBody>
          <a:bodyPr vert="horz" lIns="91071" tIns="45536" rIns="91071" bIns="45536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46849" y="9377320"/>
            <a:ext cx="2942907" cy="493632"/>
          </a:xfrm>
          <a:prstGeom prst="rect">
            <a:avLst/>
          </a:prstGeom>
        </p:spPr>
        <p:txBody>
          <a:bodyPr vert="horz" lIns="91071" tIns="45536" rIns="91071" bIns="45536" rtlCol="0" anchor="b"/>
          <a:lstStyle>
            <a:lvl1pPr algn="r">
              <a:defRPr sz="1200"/>
            </a:lvl1pPr>
          </a:lstStyle>
          <a:p>
            <a:fld id="{47C79724-B173-4409-968E-2399AA501C5F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79414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927100" y="739775"/>
            <a:ext cx="4937125" cy="370205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13772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22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58091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>
          <a:xfrm>
            <a:off x="927100" y="739775"/>
            <a:ext cx="4937125" cy="3702050"/>
          </a:xfrm>
        </p:spPr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9724-B173-4409-968E-2399AA501C5F}" type="slidenum">
              <a:rPr lang="tr-TR" smtClean="0"/>
              <a:pPr/>
              <a:t>36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83867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/>
          </p:nvPr>
        </p:nvSpPr>
        <p:spPr>
          <a:xfrm>
            <a:off x="457200" y="704850"/>
            <a:ext cx="8229600" cy="5619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7E07A-5977-4417-B75D-3B01041E3C8D}" type="datetime1">
              <a:rPr lang="tr-TR" smtClean="0"/>
              <a:pPr>
                <a:defRPr/>
              </a:pPr>
              <a:t>14.03.2024</a:t>
            </a:fld>
            <a:endParaRPr lang="tr-TR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/>
              <a:t>Öğrenci İşleri Daire Başkanlığı</a:t>
            </a: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1889C-71AF-4034-8856-E7F60E0EEFA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1241864"/>
      </p:ext>
    </p:extLst>
  </p:cSld>
  <p:clrMapOvr>
    <a:masterClrMapping/>
  </p:clrMapOvr>
  <p:transition spd="med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  <a:prstGeom prst="rect">
            <a:avLst/>
          </a:prstGeo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1987B28A-D65B-4E3C-925B-59A4FBD5BF72}" type="datetime1">
              <a:rPr lang="tr-TR" smtClean="0"/>
              <a:pPr/>
              <a:t>14.03.2024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/>
          <a:p>
            <a:r>
              <a:rPr lang="tr-TR"/>
              <a:t>Öğrenci İşleri Daire Başkanlığı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0408541"/>
      </p:ext>
    </p:extLst>
  </p:cSld>
  <p:clrMapOvr>
    <a:masterClrMapping/>
  </p:clrMapOvr>
  <p:transition spd="med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kumimoji="0" lang="tr-TR"/>
              <a:t>Asıl başlık stili için tıklatın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tr-TR"/>
              <a:t>Asıl metin stillerini düzenlemek için tıklatın</a:t>
            </a:r>
          </a:p>
          <a:p>
            <a:pPr lvl="1" eaLnBrk="1" latinLnBrk="0" hangingPunct="1"/>
            <a:r>
              <a:rPr lang="tr-TR"/>
              <a:t>İkinci düzey</a:t>
            </a:r>
          </a:p>
          <a:p>
            <a:pPr lvl="2" eaLnBrk="1" latinLnBrk="0" hangingPunct="1"/>
            <a:r>
              <a:rPr lang="tr-TR"/>
              <a:t>Üçüncü düzey</a:t>
            </a:r>
          </a:p>
          <a:p>
            <a:pPr lvl="3" eaLnBrk="1" latinLnBrk="0" hangingPunct="1"/>
            <a:r>
              <a:rPr lang="tr-TR"/>
              <a:t>Dördüncü düzey</a:t>
            </a:r>
          </a:p>
          <a:p>
            <a:pPr lvl="4" eaLnBrk="1" latinLnBrk="0" hangingPunct="1"/>
            <a:r>
              <a:rPr lang="tr-TR"/>
              <a:t>Beşinci düzey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/>
          <a:lstStyle/>
          <a:p>
            <a:fld id="{77C804F7-0D22-4167-B0C5-CA8AE052C4D6}" type="datetime1">
              <a:rPr lang="tr-TR" smtClean="0"/>
              <a:pPr/>
              <a:t>14.03.2024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6356354"/>
            <a:ext cx="3352800" cy="365125"/>
          </a:xfrm>
          <a:prstGeom prst="rect">
            <a:avLst/>
          </a:prstGeom>
        </p:spPr>
        <p:txBody>
          <a:bodyPr/>
          <a:lstStyle/>
          <a:p>
            <a:r>
              <a:rPr lang="tr-TR"/>
              <a:t>Öğrenci İşleri Daire Başkanlığı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356354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37986703"/>
      </p:ext>
    </p:extLst>
  </p:cSld>
  <p:clrMapOvr>
    <a:masterClrMapping/>
  </p:clrMapOvr>
  <p:transition spd="med">
    <p:push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</p:sldLayoutIdLst>
  <p:transition spd="med">
    <p:push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26" Type="http://schemas.openxmlformats.org/officeDocument/2006/relationships/image" Target="../media/image27.jpeg"/><Relationship Id="rId39" Type="http://schemas.openxmlformats.org/officeDocument/2006/relationships/image" Target="../media/image40.jpeg"/><Relationship Id="rId21" Type="http://schemas.openxmlformats.org/officeDocument/2006/relationships/image" Target="../media/image22.jpeg"/><Relationship Id="rId34" Type="http://schemas.openxmlformats.org/officeDocument/2006/relationships/image" Target="../media/image35.jpeg"/><Relationship Id="rId42" Type="http://schemas.openxmlformats.org/officeDocument/2006/relationships/image" Target="../media/image43.jpeg"/><Relationship Id="rId47" Type="http://schemas.openxmlformats.org/officeDocument/2006/relationships/image" Target="../media/image48.jpeg"/><Relationship Id="rId50" Type="http://schemas.openxmlformats.org/officeDocument/2006/relationships/image" Target="../media/image51.jpeg"/><Relationship Id="rId7" Type="http://schemas.openxmlformats.org/officeDocument/2006/relationships/image" Target="../media/image8.jpeg"/><Relationship Id="rId2" Type="http://schemas.openxmlformats.org/officeDocument/2006/relationships/chart" Target="../charts/chart6.xml"/><Relationship Id="rId16" Type="http://schemas.openxmlformats.org/officeDocument/2006/relationships/image" Target="../media/image17.jpeg"/><Relationship Id="rId29" Type="http://schemas.openxmlformats.org/officeDocument/2006/relationships/image" Target="../media/image30.jpeg"/><Relationship Id="rId11" Type="http://schemas.openxmlformats.org/officeDocument/2006/relationships/image" Target="../media/image12.jpeg"/><Relationship Id="rId24" Type="http://schemas.openxmlformats.org/officeDocument/2006/relationships/image" Target="../media/image25.jpeg"/><Relationship Id="rId32" Type="http://schemas.openxmlformats.org/officeDocument/2006/relationships/image" Target="../media/image33.jpeg"/><Relationship Id="rId37" Type="http://schemas.openxmlformats.org/officeDocument/2006/relationships/image" Target="../media/image38.jpeg"/><Relationship Id="rId40" Type="http://schemas.openxmlformats.org/officeDocument/2006/relationships/image" Target="../media/image41.jpeg"/><Relationship Id="rId45" Type="http://schemas.openxmlformats.org/officeDocument/2006/relationships/image" Target="../media/image46.jpeg"/><Relationship Id="rId53" Type="http://schemas.openxmlformats.org/officeDocument/2006/relationships/image" Target="../media/image54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19" Type="http://schemas.openxmlformats.org/officeDocument/2006/relationships/image" Target="../media/image20.jpeg"/><Relationship Id="rId31" Type="http://schemas.openxmlformats.org/officeDocument/2006/relationships/image" Target="../media/image32.jpeg"/><Relationship Id="rId44" Type="http://schemas.openxmlformats.org/officeDocument/2006/relationships/image" Target="../media/image45.jpeg"/><Relationship Id="rId52" Type="http://schemas.openxmlformats.org/officeDocument/2006/relationships/image" Target="../media/image53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Relationship Id="rId22" Type="http://schemas.openxmlformats.org/officeDocument/2006/relationships/image" Target="../media/image23.jpeg"/><Relationship Id="rId27" Type="http://schemas.openxmlformats.org/officeDocument/2006/relationships/image" Target="../media/image28.jpeg"/><Relationship Id="rId30" Type="http://schemas.openxmlformats.org/officeDocument/2006/relationships/image" Target="../media/image31.jpeg"/><Relationship Id="rId35" Type="http://schemas.openxmlformats.org/officeDocument/2006/relationships/image" Target="../media/image36.jpeg"/><Relationship Id="rId43" Type="http://schemas.openxmlformats.org/officeDocument/2006/relationships/image" Target="../media/image44.jpeg"/><Relationship Id="rId48" Type="http://schemas.openxmlformats.org/officeDocument/2006/relationships/image" Target="../media/image49.jpeg"/><Relationship Id="rId8" Type="http://schemas.openxmlformats.org/officeDocument/2006/relationships/image" Target="../media/image9.jpeg"/><Relationship Id="rId51" Type="http://schemas.openxmlformats.org/officeDocument/2006/relationships/image" Target="../media/image52.jpeg"/><Relationship Id="rId3" Type="http://schemas.openxmlformats.org/officeDocument/2006/relationships/image" Target="../media/image4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5" Type="http://schemas.openxmlformats.org/officeDocument/2006/relationships/image" Target="../media/image26.jpeg"/><Relationship Id="rId33" Type="http://schemas.openxmlformats.org/officeDocument/2006/relationships/image" Target="../media/image34.jpeg"/><Relationship Id="rId38" Type="http://schemas.openxmlformats.org/officeDocument/2006/relationships/image" Target="../media/image39.jpeg"/><Relationship Id="rId46" Type="http://schemas.openxmlformats.org/officeDocument/2006/relationships/image" Target="../media/image47.jpeg"/><Relationship Id="rId20" Type="http://schemas.openxmlformats.org/officeDocument/2006/relationships/image" Target="../media/image21.jpeg"/><Relationship Id="rId41" Type="http://schemas.openxmlformats.org/officeDocument/2006/relationships/image" Target="../media/image4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15" Type="http://schemas.openxmlformats.org/officeDocument/2006/relationships/image" Target="../media/image16.jpeg"/><Relationship Id="rId23" Type="http://schemas.openxmlformats.org/officeDocument/2006/relationships/image" Target="../media/image24.jpeg"/><Relationship Id="rId28" Type="http://schemas.openxmlformats.org/officeDocument/2006/relationships/image" Target="../media/image29.jpeg"/><Relationship Id="rId36" Type="http://schemas.openxmlformats.org/officeDocument/2006/relationships/image" Target="../media/image37.jpeg"/><Relationship Id="rId49" Type="http://schemas.openxmlformats.org/officeDocument/2006/relationships/image" Target="../media/image5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9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2285986" y="3571880"/>
            <a:ext cx="5429287" cy="1088435"/>
          </a:xfrm>
          <a:prstGeom prst="rect">
            <a:avLst/>
          </a:prstGeom>
        </p:spPr>
        <p:txBody>
          <a:bodyPr wrap="square" lIns="0" tIns="21399" rIns="0" bIns="0" rtlCol="0">
            <a:noAutofit/>
          </a:bodyPr>
          <a:lstStyle/>
          <a:p>
            <a:pPr marL="12700" algn="ctr">
              <a:lnSpc>
                <a:spcPts val="3370"/>
              </a:lnSpc>
            </a:pPr>
            <a:r>
              <a:rPr lang="tr-TR" sz="3200" b="1" dirty="0">
                <a:latin typeface="Arial"/>
                <a:cs typeface="Arial"/>
              </a:rPr>
              <a:t>Öğrenci İşleri Daire Başkanlığı</a:t>
            </a:r>
          </a:p>
          <a:p>
            <a:pPr marL="12700" algn="ctr">
              <a:lnSpc>
                <a:spcPts val="3370"/>
              </a:lnSpc>
            </a:pPr>
            <a:endParaRPr lang="tr-TR" sz="3200" b="1" dirty="0">
              <a:latin typeface="Arial"/>
              <a:cs typeface="Arial"/>
            </a:endParaRPr>
          </a:p>
          <a:p>
            <a:pPr algn="ctr"/>
            <a:r>
              <a:rPr lang="tr-TR" sz="3200" b="1" dirty="0" smtClean="0">
                <a:latin typeface="Book Antiqua" panose="02040602050305030304" pitchFamily="18" charset="0"/>
                <a:cs typeface="Times New Roman" pitchFamily="18" charset="0"/>
              </a:rPr>
              <a:t>2023 </a:t>
            </a:r>
            <a:r>
              <a:rPr lang="tr-TR" sz="3200" b="1" dirty="0">
                <a:latin typeface="Book Antiqua" panose="02040602050305030304" pitchFamily="18" charset="0"/>
                <a:cs typeface="Times New Roman" pitchFamily="18" charset="0"/>
              </a:rPr>
              <a:t>YILI </a:t>
            </a:r>
          </a:p>
          <a:p>
            <a:pPr algn="ctr"/>
            <a:r>
              <a:rPr lang="tr-TR" sz="3200" b="1" dirty="0">
                <a:latin typeface="Book Antiqua" panose="02040602050305030304" pitchFamily="18" charset="0"/>
                <a:cs typeface="Times New Roman" pitchFamily="18" charset="0"/>
              </a:rPr>
              <a:t>BRİFİNG RAPORU</a:t>
            </a:r>
            <a:endParaRPr lang="tr-TR" sz="3200" dirty="0">
              <a:latin typeface="Book Antiqua" panose="02040602050305030304" pitchFamily="18" charset="0"/>
              <a:cs typeface="Times New Roman" pitchFamily="18" charset="0"/>
            </a:endParaRPr>
          </a:p>
          <a:p>
            <a:pPr marL="12700" algn="ctr">
              <a:lnSpc>
                <a:spcPts val="3370"/>
              </a:lnSpc>
            </a:pPr>
            <a:endParaRPr sz="3200" b="1" dirty="0">
              <a:latin typeface="Arial"/>
              <a:cs typeface="Arial"/>
            </a:endParaRPr>
          </a:p>
        </p:txBody>
      </p:sp>
    </p:spTree>
  </p:cSld>
  <p:clrMapOvr>
    <a:masterClrMapping/>
  </p:clrMapOvr>
  <p:transition spd="med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Dikdörtgen 2"/>
          <p:cNvSpPr/>
          <p:nvPr/>
        </p:nvSpPr>
        <p:spPr>
          <a:xfrm>
            <a:off x="428596" y="2000240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>
                <a:latin typeface="Times New Roman" pitchFamily="18" charset="0"/>
                <a:cs typeface="Times New Roman" pitchFamily="18" charset="0"/>
              </a:rPr>
              <a:t>Misyon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>
                <a:latin typeface="Times New Roman" pitchFamily="18" charset="0"/>
                <a:cs typeface="Times New Roman" pitchFamily="18" charset="0"/>
              </a:rPr>
              <a:t>	Eğitim Birimleri ile eşgüdüm sağlayarak planlanan eğitim-öğretim sürecinin düzenli bir şekilde yürütülmesini gerçekleştirmek; öğrencilere, mezunlara, öğretim elemanlarına ve ilişkide olduğumuz kurumlara bilgi ve belge hizmeti sunmak. </a:t>
            </a: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r>
              <a:rPr lang="tr-TR" b="1" i="1" dirty="0">
                <a:latin typeface="Times New Roman" pitchFamily="18" charset="0"/>
                <a:cs typeface="Times New Roman" pitchFamily="18" charset="0"/>
              </a:rPr>
              <a:t>Vizyon</a:t>
            </a:r>
            <a:endParaRPr lang="tr-TR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tr-TR" dirty="0">
                <a:latin typeface="Times New Roman" pitchFamily="18" charset="0"/>
                <a:cs typeface="Times New Roman" pitchFamily="18" charset="0"/>
              </a:rPr>
              <a:t>	Sürekli gelişen bilgi ve teknolojileri kullanarak, güler yüzlü bir ifade ile güvenli ve mümkün olan en hızlı şekilde bilgi ve belge hizmeti sunan; öğrenci, öğretim elemanı ve personelin memnuniyetini ön plana çıkaran, ülke çapında örnek ve farklı bir birim olmak.</a:t>
            </a:r>
          </a:p>
        </p:txBody>
      </p:sp>
      <p:sp>
        <p:nvSpPr>
          <p:cNvPr id="4" name="Metin kutusu 3"/>
          <p:cNvSpPr txBox="1"/>
          <p:nvPr/>
        </p:nvSpPr>
        <p:spPr>
          <a:xfrm>
            <a:off x="571472" y="571480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A. Misyon ve Vizyon</a:t>
            </a:r>
            <a:endParaRPr lang="tr-TR" sz="3600" dirty="0"/>
          </a:p>
          <a:p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8651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642910" y="571480"/>
            <a:ext cx="7264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/>
              <a:t>B. Yetki, Görev ve Sorumluluklar</a:t>
            </a:r>
            <a:endParaRPr lang="tr-TR" sz="3600" dirty="0"/>
          </a:p>
          <a:p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571472" y="1500174"/>
            <a:ext cx="813690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Eğitim-öğretim İşlemleri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Kayıt İşlemleri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Harç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Yatay Geçiş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Öğrenci Özlük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Not ve ders işlemleri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Mezuniyet ve kayıt silme işlemleri             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Diploma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İstatistik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Lisansüstü / Doktora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Genel ve idari hizmetler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Burs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Otomasyon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Müfredat İşlemleri</a:t>
            </a:r>
          </a:p>
          <a:p>
            <a:pPr marL="342900" indent="-342900">
              <a:buFont typeface="+mj-lt"/>
              <a:buAutoNum type="arabicPeriod"/>
            </a:pPr>
            <a:r>
              <a:rPr lang="tr-TR" dirty="0">
                <a:latin typeface="Times New Roman" pitchFamily="18" charset="0"/>
                <a:cs typeface="Times New Roman" pitchFamily="18" charset="0"/>
              </a:rPr>
              <a:t> Bologna İşlemleri 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2541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285720" y="642918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dirty="0"/>
              <a:t>Personel Şeması</a:t>
            </a:r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1" name="Diyagram 24"/>
          <p:cNvGraphicFramePr/>
          <p:nvPr>
            <p:extLst>
              <p:ext uri="{D42A27DB-BD31-4B8C-83A1-F6EECF244321}">
                <p14:modId xmlns:p14="http://schemas.microsoft.com/office/powerpoint/2010/main" val="2796947279"/>
              </p:ext>
            </p:extLst>
          </p:nvPr>
        </p:nvGraphicFramePr>
        <p:xfrm>
          <a:off x="323528" y="1643050"/>
          <a:ext cx="816768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5720" y="142852"/>
            <a:ext cx="8305800" cy="952634"/>
          </a:xfrm>
        </p:spPr>
        <p:txBody>
          <a:bodyPr>
            <a:normAutofit/>
          </a:bodyPr>
          <a:lstStyle/>
          <a:p>
            <a:r>
              <a:rPr lang="tr-TR" sz="3200" dirty="0"/>
              <a:t>Personel Görev Dağılım Tablosu</a:t>
            </a:r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</a:t>
            </a:fld>
            <a:endParaRPr lang="tr-TR"/>
          </a:p>
        </p:txBody>
      </p:sp>
      <p:graphicFrame>
        <p:nvGraphicFramePr>
          <p:cNvPr id="5" name="4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857561"/>
              </p:ext>
            </p:extLst>
          </p:nvPr>
        </p:nvGraphicFramePr>
        <p:xfrm>
          <a:off x="214282" y="1071546"/>
          <a:ext cx="8643998" cy="5000657"/>
        </p:xfrm>
        <a:graphic>
          <a:graphicData uri="http://schemas.openxmlformats.org/drawingml/2006/table">
            <a:tbl>
              <a:tblPr/>
              <a:tblGrid>
                <a:gridCol w="670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7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5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803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S.No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Adı Soyadı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Ünvanı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Birimde Aldığı Görevler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193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Gülahmet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İPEK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Daire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Başkanı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Başkanlığındaki tüm iş ve  işlemlerin akışını sağlamak, </a:t>
                      </a:r>
                    </a:p>
                  </a:txBody>
                  <a:tcPr marL="5773" marR="5773" marT="577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Erdal ÇİÇEK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Şube Müdürü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Öğrenci İşleri Daire Başkanlığındaki tüm iş ve  işlemlerin akışını sağlamak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takibini gerçekleştirmek üzere daire başkanına yardımcı olmak.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Yavuz Selim İÇİN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Şef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Yazı İşleri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yazışmalarla ilgili iş ve işlemleri yapmak ve takip etmek. Senato ve YÖK ile yapılan yazışmaları yapmak. i İşlemleri ve verilen diğer görevleri yapmak. Taşınır Kontrol Yetkilisi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033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Turan SARIYER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Ön Lisans,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 ve Yüksek Lisanstan Sorumlu Otomasyon İşlemleri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verilen diğer görevleri yapmak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40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Murat BURAN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İşlemleri, ÖSYM, KYK,YÖKSİS İşlemleri,  Öğrenci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Kimlik Kartları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Servet KARAHAN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Harç işlemleri, YÖKSİS işlemleri, Harç Tahakkuk işlemleri. KYK İşlemleri ve  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Abdullah DEMİR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Ödeme İşlemleri,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Mutemetlik ,Taşınır İşlemleri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Gerçekleştirme Görevli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1934">
                <a:tc>
                  <a:txBody>
                    <a:bodyPr/>
                    <a:lstStyle/>
                    <a:p>
                      <a:r>
                        <a:rPr lang="tr-TR" dirty="0"/>
                        <a:t>     8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Serhat NAS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İstatistiki Bilgiler , Web sorumlusu.Üniversitemizin Web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Ana sayfasında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Öğrencilere her konuda gerekli duyuruları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yapmak. Ön Lisans Otomasyon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929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Veysel KARAÇAY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Bilgisayar İşletmeni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Ön Lisans,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Lisans ve Yüksek Lisanstan Sorumlu Otomasyon İşlemleri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ve verilen diğer görevleri yapmak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42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5773" marR="5773" marT="577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Şafih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ECER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Hizmetli</a:t>
                      </a: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Tüm Temizlik İşleri,Kurum 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Gelen-Giden Evrak Dağıtım İşlemleri ve verilen diğer görevleri yapmak.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773" marR="5773" marT="577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Başlık"/>
          <p:cNvSpPr>
            <a:spLocks noGrp="1"/>
          </p:cNvSpPr>
          <p:nvPr>
            <p:ph type="title"/>
          </p:nvPr>
        </p:nvSpPr>
        <p:spPr>
          <a:xfrm>
            <a:off x="571472" y="714356"/>
            <a:ext cx="6340548" cy="419100"/>
          </a:xfrm>
        </p:spPr>
        <p:txBody>
          <a:bodyPr/>
          <a:lstStyle/>
          <a:p>
            <a:r>
              <a:rPr lang="tr-TR" sz="2000" b="1" dirty="0"/>
              <a:t>ÖĞRENCİ İŞLERİNİN ÇALIŞMA ALANLARI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158" y="1285860"/>
            <a:ext cx="8501122" cy="5214974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tr-TR" sz="1300" dirty="0">
                <a:latin typeface="+mj-lt"/>
              </a:rPr>
              <a:t>Yeni kayıt yapacak olan öğrencilerin kayıt için gerekli evrak ve işlemlerinin yapılması , otomasyona aktarımının sağlanması.</a:t>
            </a:r>
            <a:r>
              <a:rPr lang="tr-TR" sz="1300" dirty="0"/>
              <a:t> </a:t>
            </a:r>
            <a:r>
              <a:rPr lang="tr-TR" sz="1300" dirty="0">
                <a:latin typeface="Calibri" pitchFamily="34" charset="0"/>
              </a:rPr>
              <a:t>E- devlet kapısı üzerinden üniversite kayıtlarını yapmaları için gerekli otomasyon alt yapısının hazırlanması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YÖK, ÖSYM, KYK, diğer üniversiteler ve diğer kurumlarla gerekli tüm yazışmaları yapmak.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Akademik Personelin ve İdari Personelin otomasyon sistemi üzerindeki tüm sorunlarını çözmek ve işlemlerin sürekliliğini sağlamak.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 otomasyonunda eksik ve yanlış girilen notların düzeltilmesi, ders kaydı eksikliklerinin takibi ve düzeltilmesi gibi iş ve işlemleri yapmak.  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Öğrencilerin Burs, Kredi durumlarının belirlenmesi ve takip edilmesi.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Öğrencilerin başarı durumlarının belirlenmesi, mezuniyet döneminde belge almaya hak kazanan öğrencilerin adlarının Rektörlük Makamına sunulması.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Yeni gelen öğrencilerin ilk kimliklerinin geldiği dönemde hazırlanması, ara sınıf öğrencilerinin ise yıpranmış veya kaybolan kimliklerinin ise yeniden hazırlanması ve birimlere teslim edilmesi.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Üniversitemiz Bologna Protokolü çerçevesinde Web İşlemleri, Diploma Eki ve diğer işlemleri takip etmek tamamlamak.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 Kayıt Dosyası, Diploma, Diploma Kabı ve bunun gibi Akademik Birimlerin genel ihtiyaçlarının teminini sağlamak ve onlara dağıtmak.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Daire Başkanlığı yıl sonu Faaliyet Raporu hazırlamak ve bir sonraki yıl için öngörülerde bulunmak.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Öğrencilere ilişkin istatistiki çalışmaların yapılması ve sonuçların ilgililerle paylaşılması.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Öğrencileri ilgilendiren Yönetmelik ve Yönerge değişikliklerini Senato’ya sunup daha sonra yayınlamak.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Akademik Takvimin Akademik Birimlerin görüşü alınarak hazırlanması, Senato’ya sunulması ve yayınlanması. </a:t>
            </a:r>
          </a:p>
          <a:p>
            <a:pPr algn="just">
              <a:defRPr/>
            </a:pPr>
            <a:r>
              <a:rPr lang="tr-TR" sz="1300" dirty="0">
                <a:latin typeface="+mj-lt"/>
              </a:rPr>
              <a:t>Yabancı uyruklu öğrenci alımıyla ilgili Yabancı Uyruklu Ofisi ile koordineli çalışmak.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06268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dirty="0"/>
              <a:t>Mali Bilgiler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</a:t>
            </a:fld>
            <a:endParaRPr lang="tr-TR"/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512070"/>
              </p:ext>
            </p:extLst>
          </p:nvPr>
        </p:nvGraphicFramePr>
        <p:xfrm>
          <a:off x="86389" y="571501"/>
          <a:ext cx="8878098" cy="5714546"/>
        </p:xfrm>
        <a:graphic>
          <a:graphicData uri="http://schemas.openxmlformats.org/drawingml/2006/table">
            <a:tbl>
              <a:tblPr/>
              <a:tblGrid>
                <a:gridCol w="13659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94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59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96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45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25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8983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2314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Bütçe Ödeneği 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Serbest Ödenek (b)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Gerçekleşme Durumu% (a*100)/b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Kesin Harcama (a)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Kalan Ödenek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Açıklama</a:t>
                      </a: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72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473.9.02.01.01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1.807.000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1.052.804,22 TL</a:t>
                      </a: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754.195,78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78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473.9.02.02.01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220.000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127.827,30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92.172,70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72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473.9.02.03.02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46.000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46.000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r-TR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72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473.9.03.03.010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10.000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10.000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16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473.9.03.03.020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30.000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30.000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16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473.9.02.03.05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16.000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16.000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5875013"/>
                  </a:ext>
                </a:extLst>
              </a:tr>
              <a:tr h="5716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473.9.02.03.07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26.000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26.000 TL</a:t>
                      </a:r>
                      <a:endParaRPr lang="tr-TR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4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765867"/>
                  </a:ext>
                </a:extLst>
              </a:tr>
            </a:tbl>
          </a:graphicData>
        </a:graphic>
      </p:graphicFrame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430779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3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9090630"/>
              </p:ext>
            </p:extLst>
          </p:nvPr>
        </p:nvGraphicFramePr>
        <p:xfrm>
          <a:off x="395536" y="1412775"/>
          <a:ext cx="7462613" cy="4498082"/>
        </p:xfrm>
        <a:graphic>
          <a:graphicData uri="http://schemas.openxmlformats.org/drawingml/2006/table">
            <a:tbl>
              <a:tblPr/>
              <a:tblGrid>
                <a:gridCol w="52007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18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427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Tx/>
                        <a:buNone/>
                        <a:tabLst/>
                      </a:pPr>
                      <a:endParaRPr kumimoji="0" lang="tr-TR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2023 </a:t>
                      </a:r>
                      <a:r>
                        <a:rPr kumimoji="0" lang="tr-TR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Yılı</a:t>
                      </a:r>
                      <a:endParaRPr kumimoji="0" lang="tr-T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127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İŞİN ADI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ADET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434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Gelen Evrak</a:t>
                      </a: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2728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460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Gelen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183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460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İçi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4603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Kurum Dışı Giden Evrak</a:t>
                      </a:r>
                    </a:p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7434"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kumimoji="0" lang="tr-TR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3453</a:t>
                      </a:r>
                      <a:endParaRPr kumimoji="0" lang="tr-TR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53" marR="91453" marT="45713" marB="4571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8</a:t>
            </a:fld>
            <a:endParaRPr lang="tr-TR"/>
          </a:p>
        </p:txBody>
      </p:sp>
      <p:sp>
        <p:nvSpPr>
          <p:cNvPr id="6" name="Text Box 99"/>
          <p:cNvSpPr txBox="1">
            <a:spLocks noChangeArrowheads="1"/>
          </p:cNvSpPr>
          <p:nvPr/>
        </p:nvSpPr>
        <p:spPr bwMode="auto">
          <a:xfrm>
            <a:off x="1475656" y="1857364"/>
            <a:ext cx="37444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altLang="tr-TR" sz="2000" b="1" dirty="0">
                <a:latin typeface="Arial" charset="0"/>
              </a:rPr>
              <a:t>EVRAK KAYIT İŞLEMLERİ</a:t>
            </a:r>
          </a:p>
        </p:txBody>
      </p:sp>
      <p:sp>
        <p:nvSpPr>
          <p:cNvPr id="7" name="1 Başlık"/>
          <p:cNvSpPr>
            <a:spLocks noGrp="1"/>
          </p:cNvSpPr>
          <p:nvPr>
            <p:ph type="title"/>
          </p:nvPr>
        </p:nvSpPr>
        <p:spPr>
          <a:xfrm>
            <a:off x="571472" y="714356"/>
            <a:ext cx="6340548" cy="419100"/>
          </a:xfrm>
        </p:spPr>
        <p:txBody>
          <a:bodyPr/>
          <a:lstStyle/>
          <a:p>
            <a:r>
              <a:rPr lang="tr-TR" sz="2000" b="1" dirty="0"/>
              <a:t>EVRAK KAYIT BİLGİLERİ</a:t>
            </a:r>
          </a:p>
        </p:txBody>
      </p:sp>
    </p:spTree>
    <p:extLst>
      <p:ext uri="{BB962C8B-B14F-4D97-AF65-F5344CB8AC3E}">
        <p14:creationId xmlns:p14="http://schemas.microsoft.com/office/powerpoint/2010/main" val="713119024"/>
      </p:ext>
    </p:extLst>
  </p:cSld>
  <p:clrMapOvr>
    <a:masterClrMapping/>
  </p:clrMapOvr>
  <p:transition spd="med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80" name="6 Metin kutusu"/>
          <p:cNvSpPr txBox="1">
            <a:spLocks noChangeArrowheads="1"/>
          </p:cNvSpPr>
          <p:nvPr/>
        </p:nvSpPr>
        <p:spPr bwMode="auto">
          <a:xfrm>
            <a:off x="142844" y="571480"/>
            <a:ext cx="4929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400" b="1" dirty="0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9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267744" y="6556497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174768"/>
              </p:ext>
            </p:extLst>
          </p:nvPr>
        </p:nvGraphicFramePr>
        <p:xfrm>
          <a:off x="214282" y="1214422"/>
          <a:ext cx="8501122" cy="4606308"/>
        </p:xfrm>
        <a:graphic>
          <a:graphicData uri="http://schemas.openxmlformats.org/drawingml/2006/table">
            <a:tbl>
              <a:tblPr firstRow="1" bandRow="1"/>
              <a:tblGrid>
                <a:gridCol w="8501122">
                  <a:extLst>
                    <a:ext uri="{9D8B030D-6E8A-4147-A177-3AD203B41FA5}">
                      <a16:colId xmlns:a16="http://schemas.microsoft.com/office/drawing/2014/main" val="4078170577"/>
                    </a:ext>
                  </a:extLst>
                </a:gridCol>
              </a:tblGrid>
              <a:tr h="3113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FAKÜLTELER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062807"/>
                  </a:ext>
                </a:extLst>
              </a:tr>
              <a:tr h="24321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Fen-Edebiyat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7912180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Eğitim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770481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Mühendislik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113540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İktisadi ve İdari Bilimler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435042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İlahiyat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984360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Sağlık Bilimleri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367764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Ziraat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2013881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Veteriner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2701081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Güzel Sanatlar ve Tasarım Fakültesi 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723538"/>
                  </a:ext>
                </a:extLst>
              </a:tr>
              <a:tr h="2298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Tıp  Fakültesi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4500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123634"/>
                  </a:ext>
                </a:extLst>
              </a:tr>
              <a:tr h="44615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YÜKSEKOKULLAR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212521"/>
                  </a:ext>
                </a:extLst>
              </a:tr>
              <a:tr h="38573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0729466"/>
                  </a:ext>
                </a:extLst>
              </a:tr>
              <a:tr h="3377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</a:t>
                      </a:r>
                      <a:r>
                        <a:rPr lang="tr-T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 Otelcilik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255278"/>
                  </a:ext>
                </a:extLst>
              </a:tr>
              <a:tr h="2896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1729" marR="1729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2167836"/>
                  </a:ext>
                </a:extLst>
              </a:tr>
              <a:tr h="255610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</a:t>
                      </a:r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729" marR="15565" marT="172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08338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Dikdörtgen"/>
          <p:cNvSpPr/>
          <p:nvPr/>
        </p:nvSpPr>
        <p:spPr>
          <a:xfrm>
            <a:off x="0" y="143362"/>
            <a:ext cx="4863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b="1" dirty="0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10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214503"/>
              </p:ext>
            </p:extLst>
          </p:nvPr>
        </p:nvGraphicFramePr>
        <p:xfrm>
          <a:off x="107504" y="728137"/>
          <a:ext cx="8072493" cy="4999655"/>
        </p:xfrm>
        <a:graphic>
          <a:graphicData uri="http://schemas.openxmlformats.org/drawingml/2006/table">
            <a:tbl>
              <a:tblPr firstRow="1" bandRow="1"/>
              <a:tblGrid>
                <a:gridCol w="8072493">
                  <a:extLst>
                    <a:ext uri="{9D8B030D-6E8A-4147-A177-3AD203B41FA5}">
                      <a16:colId xmlns:a16="http://schemas.microsoft.com/office/drawing/2014/main" val="268569497"/>
                    </a:ext>
                  </a:extLst>
                </a:gridCol>
              </a:tblGrid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MESLEK YÜKSEKOKULLARI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243752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13754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165662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1255093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487220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479194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6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214545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6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ENSTİTÜLER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3062675"/>
                  </a:ext>
                </a:extLst>
              </a:tr>
              <a:tr h="38482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631219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188660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724231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Yaşayan Diller Enstitüsü</a:t>
                      </a:r>
                    </a:p>
                  </a:txBody>
                  <a:tcPr marL="6339" marR="6339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958003"/>
                  </a:ext>
                </a:extLst>
              </a:tr>
              <a:tr h="354987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 = 4</a:t>
                      </a:r>
                    </a:p>
                  </a:txBody>
                  <a:tcPr marL="6339" marR="57050" marT="633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92556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11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9520142"/>
              </p:ext>
            </p:extLst>
          </p:nvPr>
        </p:nvGraphicFramePr>
        <p:xfrm>
          <a:off x="179512" y="1117484"/>
          <a:ext cx="8390167" cy="4949874"/>
        </p:xfrm>
        <a:graphic>
          <a:graphicData uri="http://schemas.openxmlformats.org/drawingml/2006/table">
            <a:tbl>
              <a:tblPr/>
              <a:tblGrid>
                <a:gridCol w="41071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0758">
                  <a:extLst>
                    <a:ext uri="{9D8B030D-6E8A-4147-A177-3AD203B41FA5}">
                      <a16:colId xmlns:a16="http://schemas.microsoft.com/office/drawing/2014/main" val="3756050901"/>
                    </a:ext>
                  </a:extLst>
                </a:gridCol>
                <a:gridCol w="19822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9094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PROGRAM SAYISI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8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İdari Bilimler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993916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</a:t>
                      </a:r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Bilimleri</a:t>
                      </a:r>
                      <a:r>
                        <a:rPr lang="tr-T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 ve Otelcilik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088517"/>
                  </a:ext>
                </a:extLst>
              </a:tr>
              <a:tr h="260474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</a:t>
                      </a:r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022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0227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6666112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Yaşayan Diller Enstitüsü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2360" marR="2360" marT="23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9160194"/>
                  </a:ext>
                </a:extLst>
              </a:tr>
              <a:tr h="187612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GENEL TOPLAM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2360" marR="2360" marT="236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152</a:t>
                      </a:r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138" marR="4138" marT="41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  <a:alpha val="83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0" y="714356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Program Sayıları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12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48096" y="654306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6987151"/>
              </p:ext>
            </p:extLst>
          </p:nvPr>
        </p:nvGraphicFramePr>
        <p:xfrm>
          <a:off x="107504" y="90331"/>
          <a:ext cx="9036493" cy="6297438"/>
        </p:xfrm>
        <a:graphic>
          <a:graphicData uri="http://schemas.openxmlformats.org/drawingml/2006/table">
            <a:tbl>
              <a:tblPr firstRow="1" firstCol="1" bandRow="1"/>
              <a:tblGrid>
                <a:gridCol w="990510">
                  <a:extLst>
                    <a:ext uri="{9D8B030D-6E8A-4147-A177-3AD203B41FA5}">
                      <a16:colId xmlns:a16="http://schemas.microsoft.com/office/drawing/2014/main" val="865281249"/>
                    </a:ext>
                  </a:extLst>
                </a:gridCol>
                <a:gridCol w="731453">
                  <a:extLst>
                    <a:ext uri="{9D8B030D-6E8A-4147-A177-3AD203B41FA5}">
                      <a16:colId xmlns:a16="http://schemas.microsoft.com/office/drawing/2014/main" val="686516890"/>
                    </a:ext>
                  </a:extLst>
                </a:gridCol>
                <a:gridCol w="731453">
                  <a:extLst>
                    <a:ext uri="{9D8B030D-6E8A-4147-A177-3AD203B41FA5}">
                      <a16:colId xmlns:a16="http://schemas.microsoft.com/office/drawing/2014/main" val="4277435204"/>
                    </a:ext>
                  </a:extLst>
                </a:gridCol>
                <a:gridCol w="731453">
                  <a:extLst>
                    <a:ext uri="{9D8B030D-6E8A-4147-A177-3AD203B41FA5}">
                      <a16:colId xmlns:a16="http://schemas.microsoft.com/office/drawing/2014/main" val="2198383568"/>
                    </a:ext>
                  </a:extLst>
                </a:gridCol>
                <a:gridCol w="731453">
                  <a:extLst>
                    <a:ext uri="{9D8B030D-6E8A-4147-A177-3AD203B41FA5}">
                      <a16:colId xmlns:a16="http://schemas.microsoft.com/office/drawing/2014/main" val="2091669570"/>
                    </a:ext>
                  </a:extLst>
                </a:gridCol>
                <a:gridCol w="731453">
                  <a:extLst>
                    <a:ext uri="{9D8B030D-6E8A-4147-A177-3AD203B41FA5}">
                      <a16:colId xmlns:a16="http://schemas.microsoft.com/office/drawing/2014/main" val="2264166418"/>
                    </a:ext>
                  </a:extLst>
                </a:gridCol>
                <a:gridCol w="7314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31453">
                  <a:extLst>
                    <a:ext uri="{9D8B030D-6E8A-4147-A177-3AD203B41FA5}">
                      <a16:colId xmlns:a16="http://schemas.microsoft.com/office/drawing/2014/main" val="1967505183"/>
                    </a:ext>
                  </a:extLst>
                </a:gridCol>
                <a:gridCol w="731453">
                  <a:extLst>
                    <a:ext uri="{9D8B030D-6E8A-4147-A177-3AD203B41FA5}">
                      <a16:colId xmlns:a16="http://schemas.microsoft.com/office/drawing/2014/main" val="72637726"/>
                    </a:ext>
                  </a:extLst>
                </a:gridCol>
                <a:gridCol w="731453">
                  <a:extLst>
                    <a:ext uri="{9D8B030D-6E8A-4147-A177-3AD203B41FA5}">
                      <a16:colId xmlns:a16="http://schemas.microsoft.com/office/drawing/2014/main" val="2991340556"/>
                    </a:ext>
                  </a:extLst>
                </a:gridCol>
                <a:gridCol w="731453">
                  <a:extLst>
                    <a:ext uri="{9D8B030D-6E8A-4147-A177-3AD203B41FA5}">
                      <a16:colId xmlns:a16="http://schemas.microsoft.com/office/drawing/2014/main" val="4194715434"/>
                    </a:ext>
                  </a:extLst>
                </a:gridCol>
                <a:gridCol w="731453">
                  <a:extLst>
                    <a:ext uri="{9D8B030D-6E8A-4147-A177-3AD203B41FA5}">
                      <a16:colId xmlns:a16="http://schemas.microsoft.com/office/drawing/2014/main" val="472608643"/>
                    </a:ext>
                  </a:extLst>
                </a:gridCol>
              </a:tblGrid>
              <a:tr h="358564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Yıllar İtibariyle Ön Lisans </a:t>
                      </a:r>
                      <a:r>
                        <a:rPr lang="tr-TR" sz="14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  <a:r>
                        <a:rPr lang="tr-TR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 Aktif Program Sayıları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4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449850"/>
                  </a:ext>
                </a:extLst>
              </a:tr>
              <a:tr h="1169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 Yılı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Yılı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422832"/>
                  </a:ext>
                </a:extLst>
              </a:tr>
              <a:tr h="16600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214000"/>
                  </a:ext>
                </a:extLst>
              </a:tr>
              <a:tr h="2314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1334769"/>
                  </a:ext>
                </a:extLst>
              </a:tr>
              <a:tr h="2314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</a:t>
                      </a:r>
                      <a:r>
                        <a:rPr lang="tr-TR" sz="9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342723"/>
                  </a:ext>
                </a:extLst>
              </a:tr>
              <a:tr h="33018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8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1265920"/>
                  </a:ext>
                </a:extLst>
              </a:tr>
              <a:tr h="16600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9724304"/>
                  </a:ext>
                </a:extLst>
              </a:tr>
              <a:tr h="1169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137413"/>
                  </a:ext>
                </a:extLst>
              </a:tr>
              <a:tr h="16600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4594749"/>
                  </a:ext>
                </a:extLst>
              </a:tr>
              <a:tr h="2314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3850501"/>
                  </a:ext>
                </a:extLst>
              </a:tr>
              <a:tr h="248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</a:t>
                      </a:r>
                      <a:r>
                        <a:rPr lang="tr-TR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Bilimleri</a:t>
                      </a:r>
                      <a:r>
                        <a:rPr lang="tr-TR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487324"/>
                  </a:ext>
                </a:extLst>
              </a:tr>
              <a:tr h="34584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334347"/>
                  </a:ext>
                </a:extLst>
              </a:tr>
              <a:tr h="34584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ve Otelcilik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954412"/>
                  </a:ext>
                </a:extLst>
              </a:tr>
              <a:tr h="248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8181491"/>
                  </a:ext>
                </a:extLst>
              </a:tr>
              <a:tr h="2314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Siirt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3362885"/>
                  </a:ext>
                </a:extLst>
              </a:tr>
              <a:tr h="34584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765906"/>
                  </a:ext>
                </a:extLst>
              </a:tr>
              <a:tr h="34584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884161"/>
                  </a:ext>
                </a:extLst>
              </a:tr>
              <a:tr h="24809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  <a:endParaRPr lang="tr-TR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7812249"/>
                  </a:ext>
                </a:extLst>
              </a:tr>
              <a:tr h="23141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789338"/>
                  </a:ext>
                </a:extLst>
              </a:tr>
              <a:tr h="116979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781632"/>
                  </a:ext>
                </a:extLst>
              </a:tr>
              <a:tr h="164178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7862323"/>
                  </a:ext>
                </a:extLst>
              </a:tr>
              <a:tr h="116979"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8 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9711060"/>
                  </a:ext>
                </a:extLst>
              </a:tr>
              <a:tr h="246267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317883"/>
                  </a:ext>
                </a:extLst>
              </a:tr>
              <a:tr h="11697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</a:t>
                      </a:r>
                      <a:endParaRPr lang="tr-TR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050" marR="3050" marT="305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305133"/>
                  </a:ext>
                </a:extLst>
              </a:tr>
            </a:tbl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190642" y="19216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Aktif Program Sayıları</a:t>
            </a:r>
          </a:p>
        </p:txBody>
      </p:sp>
    </p:spTree>
    <p:extLst>
      <p:ext uri="{BB962C8B-B14F-4D97-AF65-F5344CB8AC3E}">
        <p14:creationId xmlns:p14="http://schemas.microsoft.com/office/powerpoint/2010/main" val="1740605667"/>
      </p:ext>
    </p:extLst>
  </p:cSld>
  <p:clrMapOvr>
    <a:masterClrMapping/>
  </p:clrMapOvr>
  <p:transition spd="med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13</a:t>
            </a:fld>
            <a:endParaRPr lang="tr-TR"/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4742649"/>
              </p:ext>
            </p:extLst>
          </p:nvPr>
        </p:nvGraphicFramePr>
        <p:xfrm>
          <a:off x="467544" y="1052736"/>
          <a:ext cx="7992888" cy="49685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73947">
                  <a:extLst>
                    <a:ext uri="{9D8B030D-6E8A-4147-A177-3AD203B41FA5}">
                      <a16:colId xmlns:a16="http://schemas.microsoft.com/office/drawing/2014/main" val="61846230"/>
                    </a:ext>
                  </a:extLst>
                </a:gridCol>
                <a:gridCol w="4118941">
                  <a:extLst>
                    <a:ext uri="{9D8B030D-6E8A-4147-A177-3AD203B41FA5}">
                      <a16:colId xmlns:a16="http://schemas.microsoft.com/office/drawing/2014/main" val="1329719182"/>
                    </a:ext>
                  </a:extLst>
                </a:gridCol>
              </a:tblGrid>
              <a:tr h="675011"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25068017"/>
                  </a:ext>
                </a:extLst>
              </a:tr>
              <a:tr h="914551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50191469"/>
                  </a:ext>
                </a:extLst>
              </a:tr>
              <a:tr h="720504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30179392"/>
                  </a:ext>
                </a:extLst>
              </a:tr>
              <a:tr h="748269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37051623"/>
                  </a:ext>
                </a:extLst>
              </a:tr>
              <a:tr h="831409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2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78808">
                <a:tc>
                  <a:txBody>
                    <a:bodyPr/>
                    <a:lstStyle/>
                    <a:p>
                      <a:pPr algn="l" fontAlgn="b"/>
                      <a:r>
                        <a:rPr lang="tr-TR" sz="2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</a:t>
                      </a:r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39026932"/>
                  </a:ext>
                </a:extLst>
              </a:tr>
            </a:tbl>
          </a:graphicData>
        </a:graphic>
      </p:graphicFrame>
      <p:sp>
        <p:nvSpPr>
          <p:cNvPr id="5" name="Dikdörtgen 1"/>
          <p:cNvSpPr/>
          <p:nvPr/>
        </p:nvSpPr>
        <p:spPr>
          <a:xfrm>
            <a:off x="2548096" y="654306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Metin kutusu"/>
          <p:cNvSpPr txBox="1"/>
          <p:nvPr/>
        </p:nvSpPr>
        <p:spPr>
          <a:xfrm>
            <a:off x="214282" y="642918"/>
            <a:ext cx="4071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Sayıları</a:t>
            </a:r>
            <a:endParaRPr lang="tr-TR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02722716"/>
      </p:ext>
    </p:extLst>
  </p:cSld>
  <p:clrMapOvr>
    <a:masterClrMapping/>
  </p:clrMapOvr>
  <p:transition spd="med"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14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483769" y="6451159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2" name="Dikdörtgen 1"/>
          <p:cNvSpPr/>
          <p:nvPr/>
        </p:nvSpPr>
        <p:spPr>
          <a:xfrm>
            <a:off x="0" y="674132"/>
            <a:ext cx="853244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500" b="1" dirty="0" smtClean="0">
                <a:latin typeface="Times New Roman" pitchFamily="18" charset="0"/>
                <a:cs typeface="Times New Roman" pitchFamily="18" charset="0"/>
              </a:rPr>
              <a:t>2022-2023 </a:t>
            </a:r>
            <a:r>
              <a:rPr lang="tr-TR" sz="1500" b="1" dirty="0">
                <a:latin typeface="Times New Roman" pitchFamily="18" charset="0"/>
                <a:cs typeface="Times New Roman" pitchFamily="18" charset="0"/>
              </a:rPr>
              <a:t>Eğitim-Öğretim Yılı ÖSYM </a:t>
            </a:r>
            <a:r>
              <a:rPr lang="tr-TR" sz="1500" b="1" dirty="0" smtClean="0">
                <a:latin typeface="Times New Roman" pitchFamily="18" charset="0"/>
                <a:cs typeface="Times New Roman" pitchFamily="18" charset="0"/>
              </a:rPr>
              <a:t>Fakülte </a:t>
            </a:r>
            <a:r>
              <a:rPr lang="tr-TR" sz="1500" b="1" dirty="0">
                <a:latin typeface="Times New Roman" pitchFamily="18" charset="0"/>
                <a:cs typeface="Times New Roman" pitchFamily="18" charset="0"/>
              </a:rPr>
              <a:t>Bazında Öğrenci Kontenjan Dağılımı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174643"/>
              </p:ext>
            </p:extLst>
          </p:nvPr>
        </p:nvGraphicFramePr>
        <p:xfrm>
          <a:off x="142844" y="1074935"/>
          <a:ext cx="8605619" cy="52167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2707">
                  <a:extLst>
                    <a:ext uri="{9D8B030D-6E8A-4147-A177-3AD203B41FA5}">
                      <a16:colId xmlns:a16="http://schemas.microsoft.com/office/drawing/2014/main" val="2675281480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3592456636"/>
                    </a:ext>
                  </a:extLst>
                </a:gridCol>
                <a:gridCol w="2241267">
                  <a:extLst>
                    <a:ext uri="{9D8B030D-6E8A-4147-A177-3AD203B41FA5}">
                      <a16:colId xmlns:a16="http://schemas.microsoft.com/office/drawing/2014/main" val="1831384220"/>
                    </a:ext>
                  </a:extLst>
                </a:gridCol>
                <a:gridCol w="1670378">
                  <a:extLst>
                    <a:ext uri="{9D8B030D-6E8A-4147-A177-3AD203B41FA5}">
                      <a16:colId xmlns:a16="http://schemas.microsoft.com/office/drawing/2014/main" val="2673919597"/>
                    </a:ext>
                  </a:extLst>
                </a:gridCol>
              </a:tblGrid>
              <a:tr h="249248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KONTENJAN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YERLEŞEN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KAYIT YAPAN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47902587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293883868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Fen-Edebiyat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477372000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ve Tasarım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ve İdari Bilimler Fakültesi 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615052457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 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3893821553"/>
                  </a:ext>
                </a:extLst>
              </a:tr>
              <a:tr h="33409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899566949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922094344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135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135</a:t>
                      </a:r>
                      <a:endParaRPr lang="tr-TR" sz="1100" dirty="0"/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134</a:t>
                      </a:r>
                      <a:endParaRPr lang="tr-TR" sz="1100" dirty="0"/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277595326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684844900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55081830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56355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</a:t>
                      </a:r>
                      <a:r>
                        <a:rPr lang="tr-TR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Bilimleri</a:t>
                      </a:r>
                      <a:r>
                        <a:rPr lang="tr-TR" sz="11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436520741"/>
                  </a:ext>
                </a:extLst>
              </a:tr>
              <a:tr h="3382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Turizm İşletmeciliği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 Otelcilik Yüksekokulu</a:t>
                      </a: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55856773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727047430"/>
                  </a:ext>
                </a:extLst>
              </a:tr>
              <a:tr h="33824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rtl="0" fontAlgn="ctr"/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978379380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Tasarım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298174057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28265957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1432728124"/>
                  </a:ext>
                </a:extLst>
              </a:tr>
              <a:tr h="29672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MYO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b"/>
                </a:tc>
                <a:extLst>
                  <a:ext uri="{0D108BD9-81ED-4DB2-BD59-A6C34878D82A}">
                    <a16:rowId xmlns:a16="http://schemas.microsoft.com/office/drawing/2014/main" val="727892116"/>
                  </a:ext>
                </a:extLst>
              </a:tr>
              <a:tr h="301298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GENEL TOPLAM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4223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4145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80" marR="6880" marT="6880" marB="0" anchor="ctr"/>
                </a:tc>
                <a:extLst>
                  <a:ext uri="{0D108BD9-81ED-4DB2-BD59-A6C34878D82A}">
                    <a16:rowId xmlns:a16="http://schemas.microsoft.com/office/drawing/2014/main" val="71933117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857224" y="714356"/>
            <a:ext cx="6985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b="1" dirty="0" smtClean="0">
                <a:latin typeface="Arial" charset="0"/>
              </a:rPr>
              <a:t>2022-2023 </a:t>
            </a:r>
            <a:r>
              <a:rPr lang="tr-TR" b="1" dirty="0">
                <a:latin typeface="Arial" charset="0"/>
              </a:rPr>
              <a:t>Eğitim-Öğretim Yılı 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15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9340931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16</a:t>
            </a:fld>
            <a:endParaRPr lang="tr-TR" dirty="0"/>
          </a:p>
        </p:txBody>
      </p:sp>
      <p:sp>
        <p:nvSpPr>
          <p:cNvPr id="7" name="6 Başlık"/>
          <p:cNvSpPr>
            <a:spLocks noGrp="1"/>
          </p:cNvSpPr>
          <p:nvPr>
            <p:ph type="title" idx="4294967295"/>
          </p:nvPr>
        </p:nvSpPr>
        <p:spPr>
          <a:xfrm>
            <a:off x="1143000" y="5499100"/>
            <a:ext cx="8001000" cy="857250"/>
          </a:xfrm>
          <a:prstGeom prst="rect">
            <a:avLst/>
          </a:prstGeo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>
              <a:defRPr/>
            </a:pPr>
            <a:r>
              <a:rPr lang="tr-TR" sz="2000" dirty="0" smtClean="0"/>
              <a:t>4223</a:t>
            </a: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>
                <a:solidFill>
                  <a:schemeClr val="tx1"/>
                </a:solidFill>
              </a:rPr>
              <a:t>öğrenci kontenjanından </a:t>
            </a:r>
            <a:r>
              <a:rPr lang="tr-TR" sz="2000" dirty="0" smtClean="0"/>
              <a:t>4095</a:t>
            </a: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>
                <a:solidFill>
                  <a:schemeClr val="tx1"/>
                </a:solidFill>
              </a:rPr>
              <a:t>öğrenci kaydını yapmıştır.</a:t>
            </a:r>
          </a:p>
        </p:txBody>
      </p:sp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4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22FB11B2-5387-4A6D-B58E-27C34F76DCA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16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175882265"/>
              </p:ext>
            </p:extLst>
          </p:nvPr>
        </p:nvGraphicFramePr>
        <p:xfrm>
          <a:off x="214282" y="1214422"/>
          <a:ext cx="8246150" cy="4162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17</a:t>
            </a:fld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2696"/>
            <a:ext cx="9195983" cy="5328592"/>
          </a:xfrm>
          <a:prstGeom prst="rect">
            <a:avLst/>
          </a:prstGeom>
        </p:spPr>
      </p:pic>
      <p:sp>
        <p:nvSpPr>
          <p:cNvPr id="5" name="6 Metin kutusu"/>
          <p:cNvSpPr txBox="1">
            <a:spLocks noChangeArrowheads="1"/>
          </p:cNvSpPr>
          <p:nvPr/>
        </p:nvSpPr>
        <p:spPr bwMode="auto">
          <a:xfrm>
            <a:off x="21063" y="169476"/>
            <a:ext cx="8686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E-devlet </a:t>
            </a:r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Ü</a:t>
            </a:r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zerinden Kayıt </a:t>
            </a:r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apan </a:t>
            </a:r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Ö</a:t>
            </a:r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ğrenci Sayıları</a:t>
            </a:r>
            <a:endParaRPr lang="tr-TR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042856"/>
      </p:ext>
    </p:extLst>
  </p:cSld>
  <p:clrMapOvr>
    <a:masterClrMapping/>
  </p:clrMapOvr>
  <p:transition spd="med">
    <p:pu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18</a:t>
            </a:fld>
            <a:endParaRPr lang="tr-TR"/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96236"/>
              </p:ext>
            </p:extLst>
          </p:nvPr>
        </p:nvGraphicFramePr>
        <p:xfrm>
          <a:off x="261869" y="116632"/>
          <a:ext cx="8424931" cy="63834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1847">
                  <a:extLst>
                    <a:ext uri="{9D8B030D-6E8A-4147-A177-3AD203B41FA5}">
                      <a16:colId xmlns:a16="http://schemas.microsoft.com/office/drawing/2014/main" val="432629532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1541547972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669041528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1943533447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3364413079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1732989848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2140945290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829242545"/>
                    </a:ext>
                  </a:extLst>
                </a:gridCol>
                <a:gridCol w="481847">
                  <a:extLst>
                    <a:ext uri="{9D8B030D-6E8A-4147-A177-3AD203B41FA5}">
                      <a16:colId xmlns:a16="http://schemas.microsoft.com/office/drawing/2014/main" val="843230140"/>
                    </a:ext>
                  </a:extLst>
                </a:gridCol>
                <a:gridCol w="2061740">
                  <a:extLst>
                    <a:ext uri="{9D8B030D-6E8A-4147-A177-3AD203B41FA5}">
                      <a16:colId xmlns:a16="http://schemas.microsoft.com/office/drawing/2014/main" val="4111716942"/>
                    </a:ext>
                  </a:extLst>
                </a:gridCol>
                <a:gridCol w="2026568">
                  <a:extLst>
                    <a:ext uri="{9D8B030D-6E8A-4147-A177-3AD203B41FA5}">
                      <a16:colId xmlns:a16="http://schemas.microsoft.com/office/drawing/2014/main" val="3544618924"/>
                    </a:ext>
                  </a:extLst>
                </a:gridCol>
              </a:tblGrid>
              <a:tr h="101072">
                <a:tc gridSpan="1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Tablo</a:t>
                      </a:r>
                      <a:r>
                        <a:rPr lang="en-US" sz="1600" dirty="0">
                          <a:effectLst/>
                        </a:rPr>
                        <a:t> I.59. </a:t>
                      </a:r>
                      <a:r>
                        <a:rPr lang="en-US" sz="1600" dirty="0" err="1">
                          <a:effectLst/>
                        </a:rPr>
                        <a:t>Öğrenci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Kontenjanları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ve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Doluluk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Oranı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8938312"/>
                  </a:ext>
                </a:extLst>
              </a:tr>
              <a:tr h="2021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 err="1">
                          <a:effectLst/>
                        </a:rPr>
                        <a:t>Birimin</a:t>
                      </a:r>
                      <a:r>
                        <a:rPr lang="en-US" sz="700" dirty="0">
                          <a:effectLst/>
                        </a:rPr>
                        <a:t> </a:t>
                      </a:r>
                      <a:r>
                        <a:rPr lang="en-US" sz="700" dirty="0" err="1">
                          <a:effectLst/>
                        </a:rPr>
                        <a:t>Adı</a:t>
                      </a:r>
                      <a:endParaRPr lang="tr-T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ÖSYM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Merkezi Yerleştirme ile  Yerleşen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Kayıt Yaptıran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Boş Kontenjan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Doluluk Oranı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8306674"/>
                  </a:ext>
                </a:extLst>
              </a:tr>
              <a:tr h="101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4436035"/>
                  </a:ext>
                </a:extLst>
              </a:tr>
              <a:tr h="101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Kontenjanı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0764136"/>
                  </a:ext>
                </a:extLst>
              </a:tr>
              <a:tr h="101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TYT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AYT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TYT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016478523"/>
                  </a:ext>
                </a:extLst>
              </a:tr>
              <a:tr h="2697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Eğitim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%</a:t>
                      </a:r>
                      <a:r>
                        <a:rPr lang="tr-TR" sz="1200" dirty="0" smtClean="0">
                          <a:effectLst/>
                        </a:rPr>
                        <a:t> 100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369927924"/>
                  </a:ext>
                </a:extLst>
              </a:tr>
              <a:tr h="3381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Fen - Edebiyat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%</a:t>
                      </a:r>
                      <a:r>
                        <a:rPr lang="tr-TR" sz="1200" dirty="0" smtClean="0">
                          <a:effectLst/>
                        </a:rPr>
                        <a:t> 99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658431872"/>
                  </a:ext>
                </a:extLst>
              </a:tr>
              <a:tr h="475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Güzel Sanatlar Ve Tasarım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%</a:t>
                      </a:r>
                      <a:r>
                        <a:rPr lang="tr-TR" sz="1200" dirty="0" smtClean="0">
                          <a:effectLst/>
                        </a:rPr>
                        <a:t> 68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2944443404"/>
                  </a:ext>
                </a:extLst>
              </a:tr>
              <a:tr h="4750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İktisadi İdari Bilimler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%</a:t>
                      </a:r>
                      <a:r>
                        <a:rPr lang="tr-TR" sz="1200" dirty="0" smtClean="0">
                          <a:effectLst/>
                        </a:rPr>
                        <a:t> 98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982184939"/>
                  </a:ext>
                </a:extLst>
              </a:tr>
              <a:tr h="2697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İlahiyat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%</a:t>
                      </a:r>
                      <a:r>
                        <a:rPr lang="tr-TR" sz="1200" dirty="0" smtClean="0">
                          <a:effectLst/>
                        </a:rPr>
                        <a:t> 99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845723050"/>
                  </a:ext>
                </a:extLst>
              </a:tr>
              <a:tr h="3381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Mühendislik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%</a:t>
                      </a:r>
                      <a:r>
                        <a:rPr lang="tr-TR" sz="1200" dirty="0" smtClean="0">
                          <a:effectLst/>
                        </a:rPr>
                        <a:t> 60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430220546"/>
                  </a:ext>
                </a:extLst>
              </a:tr>
              <a:tr h="3381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Sağlık Bilimleri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212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%</a:t>
                      </a:r>
                      <a:r>
                        <a:rPr lang="tr-TR" sz="1200" dirty="0" smtClean="0">
                          <a:effectLst/>
                        </a:rPr>
                        <a:t> 99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1291888642"/>
                  </a:ext>
                </a:extLst>
              </a:tr>
              <a:tr h="2013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Tıp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%</a:t>
                      </a:r>
                      <a:r>
                        <a:rPr lang="tr-TR" sz="1200" dirty="0" smtClean="0">
                          <a:effectLst/>
                        </a:rPr>
                        <a:t> 100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217103675"/>
                  </a:ext>
                </a:extLst>
              </a:tr>
              <a:tr h="2697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Veteriner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%</a:t>
                      </a:r>
                      <a:r>
                        <a:rPr lang="tr-TR" sz="1200" dirty="0" smtClean="0">
                          <a:effectLst/>
                        </a:rPr>
                        <a:t> 100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1620412434"/>
                  </a:ext>
                </a:extLst>
              </a:tr>
              <a:tr h="2021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Ziraat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135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%</a:t>
                      </a:r>
                      <a:r>
                        <a:rPr lang="tr-TR" sz="1200" dirty="0" smtClean="0">
                          <a:effectLst/>
                        </a:rPr>
                        <a:t> 99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1066987484"/>
                  </a:ext>
                </a:extLst>
              </a:tr>
              <a:tr h="54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Beden Eğitimi ve Spor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%</a:t>
                      </a:r>
                      <a:r>
                        <a:rPr lang="tr-TR" sz="1200" dirty="0" smtClean="0">
                          <a:effectLst/>
                        </a:rPr>
                        <a:t> 100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4213992418"/>
                  </a:ext>
                </a:extLst>
              </a:tr>
              <a:tr h="6804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Turizm İşletmeciliği ve Otelcilik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%</a:t>
                      </a:r>
                      <a:r>
                        <a:rPr lang="tr-TR" sz="1200" dirty="0" smtClean="0">
                          <a:effectLst/>
                        </a:rPr>
                        <a:t> 99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63566374"/>
                  </a:ext>
                </a:extLst>
              </a:tr>
              <a:tr h="4066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effectLst/>
                        </a:rPr>
                        <a:t>Yabancı Diller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73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tr-T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%</a:t>
                      </a:r>
                      <a:r>
                        <a:rPr lang="tr-TR" sz="1200" dirty="0" smtClean="0">
                          <a:effectLst/>
                        </a:rPr>
                        <a:t> 99</a:t>
                      </a:r>
                      <a:endParaRPr lang="tr-T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tr-T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1718973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0865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19</a:t>
            </a:fld>
            <a:endParaRPr lang="tr-TR"/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821710"/>
              </p:ext>
            </p:extLst>
          </p:nvPr>
        </p:nvGraphicFramePr>
        <p:xfrm>
          <a:off x="395536" y="20034"/>
          <a:ext cx="8208909" cy="64145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9492">
                  <a:extLst>
                    <a:ext uri="{9D8B030D-6E8A-4147-A177-3AD203B41FA5}">
                      <a16:colId xmlns:a16="http://schemas.microsoft.com/office/drawing/2014/main" val="432629532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1541547972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669041528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1943533447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3364413079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1732989848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2140945290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829242545"/>
                    </a:ext>
                  </a:extLst>
                </a:gridCol>
                <a:gridCol w="469492">
                  <a:extLst>
                    <a:ext uri="{9D8B030D-6E8A-4147-A177-3AD203B41FA5}">
                      <a16:colId xmlns:a16="http://schemas.microsoft.com/office/drawing/2014/main" val="843230140"/>
                    </a:ext>
                  </a:extLst>
                </a:gridCol>
                <a:gridCol w="2895158">
                  <a:extLst>
                    <a:ext uri="{9D8B030D-6E8A-4147-A177-3AD203B41FA5}">
                      <a16:colId xmlns:a16="http://schemas.microsoft.com/office/drawing/2014/main" val="4111716942"/>
                    </a:ext>
                  </a:extLst>
                </a:gridCol>
                <a:gridCol w="1088323">
                  <a:extLst>
                    <a:ext uri="{9D8B030D-6E8A-4147-A177-3AD203B41FA5}">
                      <a16:colId xmlns:a16="http://schemas.microsoft.com/office/drawing/2014/main" val="3544618924"/>
                    </a:ext>
                  </a:extLst>
                </a:gridCol>
              </a:tblGrid>
              <a:tr h="140585">
                <a:tc gridSpan="1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Tablo</a:t>
                      </a:r>
                      <a:r>
                        <a:rPr lang="en-US" sz="1600" dirty="0">
                          <a:effectLst/>
                        </a:rPr>
                        <a:t> I.59. </a:t>
                      </a:r>
                      <a:r>
                        <a:rPr lang="en-US" sz="1600" dirty="0" err="1">
                          <a:effectLst/>
                        </a:rPr>
                        <a:t>Öğrenci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Kontenjanları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ve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Doluluk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Oranı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8938312"/>
                  </a:ext>
                </a:extLst>
              </a:tr>
              <a:tr h="1405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010589"/>
                  </a:ext>
                </a:extLst>
              </a:tr>
              <a:tr h="1405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2117717"/>
                  </a:ext>
                </a:extLst>
              </a:tr>
              <a:tr h="2811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Birimin Adı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ÖSYM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Merkezi Yerleştirme ile  Yerleşen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Kayıt Yaptıran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Boş Kontenjan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Doluluk Oranı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8306674"/>
                  </a:ext>
                </a:extLst>
              </a:tr>
              <a:tr h="5656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Eruh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Meslek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Yüksekokulu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148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148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effectLst/>
                        </a:rPr>
                        <a:t>%</a:t>
                      </a:r>
                      <a:r>
                        <a:rPr lang="tr-TR" sz="1000" dirty="0" smtClean="0">
                          <a:effectLst/>
                        </a:rPr>
                        <a:t> 98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3459599308"/>
                  </a:ext>
                </a:extLst>
              </a:tr>
              <a:tr h="6608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Kurtalan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175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effectLst/>
                        </a:rPr>
                        <a:t>%</a:t>
                      </a:r>
                      <a:r>
                        <a:rPr lang="tr-TR" sz="1000" dirty="0" smtClean="0">
                          <a:effectLst/>
                        </a:rPr>
                        <a:t> 97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2872339030"/>
                  </a:ext>
                </a:extLst>
              </a:tr>
              <a:tr h="7560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Sağlık Hizmetleri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698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effectLst/>
                        </a:rPr>
                        <a:t>%</a:t>
                      </a:r>
                      <a:r>
                        <a:rPr lang="tr-TR" sz="1000" dirty="0" smtClean="0">
                          <a:effectLst/>
                        </a:rPr>
                        <a:t> 99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551456975"/>
                  </a:ext>
                </a:extLst>
              </a:tr>
              <a:tr h="851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Sosyal Bilimler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629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610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604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effectLst/>
                        </a:rPr>
                        <a:t>%</a:t>
                      </a:r>
                      <a:r>
                        <a:rPr lang="tr-TR" sz="1000" dirty="0" smtClean="0">
                          <a:effectLst/>
                        </a:rPr>
                        <a:t> 96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1137009118"/>
                  </a:ext>
                </a:extLst>
              </a:tr>
              <a:tr h="6608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Tasarım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effectLst/>
                        </a:rPr>
                        <a:t>%</a:t>
                      </a:r>
                      <a:r>
                        <a:rPr lang="tr-TR" sz="1000" dirty="0" smtClean="0">
                          <a:effectLst/>
                        </a:rPr>
                        <a:t> 99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129990783"/>
                  </a:ext>
                </a:extLst>
              </a:tr>
              <a:tr h="851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Teknik Bilimler Meslek Yüksekokulu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458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455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440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 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effectLst/>
                        </a:rPr>
                        <a:t>%</a:t>
                      </a:r>
                      <a:r>
                        <a:rPr lang="tr-TR" sz="1000" dirty="0" smtClean="0">
                          <a:effectLst/>
                        </a:rPr>
                        <a:t> 96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460415073"/>
                  </a:ext>
                </a:extLst>
              </a:tr>
              <a:tr h="2800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  TOPLAM</a:t>
                      </a:r>
                      <a:endParaRPr lang="tr-TR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2076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2147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2125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2094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 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 </a:t>
                      </a:r>
                      <a:r>
                        <a:rPr lang="tr-TR" sz="1000" dirty="0" smtClean="0">
                          <a:effectLst/>
                        </a:rPr>
                        <a:t>% 97</a:t>
                      </a:r>
                      <a:endParaRPr lang="tr-TR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75" marR="2375" marT="0" marB="0" anchor="ctr"/>
                </a:tc>
                <a:extLst>
                  <a:ext uri="{0D108BD9-81ED-4DB2-BD59-A6C34878D82A}">
                    <a16:rowId xmlns:a16="http://schemas.microsoft.com/office/drawing/2014/main" val="1194126499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6" name="6 Metin kutusu"/>
          <p:cNvSpPr txBox="1">
            <a:spLocks noChangeArrowheads="1"/>
          </p:cNvSpPr>
          <p:nvPr/>
        </p:nvSpPr>
        <p:spPr bwMode="auto">
          <a:xfrm>
            <a:off x="0" y="571480"/>
            <a:ext cx="56726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ÖSYM Öğrenci Kontenjanları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20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579422"/>
              </p:ext>
            </p:extLst>
          </p:nvPr>
        </p:nvGraphicFramePr>
        <p:xfrm>
          <a:off x="71406" y="1142983"/>
          <a:ext cx="8965087" cy="4856178"/>
        </p:xfrm>
        <a:graphic>
          <a:graphicData uri="http://schemas.openxmlformats.org/drawingml/2006/table">
            <a:tbl>
              <a:tblPr/>
              <a:tblGrid>
                <a:gridCol w="1306176">
                  <a:extLst>
                    <a:ext uri="{9D8B030D-6E8A-4147-A177-3AD203B41FA5}">
                      <a16:colId xmlns:a16="http://schemas.microsoft.com/office/drawing/2014/main" val="3020520665"/>
                    </a:ext>
                  </a:extLst>
                </a:gridCol>
                <a:gridCol w="674138">
                  <a:extLst>
                    <a:ext uri="{9D8B030D-6E8A-4147-A177-3AD203B41FA5}">
                      <a16:colId xmlns:a16="http://schemas.microsoft.com/office/drawing/2014/main" val="3749284575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858841406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1163997916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415444111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504766115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12275872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91829">
                  <a:extLst>
                    <a:ext uri="{9D8B030D-6E8A-4147-A177-3AD203B41FA5}">
                      <a16:colId xmlns:a16="http://schemas.microsoft.com/office/drawing/2014/main" val="2486311409"/>
                    </a:ext>
                  </a:extLst>
                </a:gridCol>
                <a:gridCol w="626128">
                  <a:extLst>
                    <a:ext uri="{9D8B030D-6E8A-4147-A177-3AD203B41FA5}">
                      <a16:colId xmlns:a16="http://schemas.microsoft.com/office/drawing/2014/main" val="2207443066"/>
                    </a:ext>
                  </a:extLst>
                </a:gridCol>
                <a:gridCol w="626128">
                  <a:extLst>
                    <a:ext uri="{9D8B030D-6E8A-4147-A177-3AD203B41FA5}">
                      <a16:colId xmlns:a16="http://schemas.microsoft.com/office/drawing/2014/main" val="2666383299"/>
                    </a:ext>
                  </a:extLst>
                </a:gridCol>
                <a:gridCol w="626128">
                  <a:extLst>
                    <a:ext uri="{9D8B030D-6E8A-4147-A177-3AD203B41FA5}">
                      <a16:colId xmlns:a16="http://schemas.microsoft.com/office/drawing/2014/main" val="440407783"/>
                    </a:ext>
                  </a:extLst>
                </a:gridCol>
                <a:gridCol w="626128">
                  <a:extLst>
                    <a:ext uri="{9D8B030D-6E8A-4147-A177-3AD203B41FA5}">
                      <a16:colId xmlns:a16="http://schemas.microsoft.com/office/drawing/2014/main" val="1177213203"/>
                    </a:ext>
                  </a:extLst>
                </a:gridCol>
              </a:tblGrid>
              <a:tr h="106866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259510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KONTENJAN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1683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2585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3653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3928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3810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3932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3907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3920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4068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4223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4439757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YERLEŞEN ÖĞRENCİ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2139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2696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3280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3322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3207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3567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3643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3807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3537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3989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4145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687014"/>
                  </a:ext>
                </a:extLst>
              </a:tr>
              <a:tr h="1262503"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KAYIT YAPAN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2354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2914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2983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2957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3216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3371</a:t>
                      </a: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3570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3276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3574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4095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8997" marR="8997" marT="8997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3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40968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9142396"/>
              </p:ext>
            </p:extLst>
          </p:nvPr>
        </p:nvGraphicFramePr>
        <p:xfrm>
          <a:off x="-3" y="1196752"/>
          <a:ext cx="8892492" cy="4752528"/>
        </p:xfrm>
        <a:graphic>
          <a:graphicData uri="http://schemas.openxmlformats.org/drawingml/2006/table">
            <a:tbl>
              <a:tblPr firstRow="1" firstCol="1" bandRow="1"/>
              <a:tblGrid>
                <a:gridCol w="774628">
                  <a:extLst>
                    <a:ext uri="{9D8B030D-6E8A-4147-A177-3AD203B41FA5}">
                      <a16:colId xmlns:a16="http://schemas.microsoft.com/office/drawing/2014/main" val="1768732718"/>
                    </a:ext>
                  </a:extLst>
                </a:gridCol>
                <a:gridCol w="593446">
                  <a:extLst>
                    <a:ext uri="{9D8B030D-6E8A-4147-A177-3AD203B41FA5}">
                      <a16:colId xmlns:a16="http://schemas.microsoft.com/office/drawing/2014/main" val="1400771650"/>
                    </a:ext>
                  </a:extLst>
                </a:gridCol>
                <a:gridCol w="684038">
                  <a:extLst>
                    <a:ext uri="{9D8B030D-6E8A-4147-A177-3AD203B41FA5}">
                      <a16:colId xmlns:a16="http://schemas.microsoft.com/office/drawing/2014/main" val="2142795990"/>
                    </a:ext>
                  </a:extLst>
                </a:gridCol>
                <a:gridCol w="684038">
                  <a:extLst>
                    <a:ext uri="{9D8B030D-6E8A-4147-A177-3AD203B41FA5}">
                      <a16:colId xmlns:a16="http://schemas.microsoft.com/office/drawing/2014/main" val="1515798130"/>
                    </a:ext>
                  </a:extLst>
                </a:gridCol>
                <a:gridCol w="684038">
                  <a:extLst>
                    <a:ext uri="{9D8B030D-6E8A-4147-A177-3AD203B41FA5}">
                      <a16:colId xmlns:a16="http://schemas.microsoft.com/office/drawing/2014/main" val="154696521"/>
                    </a:ext>
                  </a:extLst>
                </a:gridCol>
                <a:gridCol w="684038">
                  <a:extLst>
                    <a:ext uri="{9D8B030D-6E8A-4147-A177-3AD203B41FA5}">
                      <a16:colId xmlns:a16="http://schemas.microsoft.com/office/drawing/2014/main" val="923232252"/>
                    </a:ext>
                  </a:extLst>
                </a:gridCol>
                <a:gridCol w="684038">
                  <a:extLst>
                    <a:ext uri="{9D8B030D-6E8A-4147-A177-3AD203B41FA5}">
                      <a16:colId xmlns:a16="http://schemas.microsoft.com/office/drawing/2014/main" val="2756345432"/>
                    </a:ext>
                  </a:extLst>
                </a:gridCol>
                <a:gridCol w="68403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84038">
                  <a:extLst>
                    <a:ext uri="{9D8B030D-6E8A-4147-A177-3AD203B41FA5}">
                      <a16:colId xmlns:a16="http://schemas.microsoft.com/office/drawing/2014/main" val="4248059494"/>
                    </a:ext>
                  </a:extLst>
                </a:gridCol>
                <a:gridCol w="684038">
                  <a:extLst>
                    <a:ext uri="{9D8B030D-6E8A-4147-A177-3AD203B41FA5}">
                      <a16:colId xmlns:a16="http://schemas.microsoft.com/office/drawing/2014/main" val="1477579148"/>
                    </a:ext>
                  </a:extLst>
                </a:gridCol>
                <a:gridCol w="684038">
                  <a:extLst>
                    <a:ext uri="{9D8B030D-6E8A-4147-A177-3AD203B41FA5}">
                      <a16:colId xmlns:a16="http://schemas.microsoft.com/office/drawing/2014/main" val="2550056718"/>
                    </a:ext>
                  </a:extLst>
                </a:gridCol>
                <a:gridCol w="684038">
                  <a:extLst>
                    <a:ext uri="{9D8B030D-6E8A-4147-A177-3AD203B41FA5}">
                      <a16:colId xmlns:a16="http://schemas.microsoft.com/office/drawing/2014/main" val="336967265"/>
                    </a:ext>
                  </a:extLst>
                </a:gridCol>
                <a:gridCol w="684038">
                  <a:extLst>
                    <a:ext uri="{9D8B030D-6E8A-4147-A177-3AD203B41FA5}">
                      <a16:colId xmlns:a16="http://schemas.microsoft.com/office/drawing/2014/main" val="3934362317"/>
                    </a:ext>
                  </a:extLst>
                </a:gridCol>
              </a:tblGrid>
              <a:tr h="1502401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Yıllar İtibariyle Öğrenci Kontenjanı Doluluk Oranları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414597"/>
                  </a:ext>
                </a:extLst>
              </a:tr>
              <a:tr h="113514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 Yılı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</a:t>
                      </a:r>
                    </a:p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Yılı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844216"/>
                  </a:ext>
                </a:extLst>
              </a:tr>
              <a:tr h="112680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Önlisans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88.18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92.87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95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8141317"/>
                  </a:ext>
                </a:extLst>
              </a:tr>
              <a:tr h="98818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Lisans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DF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83.84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85.43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67768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5490835"/>
      </p:ext>
    </p:extLst>
  </p:cSld>
  <p:clrMapOvr>
    <a:masterClrMapping/>
  </p:clrMapOvr>
  <p:transition spd="med">
    <p:pu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Başlık"/>
          <p:cNvSpPr>
            <a:spLocks noGrp="1"/>
          </p:cNvSpPr>
          <p:nvPr>
            <p:ph type="title"/>
          </p:nvPr>
        </p:nvSpPr>
        <p:spPr>
          <a:xfrm>
            <a:off x="-2124744" y="-128700"/>
            <a:ext cx="8305800" cy="47208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2008-2021 </a:t>
            </a:r>
            <a:r>
              <a:rPr lang="tr-TR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ÖĞRENCİ SAYILARI</a:t>
            </a:r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22</a:t>
            </a:fld>
            <a:endParaRPr lang="tr-TR"/>
          </a:p>
        </p:txBody>
      </p:sp>
      <p:sp>
        <p:nvSpPr>
          <p:cNvPr id="9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2" name="Tablo 1">
            <a:extLst>
              <a:ext uri="{FF2B5EF4-FFF2-40B4-BE49-F238E27FC236}">
                <a16:creationId xmlns:a16="http://schemas.microsoft.com/office/drawing/2014/main" id="{CF6DB1A1-D577-4AED-89A4-05E581AC61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3120865"/>
              </p:ext>
            </p:extLst>
          </p:nvPr>
        </p:nvGraphicFramePr>
        <p:xfrm>
          <a:off x="107504" y="316281"/>
          <a:ext cx="8856992" cy="6068066"/>
        </p:xfrm>
        <a:graphic>
          <a:graphicData uri="http://schemas.openxmlformats.org/drawingml/2006/table">
            <a:tbl>
              <a:tblPr/>
              <a:tblGrid>
                <a:gridCol w="553562">
                  <a:extLst>
                    <a:ext uri="{9D8B030D-6E8A-4147-A177-3AD203B41FA5}">
                      <a16:colId xmlns:a16="http://schemas.microsoft.com/office/drawing/2014/main" val="1554426463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3746066262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1393639595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401309460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3479239561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2606142985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3848288453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3050051527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1881104342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1089545467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1456768597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676249498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2807044665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2503816599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2668715718"/>
                    </a:ext>
                  </a:extLst>
                </a:gridCol>
                <a:gridCol w="553562">
                  <a:extLst>
                    <a:ext uri="{9D8B030D-6E8A-4147-A177-3AD203B41FA5}">
                      <a16:colId xmlns:a16="http://schemas.microsoft.com/office/drawing/2014/main" val="3412199787"/>
                    </a:ext>
                  </a:extLst>
                </a:gridCol>
              </a:tblGrid>
              <a:tr h="2566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  /YÜKSEKOKUL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2009-2010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2010-2011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2011-2012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2012-2013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2013-2014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2014-2015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2015-2016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2016-2017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2017-2018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2018-2019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2019-2020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2020-2021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2021-2022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2022-2023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2023-2024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9075225"/>
                  </a:ext>
                </a:extLst>
              </a:tr>
              <a:tr h="1912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EĞİTİM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2101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1943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1975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591187"/>
                  </a:ext>
                </a:extLst>
              </a:tr>
              <a:tr h="2566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EDEBİYAT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1378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1266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1370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1590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3937578"/>
                  </a:ext>
                </a:extLst>
              </a:tr>
              <a:tr h="1912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MÜHENDİSLİK 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4626935"/>
                  </a:ext>
                </a:extLst>
              </a:tr>
              <a:tr h="379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TASARIM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9795451"/>
                  </a:ext>
                </a:extLst>
              </a:tr>
              <a:tr h="1912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ZİRAAT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8156249"/>
                  </a:ext>
                </a:extLst>
              </a:tr>
              <a:tr h="1912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İLAHİYAT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1137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1209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1365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1600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127195"/>
                  </a:ext>
                </a:extLst>
              </a:tr>
              <a:tr h="970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İİBF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705844"/>
                  </a:ext>
                </a:extLst>
              </a:tr>
              <a:tr h="1912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VETERİNER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0855897"/>
                  </a:ext>
                </a:extLst>
              </a:tr>
              <a:tr h="1912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TIP FAKÜLTESİ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562263"/>
                  </a:ext>
                </a:extLst>
              </a:tr>
              <a:tr h="2853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</a:t>
                      </a:r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BİLİMLERİ</a:t>
                      </a:r>
                      <a:r>
                        <a:rPr lang="tr-TR" sz="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FAKÜLTESİ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3335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1416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3934645"/>
                  </a:ext>
                </a:extLst>
              </a:tr>
              <a:tr h="379534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YABANCI DİLLER YÜKSEKOKULU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8281537"/>
                  </a:ext>
                </a:extLst>
              </a:tr>
              <a:tr h="970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1037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1007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426541"/>
                  </a:ext>
                </a:extLst>
              </a:tr>
              <a:tr h="56786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TURİZM İŞLETMECİLİĞİ VE OTELCİLİK YÜKSEKOKULU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8359617"/>
                  </a:ext>
                </a:extLst>
              </a:tr>
              <a:tr h="1373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SİİRT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1575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2048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9723521"/>
                  </a:ext>
                </a:extLst>
              </a:tr>
              <a:tr h="2853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TEKNİK BİLİMLER 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247" marR="3247" marT="32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1092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1077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6371324"/>
                  </a:ext>
                </a:extLst>
              </a:tr>
              <a:tr h="2853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1316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1694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1770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1829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4435202"/>
                  </a:ext>
                </a:extLst>
              </a:tr>
              <a:tr h="2853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HİZMETLERİ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844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1081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2003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2125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2398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2492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217388"/>
                  </a:ext>
                </a:extLst>
              </a:tr>
              <a:tr h="970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836631"/>
                  </a:ext>
                </a:extLst>
              </a:tr>
              <a:tr h="1912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MYO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496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0990513"/>
                  </a:ext>
                </a:extLst>
              </a:tr>
              <a:tr h="17210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TASARIM MYO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124380"/>
                  </a:ext>
                </a:extLst>
              </a:tr>
              <a:tr h="2853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BİLİMLERİ ENSTİTÜSÜ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245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298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449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529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3939965"/>
                  </a:ext>
                </a:extLst>
              </a:tr>
              <a:tr h="2853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BİLİMLER ENSTİTÜSÜ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536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1328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885348"/>
                  </a:ext>
                </a:extLst>
              </a:tr>
              <a:tr h="28536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SAĞLIK BİLİMLERİ ENSTİSÜSÜ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4260623"/>
                  </a:ext>
                </a:extLst>
              </a:tr>
              <a:tr h="1912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802</a:t>
                      </a:r>
                      <a:r>
                        <a:rPr lang="tr-T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880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831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132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599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663351"/>
                  </a:ext>
                </a:extLst>
              </a:tr>
              <a:tr h="97033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3894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4517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5147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5012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6023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7404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10150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12233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13364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15372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16679</a:t>
                      </a: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16450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16651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19270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20155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247" marR="3247" marT="32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45852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4 Başlık"/>
          <p:cNvSpPr>
            <a:spLocks noGrp="1"/>
          </p:cNvSpPr>
          <p:nvPr>
            <p:ph type="title"/>
          </p:nvPr>
        </p:nvSpPr>
        <p:spPr>
          <a:xfrm>
            <a:off x="285720" y="642918"/>
            <a:ext cx="8229600" cy="8667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2008-2021 </a:t>
            </a:r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ARASI ÖĞRENCİ SAYILARI GRAFİĞİ</a:t>
            </a: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1169452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23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24</a:t>
            </a:fld>
            <a:endParaRPr lang="tr-TR"/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125773"/>
              </p:ext>
            </p:extLst>
          </p:nvPr>
        </p:nvGraphicFramePr>
        <p:xfrm>
          <a:off x="107503" y="188641"/>
          <a:ext cx="8856985" cy="61347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40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16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77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77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038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16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4790">
                  <a:extLst>
                    <a:ext uri="{9D8B030D-6E8A-4147-A177-3AD203B41FA5}">
                      <a16:colId xmlns:a16="http://schemas.microsoft.com/office/drawing/2014/main" val="2791106731"/>
                    </a:ext>
                  </a:extLst>
                </a:gridCol>
                <a:gridCol w="6684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34790">
                  <a:extLst>
                    <a:ext uri="{9D8B030D-6E8A-4147-A177-3AD203B41FA5}">
                      <a16:colId xmlns:a16="http://schemas.microsoft.com/office/drawing/2014/main" val="1624172316"/>
                    </a:ext>
                  </a:extLst>
                </a:gridCol>
                <a:gridCol w="601639">
                  <a:extLst>
                    <a:ext uri="{9D8B030D-6E8A-4147-A177-3AD203B41FA5}">
                      <a16:colId xmlns:a16="http://schemas.microsoft.com/office/drawing/2014/main" val="926219600"/>
                    </a:ext>
                  </a:extLst>
                </a:gridCol>
                <a:gridCol w="601639">
                  <a:extLst>
                    <a:ext uri="{9D8B030D-6E8A-4147-A177-3AD203B41FA5}">
                      <a16:colId xmlns:a16="http://schemas.microsoft.com/office/drawing/2014/main" val="497246136"/>
                    </a:ext>
                  </a:extLst>
                </a:gridCol>
                <a:gridCol w="734524">
                  <a:extLst>
                    <a:ext uri="{9D8B030D-6E8A-4147-A177-3AD203B41FA5}">
                      <a16:colId xmlns:a16="http://schemas.microsoft.com/office/drawing/2014/main" val="1581330256"/>
                    </a:ext>
                  </a:extLst>
                </a:gridCol>
                <a:gridCol w="734524">
                  <a:extLst>
                    <a:ext uri="{9D8B030D-6E8A-4147-A177-3AD203B41FA5}">
                      <a16:colId xmlns:a16="http://schemas.microsoft.com/office/drawing/2014/main" val="2134811349"/>
                    </a:ext>
                  </a:extLst>
                </a:gridCol>
              </a:tblGrid>
              <a:tr h="1170413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Öğrenci Sayılarının Yıllara Göre Dağılımı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92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2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Ön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2110 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2331 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3203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3968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4337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4288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5208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5568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5730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4849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6713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27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2863 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3516 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4072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5003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6295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8196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8467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9201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9635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11723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11263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92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Yüksek lisans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169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855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1026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1056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890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Doktora 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 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-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90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Farabi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5764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Pedagojik Formasyon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828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802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880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831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1102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599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4172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2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5012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7404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10150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12233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13364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15372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16679</a:t>
                      </a: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16450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16651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19270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20155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5 Metin kutusu"/>
          <p:cNvSpPr txBox="1">
            <a:spLocks noChangeArrowheads="1"/>
          </p:cNvSpPr>
          <p:nvPr/>
        </p:nvSpPr>
        <p:spPr bwMode="auto">
          <a:xfrm>
            <a:off x="5220074" y="5523511"/>
            <a:ext cx="4357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 dirty="0">
                <a:latin typeface="Times New Roman" pitchFamily="18" charset="0"/>
                <a:cs typeface="Times New Roman" pitchFamily="18" charset="0"/>
              </a:rPr>
              <a:t>Genel Toplam </a:t>
            </a:r>
            <a:r>
              <a:rPr lang="tr-TR" sz="2800" b="1" dirty="0" smtClean="0">
                <a:latin typeface="Times New Roman" pitchFamily="18" charset="0"/>
                <a:cs typeface="Times New Roman" pitchFamily="18" charset="0"/>
              </a:rPr>
              <a:t>:20155</a:t>
            </a:r>
            <a:endParaRPr lang="tr-TR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25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8" name="Grafik 7"/>
          <p:cNvGraphicFramePr/>
          <p:nvPr>
            <p:extLst>
              <p:ext uri="{D42A27DB-BD31-4B8C-83A1-F6EECF244321}">
                <p14:modId xmlns:p14="http://schemas.microsoft.com/office/powerpoint/2010/main" val="3674442638"/>
              </p:ext>
            </p:extLst>
          </p:nvPr>
        </p:nvGraphicFramePr>
        <p:xfrm>
          <a:off x="467544" y="764704"/>
          <a:ext cx="8064896" cy="4696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8" name="6 Başlık"/>
          <p:cNvSpPr>
            <a:spLocks noGrp="1"/>
          </p:cNvSpPr>
          <p:nvPr>
            <p:ph type="title"/>
          </p:nvPr>
        </p:nvSpPr>
        <p:spPr>
          <a:xfrm>
            <a:off x="-756592" y="107340"/>
            <a:ext cx="8301038" cy="549275"/>
          </a:xfrm>
        </p:spPr>
        <p:txBody>
          <a:bodyPr/>
          <a:lstStyle/>
          <a:p>
            <a:pPr algn="ctr"/>
            <a:r>
              <a:rPr lang="tr-TR" sz="20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2023-24 </a:t>
            </a:r>
            <a:r>
              <a:rPr lang="tr-TR" sz="2000" b="1" dirty="0">
                <a:solidFill>
                  <a:schemeClr val="tx1"/>
                </a:solidFill>
                <a:latin typeface="Arial" charset="0"/>
                <a:cs typeface="Arial" charset="0"/>
              </a:rPr>
              <a:t>Eğitim-Öğretim Yılı Öğrenci Sayıları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586758" y="6472758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26</a:t>
            </a:fld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2082387"/>
              </p:ext>
            </p:extLst>
          </p:nvPr>
        </p:nvGraphicFramePr>
        <p:xfrm>
          <a:off x="66494" y="476675"/>
          <a:ext cx="8825988" cy="5985256"/>
        </p:xfrm>
        <a:graphic>
          <a:graphicData uri="http://schemas.openxmlformats.org/drawingml/2006/table">
            <a:tbl>
              <a:tblPr firstRow="1" bandRow="1"/>
              <a:tblGrid>
                <a:gridCol w="2206497">
                  <a:extLst>
                    <a:ext uri="{9D8B030D-6E8A-4147-A177-3AD203B41FA5}">
                      <a16:colId xmlns:a16="http://schemas.microsoft.com/office/drawing/2014/main" val="1862595851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2499950052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151962577"/>
                    </a:ext>
                  </a:extLst>
                </a:gridCol>
                <a:gridCol w="2206497">
                  <a:extLst>
                    <a:ext uri="{9D8B030D-6E8A-4147-A177-3AD203B41FA5}">
                      <a16:colId xmlns:a16="http://schemas.microsoft.com/office/drawing/2014/main" val="2707077340"/>
                    </a:ext>
                  </a:extLst>
                </a:gridCol>
              </a:tblGrid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AKADEMİK BİRİM ADI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ERKEK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KIZ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6F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530674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Eğitim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1268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1975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622380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Fen-Edebiyat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1590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3970"/>
                  </a:ext>
                </a:extLst>
              </a:tr>
              <a:tr h="2038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Mühendislik</a:t>
                      </a:r>
                      <a:r>
                        <a:rPr lang="tr-T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7848586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Güzel Sanatlar ve Tasarım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932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İktisadi ve İdari Bilimler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3596216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İlahiyat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1733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813922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Ziraat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722866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Tıp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38240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Veteriner Fakültesi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469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5827450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Yabancı Diller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477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811098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</a:t>
                      </a:r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Bilimleri</a:t>
                      </a:r>
                      <a:r>
                        <a:rPr lang="tr-T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Fakültesi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722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1416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6294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Beden Eğitimi ve Spor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750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587046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Turizm İşletmeciliği ve Otelcilik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254080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Tasarım Meslek Yüksekokulu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2491905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Teknik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1093231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787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1042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1829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25529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Eruh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418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8154720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Kurtalan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266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8270511"/>
                  </a:ext>
                </a:extLst>
              </a:tr>
              <a:tr h="36856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Hizmetleri Meslek Yüksekokulu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1057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2492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138099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Pedagojik Formasyon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599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853402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Fen Bilimleri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480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859957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Sosyal Bilimler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975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821421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Sağlık Bilimleri Enstitüsü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68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7494255"/>
                  </a:ext>
                </a:extLst>
              </a:tr>
              <a:tr h="18575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Toplam</a:t>
                      </a: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10216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9939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58" marR="2958" marT="2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93174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4 Metin kutusu"/>
          <p:cNvSpPr txBox="1">
            <a:spLocks noChangeArrowheads="1"/>
          </p:cNvSpPr>
          <p:nvPr/>
        </p:nvSpPr>
        <p:spPr bwMode="auto">
          <a:xfrm>
            <a:off x="6715108" y="5643578"/>
            <a:ext cx="24288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2000" b="1" dirty="0">
                <a:latin typeface="Times New Roman" pitchFamily="18" charset="0"/>
                <a:cs typeface="Times New Roman" pitchFamily="18" charset="0"/>
              </a:rPr>
              <a:t>Genel </a:t>
            </a:r>
            <a:r>
              <a:rPr lang="tr-TR" sz="2000" b="1" dirty="0" smtClean="0">
                <a:latin typeface="Times New Roman" pitchFamily="18" charset="0"/>
                <a:cs typeface="Times New Roman" pitchFamily="18" charset="0"/>
              </a:rPr>
              <a:t>Toplam:20155</a:t>
            </a:r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tr-TR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Metin kutusu"/>
          <p:cNvSpPr txBox="1"/>
          <p:nvPr/>
        </p:nvSpPr>
        <p:spPr>
          <a:xfrm>
            <a:off x="1547664" y="655697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Öğrenci Sayıları Erkek/Kız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27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520733078"/>
              </p:ext>
            </p:extLst>
          </p:nvPr>
        </p:nvGraphicFramePr>
        <p:xfrm>
          <a:off x="1142977" y="1397000"/>
          <a:ext cx="7299770" cy="455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Metin kutusu 22"/>
          <p:cNvSpPr txBox="1">
            <a:spLocks noChangeArrowheads="1"/>
          </p:cNvSpPr>
          <p:nvPr/>
        </p:nvSpPr>
        <p:spPr bwMode="auto">
          <a:xfrm>
            <a:off x="7812360" y="5805264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/>
              <a:t>YAŞ</a:t>
            </a:r>
          </a:p>
        </p:txBody>
      </p:sp>
      <p:sp>
        <p:nvSpPr>
          <p:cNvPr id="14342" name="Metin kutusu 24"/>
          <p:cNvSpPr txBox="1">
            <a:spLocks noChangeArrowheads="1"/>
          </p:cNvSpPr>
          <p:nvPr/>
        </p:nvSpPr>
        <p:spPr bwMode="auto">
          <a:xfrm>
            <a:off x="1214414" y="714356"/>
            <a:ext cx="4257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YAŞA GÖRE ÖĞRENCİ SAYISI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28</a:t>
            </a:fld>
            <a:endParaRPr lang="tr-TR"/>
          </a:p>
        </p:txBody>
      </p:sp>
      <p:sp>
        <p:nvSpPr>
          <p:cNvPr id="8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135151119"/>
              </p:ext>
            </p:extLst>
          </p:nvPr>
        </p:nvGraphicFramePr>
        <p:xfrm>
          <a:off x="1249016" y="1230780"/>
          <a:ext cx="7056784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75" name="Picture 1" descr="Image0000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90575" cy="79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4" name="Picture 2" descr="Image0000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35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3" name="Picture 3" descr="Image00003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718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" descr="Image00004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767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1" name="Picture 5" descr="Image00005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" cy="35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0" name="Picture 6" descr="Image00006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71600" cy="20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9" name="Picture 7" descr="Image00007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8" descr="Image00008.jpe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10100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7" name="Picture 9" descr="Image00009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6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10" descr="Image00010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144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5" name="Picture 11" descr="Image00011.jpe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25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12" descr="Image00012.jpe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77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3" name="Picture 13" descr="Image00013.jpe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952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14" descr="Image00014.jpe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20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1" name="Picture 15" descr="Image00015.jpe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553200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16" descr="Image00016.jpe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345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9" name="Picture 17" descr="Image00017.jpe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52750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18" descr="Image00018.jpe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08597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19" descr="Image00019.jpe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28850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20" descr="Image00020.jpe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21" descr="Image00021.jpe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0100" cy="35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22" descr="Image00022.jpe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8725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3" descr="Image00023.jpe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95400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4" descr="Image00024.jpe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14600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1" name="Picture 25" descr="Image00025.jpe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8587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mage00026.jpe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7" descr="Image00027.jpe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63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8" descr="Image00028.jpeg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149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9" descr="Image00029.jpeg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29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30" descr="Image00030.jpe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4199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31" descr="Image00031.jpe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32" descr="Image00032.jpe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666875" cy="35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33" descr="Image00033.jpe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00325" cy="20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34" descr="Image00034.jpe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04950" cy="20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35" descr="Image00035.jpe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6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36" descr="Image00036.jpe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7336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37" descr="Image00037.jpe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21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38" descr="Image00038.jpe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764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39" descr="Image00039.jpe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38500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40" descr="Image00040.jpe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28850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41" descr="Image00041.jpe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20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43" descr="Image00043.jpe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0859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46" descr="Image00046.jpe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6200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48" descr="Image00048.jpe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76550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49" descr="Image00049.jpe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4322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50" descr="Image00050.jpe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905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1" descr="Image00051.jpe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717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52" descr="Image00052.jpe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4825" cy="13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53" descr="Image00053.jpe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14600" cy="6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54" descr="Image00054.jpe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91150" cy="7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55" descr="Image00055.jpe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29</a:t>
            </a:fld>
            <a:endParaRPr lang="tr-TR"/>
          </a:p>
        </p:txBody>
      </p:sp>
      <p:sp>
        <p:nvSpPr>
          <p:cNvPr id="14" name="TextBox 10">
            <a:extLst>
              <a:ext uri="{FF2B5EF4-FFF2-40B4-BE49-F238E27FC236}">
                <a16:creationId xmlns:a16="http://schemas.microsoft.com/office/drawing/2014/main" id="{DB8271AD-C42B-44FA-8430-50E65C30DAB7}"/>
              </a:ext>
            </a:extLst>
          </p:cNvPr>
          <p:cNvSpPr txBox="1"/>
          <p:nvPr/>
        </p:nvSpPr>
        <p:spPr>
          <a:xfrm>
            <a:off x="6637615" y="4760496"/>
            <a:ext cx="589857" cy="17450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Yurtdışı</a:t>
            </a:r>
          </a:p>
        </p:txBody>
      </p:sp>
      <p:sp>
        <p:nvSpPr>
          <p:cNvPr id="15" name="TextBox 12">
            <a:extLst>
              <a:ext uri="{FF2B5EF4-FFF2-40B4-BE49-F238E27FC236}">
                <a16:creationId xmlns:a16="http://schemas.microsoft.com/office/drawing/2014/main" id="{A407029D-ABFE-4B09-A2CF-B3F3F0115E15}"/>
              </a:ext>
            </a:extLst>
          </p:cNvPr>
          <p:cNvSpPr txBox="1"/>
          <p:nvPr/>
        </p:nvSpPr>
        <p:spPr>
          <a:xfrm>
            <a:off x="6619868" y="5284565"/>
            <a:ext cx="1555078" cy="23266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u="sng" dirty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Toplam Öğrenci Sayısı</a:t>
            </a:r>
          </a:p>
        </p:txBody>
      </p:sp>
      <p:sp>
        <p:nvSpPr>
          <p:cNvPr id="37" name="TextBox 34">
            <a:extLst>
              <a:ext uri="{FF2B5EF4-FFF2-40B4-BE49-F238E27FC236}">
                <a16:creationId xmlns:a16="http://schemas.microsoft.com/office/drawing/2014/main" id="{725AD717-1B66-4B3F-A673-C946B365B2F4}"/>
              </a:ext>
            </a:extLst>
          </p:cNvPr>
          <p:cNvSpPr txBox="1"/>
          <p:nvPr/>
        </p:nvSpPr>
        <p:spPr>
          <a:xfrm>
            <a:off x="3528000" y="5616000"/>
            <a:ext cx="37536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Kız: 0</a:t>
            </a:r>
          </a:p>
        </p:txBody>
      </p:sp>
      <p:sp>
        <p:nvSpPr>
          <p:cNvPr id="38" name="TextBox 35">
            <a:extLst>
              <a:ext uri="{FF2B5EF4-FFF2-40B4-BE49-F238E27FC236}">
                <a16:creationId xmlns:a16="http://schemas.microsoft.com/office/drawing/2014/main" id="{9F960D84-3677-4551-B39C-F434539319BA}"/>
              </a:ext>
            </a:extLst>
          </p:cNvPr>
          <p:cNvSpPr txBox="1"/>
          <p:nvPr/>
        </p:nvSpPr>
        <p:spPr>
          <a:xfrm>
            <a:off x="4032000" y="5616000"/>
            <a:ext cx="42898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Erkek:0
</a:t>
            </a:r>
          </a:p>
        </p:txBody>
      </p:sp>
      <p:sp>
        <p:nvSpPr>
          <p:cNvPr id="39" name="TextBox 36">
            <a:extLst>
              <a:ext uri="{FF2B5EF4-FFF2-40B4-BE49-F238E27FC236}">
                <a16:creationId xmlns:a16="http://schemas.microsoft.com/office/drawing/2014/main" id="{2B50BFAE-B33B-4B17-BF98-227FB9281494}"/>
              </a:ext>
            </a:extLst>
          </p:cNvPr>
          <p:cNvSpPr txBox="1"/>
          <p:nvPr/>
        </p:nvSpPr>
        <p:spPr>
          <a:xfrm>
            <a:off x="3528000" y="5760000"/>
            <a:ext cx="69710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Toplam: 0</a:t>
            </a:r>
          </a:p>
        </p:txBody>
      </p:sp>
      <p:sp>
        <p:nvSpPr>
          <p:cNvPr id="40" name="TextBox 37">
            <a:extLst>
              <a:ext uri="{FF2B5EF4-FFF2-40B4-BE49-F238E27FC236}">
                <a16:creationId xmlns:a16="http://schemas.microsoft.com/office/drawing/2014/main" id="{503A03EC-1101-4536-AA78-2D8E3175B3A9}"/>
              </a:ext>
            </a:extLst>
          </p:cNvPr>
          <p:cNvSpPr txBox="1"/>
          <p:nvPr/>
        </p:nvSpPr>
        <p:spPr>
          <a:xfrm>
            <a:off x="6619868" y="4994674"/>
            <a:ext cx="37536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210</a:t>
            </a: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</a:t>
            </a:r>
          </a:p>
        </p:txBody>
      </p:sp>
      <p:sp>
        <p:nvSpPr>
          <p:cNvPr id="41" name="TextBox 38">
            <a:extLst>
              <a:ext uri="{FF2B5EF4-FFF2-40B4-BE49-F238E27FC236}">
                <a16:creationId xmlns:a16="http://schemas.microsoft.com/office/drawing/2014/main" id="{5B23DAFB-7664-4028-A4DF-85BE9C3868A4}"/>
              </a:ext>
            </a:extLst>
          </p:cNvPr>
          <p:cNvSpPr txBox="1"/>
          <p:nvPr/>
        </p:nvSpPr>
        <p:spPr>
          <a:xfrm>
            <a:off x="7225305" y="5012596"/>
            <a:ext cx="42898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19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95</a:t>
            </a:r>
            <a:endParaRPr lang="en-US" sz="885" b="1" dirty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42" name="TextBox 39">
            <a:extLst>
              <a:ext uri="{FF2B5EF4-FFF2-40B4-BE49-F238E27FC236}">
                <a16:creationId xmlns:a16="http://schemas.microsoft.com/office/drawing/2014/main" id="{57E8AA17-39E0-42C7-A34E-70B657928963}"/>
              </a:ext>
            </a:extLst>
          </p:cNvPr>
          <p:cNvSpPr txBox="1"/>
          <p:nvPr/>
        </p:nvSpPr>
        <p:spPr>
          <a:xfrm>
            <a:off x="8078581" y="5029823"/>
            <a:ext cx="53623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2205</a:t>
            </a:r>
            <a:endParaRPr lang="en-US" sz="885" b="1" dirty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43" name="TextBox 40">
            <a:extLst>
              <a:ext uri="{FF2B5EF4-FFF2-40B4-BE49-F238E27FC236}">
                <a16:creationId xmlns:a16="http://schemas.microsoft.com/office/drawing/2014/main" id="{75BC2591-922D-422E-A71B-32ECE10C8149}"/>
              </a:ext>
            </a:extLst>
          </p:cNvPr>
          <p:cNvSpPr txBox="1"/>
          <p:nvPr/>
        </p:nvSpPr>
        <p:spPr>
          <a:xfrm>
            <a:off x="6984000" y="5328000"/>
            <a:ext cx="321740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endParaRPr lang="en-US" sz="885" b="1" dirty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F88E16F-49AE-4553-95E5-2B4B8D6B1E05}"/>
              </a:ext>
            </a:extLst>
          </p:cNvPr>
          <p:cNvSpPr txBox="1"/>
          <p:nvPr/>
        </p:nvSpPr>
        <p:spPr>
          <a:xfrm>
            <a:off x="6652644" y="5616000"/>
            <a:ext cx="482610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7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469</a:t>
            </a: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
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15D48F9-383F-4B51-974A-0AD34A781D24}"/>
              </a:ext>
            </a:extLst>
          </p:cNvPr>
          <p:cNvSpPr txBox="1"/>
          <p:nvPr/>
        </p:nvSpPr>
        <p:spPr>
          <a:xfrm>
            <a:off x="7263564" y="5628635"/>
            <a:ext cx="589857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9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210</a:t>
            </a: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
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1D01F84-2232-41EA-AF8C-8822AA357CE3}"/>
              </a:ext>
            </a:extLst>
          </p:cNvPr>
          <p:cNvSpPr txBox="1"/>
          <p:nvPr/>
        </p:nvSpPr>
        <p:spPr>
          <a:xfrm>
            <a:off x="8027249" y="5624850"/>
            <a:ext cx="697104" cy="116333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16</a:t>
            </a:r>
            <a:r>
              <a:rPr lang="tr-TR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679</a:t>
            </a:r>
            <a:r>
              <a:rPr lang="en-US" sz="885" b="1" dirty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
</a:t>
            </a:r>
          </a:p>
        </p:txBody>
      </p:sp>
      <p:sp>
        <p:nvSpPr>
          <p:cNvPr id="49" name="TextBox 50">
            <a:extLst>
              <a:ext uri="{FF2B5EF4-FFF2-40B4-BE49-F238E27FC236}">
                <a16:creationId xmlns:a16="http://schemas.microsoft.com/office/drawing/2014/main" id="{09331D14-B230-4A3D-AC76-677E1B138078}"/>
              </a:ext>
            </a:extLst>
          </p:cNvPr>
          <p:cNvSpPr txBox="1"/>
          <p:nvPr/>
        </p:nvSpPr>
        <p:spPr>
          <a:xfrm>
            <a:off x="2592000" y="1008000"/>
            <a:ext cx="3860882" cy="174500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endParaRPr lang="en-US" sz="1279" b="1" dirty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pic>
        <p:nvPicPr>
          <p:cNvPr id="51" name="Picture 3" descr="Picture 3 descriptio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994" y="1404322"/>
            <a:ext cx="8557587" cy="4355678"/>
          </a:xfrm>
          <a:prstGeom prst="rect">
            <a:avLst/>
          </a:prstGeom>
          <a:noFill/>
        </p:spPr>
      </p:pic>
      <p:sp>
        <p:nvSpPr>
          <p:cNvPr id="52" name="TextBox 3"/>
          <p:cNvSpPr txBox="1"/>
          <p:nvPr/>
        </p:nvSpPr>
        <p:spPr>
          <a:xfrm>
            <a:off x="1235047" y="2933886"/>
            <a:ext cx="93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Ege Bölgesi
</a:t>
            </a:r>
          </a:p>
        </p:txBody>
      </p:sp>
      <p:sp>
        <p:nvSpPr>
          <p:cNvPr id="53" name="TextBox 4"/>
          <p:cNvSpPr txBox="1"/>
          <p:nvPr/>
        </p:nvSpPr>
        <p:spPr>
          <a:xfrm>
            <a:off x="3395047" y="2789886"/>
            <a:ext cx="1512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İç Anadolu Bölgesi</a:t>
            </a:r>
          </a:p>
        </p:txBody>
      </p:sp>
      <p:sp>
        <p:nvSpPr>
          <p:cNvPr id="54" name="TextBox 5"/>
          <p:cNvSpPr txBox="1"/>
          <p:nvPr/>
        </p:nvSpPr>
        <p:spPr>
          <a:xfrm>
            <a:off x="3611047" y="1709886"/>
            <a:ext cx="1368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Karadeniz Bölgesi</a:t>
            </a:r>
          </a:p>
        </p:txBody>
      </p:sp>
      <p:sp>
        <p:nvSpPr>
          <p:cNvPr id="55" name="TextBox 6"/>
          <p:cNvSpPr txBox="1"/>
          <p:nvPr/>
        </p:nvSpPr>
        <p:spPr>
          <a:xfrm>
            <a:off x="2099047" y="3653886"/>
            <a:ext cx="129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Akdeniz Bölgesi
</a:t>
            </a:r>
          </a:p>
        </p:txBody>
      </p:sp>
      <p:sp>
        <p:nvSpPr>
          <p:cNvPr id="56" name="TextBox 7"/>
          <p:cNvSpPr txBox="1"/>
          <p:nvPr/>
        </p:nvSpPr>
        <p:spPr>
          <a:xfrm>
            <a:off x="5867249" y="3479164"/>
            <a:ext cx="2160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Güneydoğu Anadolu Bölgesi
</a:t>
            </a:r>
          </a:p>
        </p:txBody>
      </p:sp>
      <p:sp>
        <p:nvSpPr>
          <p:cNvPr id="57" name="TextBox 8"/>
          <p:cNvSpPr txBox="1"/>
          <p:nvPr/>
        </p:nvSpPr>
        <p:spPr>
          <a:xfrm>
            <a:off x="6995047" y="2645886"/>
            <a:ext cx="1728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Doğu Anadolu Bölgesi
</a:t>
            </a:r>
          </a:p>
        </p:txBody>
      </p:sp>
      <p:sp>
        <p:nvSpPr>
          <p:cNvPr id="58" name="TextBox 9"/>
          <p:cNvSpPr txBox="1"/>
          <p:nvPr/>
        </p:nvSpPr>
        <p:spPr>
          <a:xfrm>
            <a:off x="3323047" y="5021886"/>
            <a:ext cx="50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KKTC
</a:t>
            </a:r>
          </a:p>
        </p:txBody>
      </p:sp>
      <p:sp>
        <p:nvSpPr>
          <p:cNvPr id="59" name="TextBox 10"/>
          <p:cNvSpPr txBox="1"/>
          <p:nvPr/>
        </p:nvSpPr>
        <p:spPr>
          <a:xfrm>
            <a:off x="6779047" y="4373886"/>
            <a:ext cx="792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Yurtdışı</a:t>
            </a:r>
          </a:p>
        </p:txBody>
      </p:sp>
      <p:sp>
        <p:nvSpPr>
          <p:cNvPr id="60" name="TextBox 12"/>
          <p:cNvSpPr txBox="1"/>
          <p:nvPr/>
        </p:nvSpPr>
        <p:spPr>
          <a:xfrm>
            <a:off x="6491047" y="4905216"/>
            <a:ext cx="2088000" cy="288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u="sng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Toplam Öğrenci Sayısı</a:t>
            </a:r>
          </a:p>
        </p:txBody>
      </p:sp>
      <p:sp>
        <p:nvSpPr>
          <p:cNvPr id="61" name="TextBox 13"/>
          <p:cNvSpPr txBox="1"/>
          <p:nvPr/>
        </p:nvSpPr>
        <p:spPr>
          <a:xfrm>
            <a:off x="947047" y="2069886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45
</a:t>
            </a:r>
          </a:p>
        </p:txBody>
      </p:sp>
      <p:sp>
        <p:nvSpPr>
          <p:cNvPr id="62" name="TextBox 14"/>
          <p:cNvSpPr txBox="1"/>
          <p:nvPr/>
        </p:nvSpPr>
        <p:spPr>
          <a:xfrm>
            <a:off x="1595047" y="2069886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49
</a:t>
            </a:r>
          </a:p>
        </p:txBody>
      </p:sp>
      <p:sp>
        <p:nvSpPr>
          <p:cNvPr id="63" name="TextBox 15"/>
          <p:cNvSpPr txBox="1"/>
          <p:nvPr/>
        </p:nvSpPr>
        <p:spPr>
          <a:xfrm>
            <a:off x="1091047" y="2213886"/>
            <a:ext cx="93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94</a:t>
            </a:r>
          </a:p>
        </p:txBody>
      </p:sp>
      <p:sp>
        <p:nvSpPr>
          <p:cNvPr id="64" name="TextBox 16"/>
          <p:cNvSpPr txBox="1"/>
          <p:nvPr/>
        </p:nvSpPr>
        <p:spPr>
          <a:xfrm>
            <a:off x="3611047" y="1925886"/>
            <a:ext cx="648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68
</a:t>
            </a:r>
          </a:p>
        </p:txBody>
      </p:sp>
      <p:sp>
        <p:nvSpPr>
          <p:cNvPr id="65" name="TextBox 17"/>
          <p:cNvSpPr txBox="1"/>
          <p:nvPr/>
        </p:nvSpPr>
        <p:spPr>
          <a:xfrm>
            <a:off x="4331047" y="1925886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97
</a:t>
            </a:r>
          </a:p>
        </p:txBody>
      </p:sp>
      <p:sp>
        <p:nvSpPr>
          <p:cNvPr id="66" name="TextBox 18"/>
          <p:cNvSpPr txBox="1"/>
          <p:nvPr/>
        </p:nvSpPr>
        <p:spPr>
          <a:xfrm>
            <a:off x="3827047" y="2271557"/>
            <a:ext cx="86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165</a:t>
            </a:r>
          </a:p>
        </p:txBody>
      </p:sp>
      <p:sp>
        <p:nvSpPr>
          <p:cNvPr id="67" name="TextBox 19"/>
          <p:cNvSpPr txBox="1"/>
          <p:nvPr/>
        </p:nvSpPr>
        <p:spPr>
          <a:xfrm>
            <a:off x="1235047" y="3149886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56
</a:t>
            </a:r>
          </a:p>
        </p:txBody>
      </p:sp>
      <p:sp>
        <p:nvSpPr>
          <p:cNvPr id="68" name="TextBox 20"/>
          <p:cNvSpPr txBox="1"/>
          <p:nvPr/>
        </p:nvSpPr>
        <p:spPr>
          <a:xfrm>
            <a:off x="1883047" y="3149886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52
</a:t>
            </a:r>
          </a:p>
        </p:txBody>
      </p:sp>
      <p:sp>
        <p:nvSpPr>
          <p:cNvPr id="69" name="TextBox 21"/>
          <p:cNvSpPr txBox="1"/>
          <p:nvPr/>
        </p:nvSpPr>
        <p:spPr>
          <a:xfrm>
            <a:off x="1379047" y="3293886"/>
            <a:ext cx="86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108</a:t>
            </a:r>
          </a:p>
        </p:txBody>
      </p:sp>
      <p:sp>
        <p:nvSpPr>
          <p:cNvPr id="70" name="TextBox 22"/>
          <p:cNvSpPr txBox="1"/>
          <p:nvPr/>
        </p:nvSpPr>
        <p:spPr>
          <a:xfrm>
            <a:off x="3467047" y="3005886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103
</a:t>
            </a:r>
          </a:p>
        </p:txBody>
      </p:sp>
      <p:sp>
        <p:nvSpPr>
          <p:cNvPr id="71" name="TextBox 23"/>
          <p:cNvSpPr txBox="1"/>
          <p:nvPr/>
        </p:nvSpPr>
        <p:spPr>
          <a:xfrm>
            <a:off x="4043047" y="3005886"/>
            <a:ext cx="792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133
</a:t>
            </a:r>
          </a:p>
        </p:txBody>
      </p:sp>
      <p:sp>
        <p:nvSpPr>
          <p:cNvPr id="72" name="TextBox 24"/>
          <p:cNvSpPr txBox="1"/>
          <p:nvPr/>
        </p:nvSpPr>
        <p:spPr>
          <a:xfrm>
            <a:off x="3683047" y="3149886"/>
            <a:ext cx="86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236</a:t>
            </a:r>
          </a:p>
        </p:txBody>
      </p:sp>
      <p:sp>
        <p:nvSpPr>
          <p:cNvPr id="73" name="TextBox 25"/>
          <p:cNvSpPr txBox="1"/>
          <p:nvPr/>
        </p:nvSpPr>
        <p:spPr>
          <a:xfrm>
            <a:off x="2099047" y="3869886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201
</a:t>
            </a:r>
          </a:p>
        </p:txBody>
      </p:sp>
      <p:sp>
        <p:nvSpPr>
          <p:cNvPr id="74" name="TextBox 26"/>
          <p:cNvSpPr txBox="1"/>
          <p:nvPr/>
        </p:nvSpPr>
        <p:spPr>
          <a:xfrm>
            <a:off x="2747047" y="3869886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231
</a:t>
            </a:r>
          </a:p>
        </p:txBody>
      </p:sp>
      <p:sp>
        <p:nvSpPr>
          <p:cNvPr id="75" name="TextBox 27"/>
          <p:cNvSpPr txBox="1"/>
          <p:nvPr/>
        </p:nvSpPr>
        <p:spPr>
          <a:xfrm>
            <a:off x="2315047" y="4013886"/>
            <a:ext cx="86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432</a:t>
            </a:r>
          </a:p>
        </p:txBody>
      </p:sp>
      <p:sp>
        <p:nvSpPr>
          <p:cNvPr id="76" name="TextBox 28"/>
          <p:cNvSpPr txBox="1"/>
          <p:nvPr/>
        </p:nvSpPr>
        <p:spPr>
          <a:xfrm>
            <a:off x="7139047" y="2861886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27</a:t>
            </a: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73
</a:t>
            </a:r>
          </a:p>
        </p:txBody>
      </p:sp>
      <p:sp>
        <p:nvSpPr>
          <p:cNvPr id="77" name="TextBox 29"/>
          <p:cNvSpPr txBox="1"/>
          <p:nvPr/>
        </p:nvSpPr>
        <p:spPr>
          <a:xfrm>
            <a:off x="7715047" y="2861886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762</a:t>
            </a: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
</a:t>
            </a:r>
          </a:p>
        </p:txBody>
      </p:sp>
      <p:sp>
        <p:nvSpPr>
          <p:cNvPr id="78" name="TextBox 30"/>
          <p:cNvSpPr txBox="1"/>
          <p:nvPr/>
        </p:nvSpPr>
        <p:spPr>
          <a:xfrm>
            <a:off x="7355047" y="3005886"/>
            <a:ext cx="1008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4535</a:t>
            </a:r>
            <a:endParaRPr lang="en-US" sz="885" b="1" dirty="0" smtClean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79" name="TextBox 31"/>
          <p:cNvSpPr txBox="1"/>
          <p:nvPr/>
        </p:nvSpPr>
        <p:spPr>
          <a:xfrm>
            <a:off x="6163309" y="3701272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8</a:t>
            </a: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949
</a:t>
            </a:r>
          </a:p>
        </p:txBody>
      </p:sp>
      <p:sp>
        <p:nvSpPr>
          <p:cNvPr id="80" name="TextBox 32"/>
          <p:cNvSpPr txBox="1"/>
          <p:nvPr/>
        </p:nvSpPr>
        <p:spPr>
          <a:xfrm>
            <a:off x="6768975" y="3712581"/>
            <a:ext cx="720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7</a:t>
            </a: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769
</a:t>
            </a:r>
          </a:p>
        </p:txBody>
      </p:sp>
      <p:sp>
        <p:nvSpPr>
          <p:cNvPr id="81" name="TextBox 33"/>
          <p:cNvSpPr txBox="1"/>
          <p:nvPr/>
        </p:nvSpPr>
        <p:spPr>
          <a:xfrm>
            <a:off x="6059610" y="3923094"/>
            <a:ext cx="1008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1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6</a:t>
            </a: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718</a:t>
            </a:r>
          </a:p>
        </p:txBody>
      </p:sp>
      <p:sp>
        <p:nvSpPr>
          <p:cNvPr id="82" name="TextBox 34"/>
          <p:cNvSpPr txBox="1"/>
          <p:nvPr/>
        </p:nvSpPr>
        <p:spPr>
          <a:xfrm>
            <a:off x="3323047" y="5237886"/>
            <a:ext cx="50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Kız: 0</a:t>
            </a:r>
          </a:p>
        </p:txBody>
      </p:sp>
      <p:sp>
        <p:nvSpPr>
          <p:cNvPr id="83" name="TextBox 35"/>
          <p:cNvSpPr txBox="1"/>
          <p:nvPr/>
        </p:nvSpPr>
        <p:spPr>
          <a:xfrm>
            <a:off x="3827047" y="5237886"/>
            <a:ext cx="57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Erkek:0
</a:t>
            </a:r>
          </a:p>
        </p:txBody>
      </p:sp>
      <p:sp>
        <p:nvSpPr>
          <p:cNvPr id="84" name="TextBox 36"/>
          <p:cNvSpPr txBox="1"/>
          <p:nvPr/>
        </p:nvSpPr>
        <p:spPr>
          <a:xfrm>
            <a:off x="3323047" y="5381886"/>
            <a:ext cx="93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dirty="0" smtClean="0">
                <a:solidFill>
                  <a:srgbClr val="FFFFFF">
                    <a:alpha val="0"/>
                  </a:srgbClr>
                </a:solidFill>
                <a:latin typeface="Arial" pitchFamily="18" charset="0"/>
                <a:cs typeface="Arial" pitchFamily="18" charset="0"/>
              </a:rPr>
              <a:t>Toplam: 0</a:t>
            </a:r>
          </a:p>
        </p:txBody>
      </p:sp>
      <p:sp>
        <p:nvSpPr>
          <p:cNvPr id="85" name="TextBox 37"/>
          <p:cNvSpPr txBox="1"/>
          <p:nvPr/>
        </p:nvSpPr>
        <p:spPr>
          <a:xfrm>
            <a:off x="6491047" y="4622960"/>
            <a:ext cx="504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762</a:t>
            </a: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</a:t>
            </a:r>
          </a:p>
        </p:txBody>
      </p:sp>
      <p:sp>
        <p:nvSpPr>
          <p:cNvPr id="86" name="TextBox 38"/>
          <p:cNvSpPr txBox="1"/>
          <p:nvPr/>
        </p:nvSpPr>
        <p:spPr>
          <a:xfrm>
            <a:off x="7151851" y="4629424"/>
            <a:ext cx="918341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15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19</a:t>
            </a:r>
          </a:p>
          <a:p>
            <a:pPr>
              <a:lnSpc>
                <a:spcPct val="94000"/>
              </a:lnSpc>
            </a:pPr>
            <a:endParaRPr lang="en-US" sz="885" b="1" dirty="0" smtClean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87" name="TextBox 39"/>
          <p:cNvSpPr txBox="1"/>
          <p:nvPr/>
        </p:nvSpPr>
        <p:spPr>
          <a:xfrm>
            <a:off x="8041877" y="4615081"/>
            <a:ext cx="990370" cy="146501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2640</a:t>
            </a:r>
            <a:endParaRPr lang="en-US" sz="885" b="1" dirty="0" smtClean="0">
              <a:solidFill>
                <a:srgbClr val="000000"/>
              </a:solidFill>
              <a:latin typeface="Tahoma" pitchFamily="18" charset="0"/>
              <a:cs typeface="Tahoma" pitchFamily="18" charset="0"/>
            </a:endParaRPr>
          </a:p>
        </p:txBody>
      </p:sp>
      <p:sp>
        <p:nvSpPr>
          <p:cNvPr id="88" name="TextBox 43"/>
          <p:cNvSpPr txBox="1"/>
          <p:nvPr/>
        </p:nvSpPr>
        <p:spPr>
          <a:xfrm>
            <a:off x="6461747" y="5349432"/>
            <a:ext cx="648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Kız: 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9939</a:t>
            </a: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
</a:t>
            </a:r>
          </a:p>
        </p:txBody>
      </p:sp>
      <p:sp>
        <p:nvSpPr>
          <p:cNvPr id="89" name="TextBox 44"/>
          <p:cNvSpPr txBox="1"/>
          <p:nvPr/>
        </p:nvSpPr>
        <p:spPr>
          <a:xfrm>
            <a:off x="7164083" y="5325008"/>
            <a:ext cx="792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Erkek: 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10216</a:t>
            </a: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 
</a:t>
            </a:r>
          </a:p>
        </p:txBody>
      </p:sp>
      <p:sp>
        <p:nvSpPr>
          <p:cNvPr id="90" name="TextBox 45"/>
          <p:cNvSpPr txBox="1"/>
          <p:nvPr/>
        </p:nvSpPr>
        <p:spPr>
          <a:xfrm>
            <a:off x="8041877" y="5317457"/>
            <a:ext cx="936000" cy="144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Toplam: </a:t>
            </a:r>
            <a:r>
              <a:rPr lang="tr-TR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20155</a:t>
            </a:r>
            <a:r>
              <a:rPr lang="en-US" sz="885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
</a:t>
            </a:r>
          </a:p>
        </p:txBody>
      </p:sp>
      <p:sp>
        <p:nvSpPr>
          <p:cNvPr id="91" name="TextBox 46"/>
          <p:cNvSpPr txBox="1"/>
          <p:nvPr/>
        </p:nvSpPr>
        <p:spPr>
          <a:xfrm>
            <a:off x="947047" y="1853886"/>
            <a:ext cx="129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1180" b="1" dirty="0" smtClean="0">
                <a:solidFill>
                  <a:srgbClr val="1F497D"/>
                </a:solidFill>
                <a:latin typeface="Tahoma" pitchFamily="18" charset="0"/>
                <a:cs typeface="Tahoma" pitchFamily="18" charset="0"/>
              </a:rPr>
              <a:t>Marmara Bölgesi</a:t>
            </a:r>
          </a:p>
        </p:txBody>
      </p:sp>
      <p:sp>
        <p:nvSpPr>
          <p:cNvPr id="92" name="TextBox 50"/>
          <p:cNvSpPr txBox="1"/>
          <p:nvPr/>
        </p:nvSpPr>
        <p:spPr>
          <a:xfrm>
            <a:off x="2070875" y="785522"/>
            <a:ext cx="518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1279" b="1" dirty="0" smtClean="0">
                <a:solidFill>
                  <a:srgbClr val="000000"/>
                </a:solidFill>
                <a:latin typeface="Tahoma" pitchFamily="18" charset="0"/>
                <a:cs typeface="Tahoma" pitchFamily="18" charset="0"/>
              </a:rPr>
              <a:t>Bölgelere Göre Öğrenci Listesi</a:t>
            </a:r>
          </a:p>
        </p:txBody>
      </p:sp>
      <p:pic>
        <p:nvPicPr>
          <p:cNvPr id="93" name="Picture 52" descr="Picture 52 descripti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047" y="53886"/>
            <a:ext cx="792000" cy="792000"/>
          </a:xfrm>
          <a:prstGeom prst="rect">
            <a:avLst/>
          </a:prstGeom>
          <a:noFill/>
        </p:spPr>
      </p:pic>
      <p:sp>
        <p:nvSpPr>
          <p:cNvPr id="94" name="TextBox 52"/>
          <p:cNvSpPr txBox="1"/>
          <p:nvPr/>
        </p:nvSpPr>
        <p:spPr>
          <a:xfrm>
            <a:off x="2387047" y="53886"/>
            <a:ext cx="5184000" cy="57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1476" b="1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T.C.
Siirt Üniversitesi
</a:t>
            </a:r>
          </a:p>
        </p:txBody>
      </p:sp>
      <p:sp>
        <p:nvSpPr>
          <p:cNvPr id="95" name="TextBox 53"/>
          <p:cNvSpPr txBox="1"/>
          <p:nvPr/>
        </p:nvSpPr>
        <p:spPr>
          <a:xfrm>
            <a:off x="8507047" y="53886"/>
            <a:ext cx="1368000" cy="144000"/>
          </a:xfrm>
          <a:prstGeom prst="rect">
            <a:avLst/>
          </a:prstGeom>
          <a:solidFill>
            <a:srgbClr val="FFFFFF"/>
          </a:solidFill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b="1" dirty="0" smtClean="0">
                <a:solidFill>
                  <a:srgbClr val="262626"/>
                </a:solidFill>
                <a:latin typeface="Tahoma" pitchFamily="18" charset="0"/>
                <a:cs typeface="Tahoma" pitchFamily="18" charset="0"/>
              </a:rPr>
              <a:t>11.03.2021</a:t>
            </a:r>
          </a:p>
        </p:txBody>
      </p:sp>
    </p:spTree>
    <p:extLst>
      <p:ext uri="{BB962C8B-B14F-4D97-AF65-F5344CB8AC3E}">
        <p14:creationId xmlns:p14="http://schemas.microsoft.com/office/powerpoint/2010/main" val="1155492195"/>
      </p:ext>
    </p:extLst>
  </p:cSld>
  <p:clrMapOvr>
    <a:masterClrMapping/>
  </p:clrMapOvr>
  <p:transition spd="med">
    <p:push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Metin kutusu 1"/>
          <p:cNvSpPr txBox="1">
            <a:spLocks noChangeArrowheads="1"/>
          </p:cNvSpPr>
          <p:nvPr/>
        </p:nvSpPr>
        <p:spPr bwMode="auto">
          <a:xfrm>
            <a:off x="971602" y="656877"/>
            <a:ext cx="482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 dirty="0">
                <a:latin typeface="Arial" charset="0"/>
                <a:cs typeface="Arial" charset="0"/>
              </a:rPr>
              <a:t>İLLERE GÖRE ÖĞRENCİ DAĞILIMI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388425" y="6385539"/>
            <a:ext cx="427833" cy="365125"/>
          </a:xfrm>
        </p:spPr>
        <p:txBody>
          <a:bodyPr/>
          <a:lstStyle/>
          <a:p>
            <a:fld id="{B1DEFA8C-F947-479F-BE07-76B6B3F80BF1}" type="slidenum">
              <a:rPr lang="tr-TR" smtClean="0"/>
              <a:pPr/>
              <a:t>30</a:t>
            </a:fld>
            <a:endParaRPr lang="tr-TR" dirty="0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27002804"/>
              </p:ext>
            </p:extLst>
          </p:nvPr>
        </p:nvGraphicFramePr>
        <p:xfrm>
          <a:off x="467543" y="1133004"/>
          <a:ext cx="8348713" cy="51763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0" y="136521"/>
            <a:ext cx="8763000" cy="360040"/>
          </a:xfrm>
        </p:spPr>
        <p:txBody>
          <a:bodyPr>
            <a:noAutofit/>
          </a:bodyPr>
          <a:lstStyle/>
          <a:p>
            <a:r>
              <a:rPr lang="tr-TR" sz="2800" dirty="0"/>
              <a:t>Fakülte bazında öğrenim şekline göre cinsiyet sayıları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31</a:t>
            </a:fld>
            <a:endParaRPr lang="tr-TR"/>
          </a:p>
        </p:txBody>
      </p:sp>
      <p:pic>
        <p:nvPicPr>
          <p:cNvPr id="2049" name="Resim 2" descr="graph0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6" y="404664"/>
            <a:ext cx="1111533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7941314"/>
              </p:ext>
            </p:extLst>
          </p:nvPr>
        </p:nvGraphicFramePr>
        <p:xfrm>
          <a:off x="611564" y="1052732"/>
          <a:ext cx="7488827" cy="49100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63463">
                  <a:extLst>
                    <a:ext uri="{9D8B030D-6E8A-4147-A177-3AD203B41FA5}">
                      <a16:colId xmlns:a16="http://schemas.microsoft.com/office/drawing/2014/main" val="1364910466"/>
                    </a:ext>
                  </a:extLst>
                </a:gridCol>
                <a:gridCol w="473956">
                  <a:extLst>
                    <a:ext uri="{9D8B030D-6E8A-4147-A177-3AD203B41FA5}">
                      <a16:colId xmlns:a16="http://schemas.microsoft.com/office/drawing/2014/main" val="2940405798"/>
                    </a:ext>
                  </a:extLst>
                </a:gridCol>
                <a:gridCol w="577162">
                  <a:extLst>
                    <a:ext uri="{9D8B030D-6E8A-4147-A177-3AD203B41FA5}">
                      <a16:colId xmlns:a16="http://schemas.microsoft.com/office/drawing/2014/main" val="56341453"/>
                    </a:ext>
                  </a:extLst>
                </a:gridCol>
                <a:gridCol w="577162">
                  <a:extLst>
                    <a:ext uri="{9D8B030D-6E8A-4147-A177-3AD203B41FA5}">
                      <a16:colId xmlns:a16="http://schemas.microsoft.com/office/drawing/2014/main" val="911105323"/>
                    </a:ext>
                  </a:extLst>
                </a:gridCol>
                <a:gridCol w="465224">
                  <a:extLst>
                    <a:ext uri="{9D8B030D-6E8A-4147-A177-3AD203B41FA5}">
                      <a16:colId xmlns:a16="http://schemas.microsoft.com/office/drawing/2014/main" val="3763529265"/>
                    </a:ext>
                  </a:extLst>
                </a:gridCol>
                <a:gridCol w="577162">
                  <a:extLst>
                    <a:ext uri="{9D8B030D-6E8A-4147-A177-3AD203B41FA5}">
                      <a16:colId xmlns:a16="http://schemas.microsoft.com/office/drawing/2014/main" val="3293298998"/>
                    </a:ext>
                  </a:extLst>
                </a:gridCol>
                <a:gridCol w="643850">
                  <a:extLst>
                    <a:ext uri="{9D8B030D-6E8A-4147-A177-3AD203B41FA5}">
                      <a16:colId xmlns:a16="http://schemas.microsoft.com/office/drawing/2014/main" val="205677785"/>
                    </a:ext>
                  </a:extLst>
                </a:gridCol>
                <a:gridCol w="643850">
                  <a:extLst>
                    <a:ext uri="{9D8B030D-6E8A-4147-A177-3AD203B41FA5}">
                      <a16:colId xmlns:a16="http://schemas.microsoft.com/office/drawing/2014/main" val="219400522"/>
                    </a:ext>
                  </a:extLst>
                </a:gridCol>
                <a:gridCol w="508888">
                  <a:extLst>
                    <a:ext uri="{9D8B030D-6E8A-4147-A177-3AD203B41FA5}">
                      <a16:colId xmlns:a16="http://schemas.microsoft.com/office/drawing/2014/main" val="963698764"/>
                    </a:ext>
                  </a:extLst>
                </a:gridCol>
                <a:gridCol w="558110">
                  <a:extLst>
                    <a:ext uri="{9D8B030D-6E8A-4147-A177-3AD203B41FA5}">
                      <a16:colId xmlns:a16="http://schemas.microsoft.com/office/drawing/2014/main" val="3766623453"/>
                    </a:ext>
                  </a:extLst>
                </a:gridCol>
              </a:tblGrid>
              <a:tr h="14901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BİRİM ADI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I. ÖĞRETİM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II. ÖĞRETİM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effectLst/>
                        </a:rPr>
                        <a:t>TOPLAM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GENEL TOPLAM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1345885869"/>
                  </a:ext>
                </a:extLst>
              </a:tr>
              <a:tr h="26491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550066"/>
                  </a:ext>
                </a:extLst>
              </a:tr>
              <a:tr h="2649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BEDEN EĞİTİMİ VE SPOR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480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263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137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750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350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2960413077"/>
                  </a:ext>
                </a:extLst>
              </a:tr>
              <a:tr h="1324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EĞİTİM FAKÜLTESİ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707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1268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1975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707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1268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1975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3623483326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ERUH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153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265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418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153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265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418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176343404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FEN BİLİMLERİ ENSTİTÜSÜ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256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191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447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270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210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480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2996126728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FEN-EDEBİYAT FAKÜLTESİ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577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770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1347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151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243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728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862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1590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2011978801"/>
                  </a:ext>
                </a:extLst>
              </a:tr>
              <a:tr h="2679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GÜZEL SANATLAR VE TASARIM FAKÜLTESİ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189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161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350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189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161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350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3483001193"/>
                  </a:ext>
                </a:extLst>
              </a:tr>
              <a:tr h="2649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İKTİSADİ VE İDARİ BİLİMLER FAKÜLTESİ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370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258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628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371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258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629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3007216820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İLAHİYAT FAKÜLTESİ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207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439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646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203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273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476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715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1018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1733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4081848704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KURTALAN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266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266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2983836511"/>
                  </a:ext>
                </a:extLst>
              </a:tr>
              <a:tr h="1324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MÜHENDİSLİK FAKÜLTESİ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300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419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308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427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2430857139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PEDAGOJİK FORMASYON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143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456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599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143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456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599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2060569921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SAĞLIK BİLİMLERİ ENSTİTÜSÜ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68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3007746842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SAĞLIK BİLİMLERİ FAKÜLTESİ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317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406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723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291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247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538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608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653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1261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2073133250"/>
                  </a:ext>
                </a:extLst>
              </a:tr>
              <a:tr h="2679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SAĞLIK HİZMETLERİ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603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961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1564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454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474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928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1057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1435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2492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4187648317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SAĞLIK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155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1494214957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SOSYAL BİLİMLER ENSTİTÜSÜ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350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245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595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260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380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610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365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975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3643310559"/>
                  </a:ext>
                </a:extLst>
              </a:tr>
              <a:tr h="2679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SOSYAL BİLİMLER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570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787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1357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217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255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472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787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1042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1829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2483928578"/>
                  </a:ext>
                </a:extLst>
              </a:tr>
              <a:tr h="1324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TASARIM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4186309224"/>
                  </a:ext>
                </a:extLst>
              </a:tr>
              <a:tr h="2679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TEKNİK BİLİMLER MESLEK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989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273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1262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1101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281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1382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3236114695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TIP FAKÜLTESİ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155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94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155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1768977390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TÖMER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130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185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130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55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185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3490861378"/>
                  </a:ext>
                </a:extLst>
              </a:tr>
              <a:tr h="2679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TURİZM İŞLETMECİLİĞİ VE OTELCİLİK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125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231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1694877359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VETERİNER FAKÜLTESİ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339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130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469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339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130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469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81434517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YABANCI DİLLER YÜKSEKOKULU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141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336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477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141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336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477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637665737"/>
                  </a:ext>
                </a:extLst>
              </a:tr>
              <a:tr h="139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ZİRAAT FAKÜLTESİ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397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212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609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0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397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212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609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1791478406"/>
                  </a:ext>
                </a:extLst>
              </a:tr>
              <a:tr h="1324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TOPLAM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8053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8056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16109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2163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1883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4046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10216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>
                          <a:effectLst/>
                        </a:rPr>
                        <a:t>9939</a:t>
                      </a:r>
                      <a:endParaRPr lang="tr-TR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dirty="0">
                          <a:effectLst/>
                        </a:rPr>
                        <a:t>20155</a:t>
                      </a:r>
                      <a:endParaRPr lang="tr-TR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30" marR="37330" marT="0" marB="0" anchor="ctr"/>
                </a:tc>
                <a:extLst>
                  <a:ext uri="{0D108BD9-81ED-4DB2-BD59-A6C34878D82A}">
                    <a16:rowId xmlns:a16="http://schemas.microsoft.com/office/drawing/2014/main" val="234509593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6334116" y="6012667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latin typeface="Times New Roman" pitchFamily="18" charset="0"/>
                <a:cs typeface="Times New Roman" pitchFamily="18" charset="0"/>
              </a:rPr>
              <a:t>Genel </a:t>
            </a:r>
            <a:r>
              <a:rPr lang="tr-TR" b="1" dirty="0" smtClean="0">
                <a:latin typeface="Times New Roman" pitchFamily="18" charset="0"/>
                <a:cs typeface="Times New Roman" pitchFamily="18" charset="0"/>
              </a:rPr>
              <a:t>Toplam:20155</a:t>
            </a:r>
            <a:endParaRPr lang="tr-T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32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3941048182"/>
              </p:ext>
            </p:extLst>
          </p:nvPr>
        </p:nvGraphicFramePr>
        <p:xfrm>
          <a:off x="285720" y="714356"/>
          <a:ext cx="7224464" cy="5447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Metin kutusu 1"/>
          <p:cNvSpPr txBox="1"/>
          <p:nvPr/>
        </p:nvSpPr>
        <p:spPr>
          <a:xfrm>
            <a:off x="2997852" y="3861048"/>
            <a:ext cx="1800200" cy="36004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r-TR" sz="1600" dirty="0" smtClean="0"/>
              <a:t>4046</a:t>
            </a:r>
          </a:p>
          <a:p>
            <a:endParaRPr lang="tr-TR" sz="16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210579"/>
              </p:ext>
            </p:extLst>
          </p:nvPr>
        </p:nvGraphicFramePr>
        <p:xfrm>
          <a:off x="179512" y="116632"/>
          <a:ext cx="8424935" cy="61771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4987">
                  <a:extLst>
                    <a:ext uri="{9D8B030D-6E8A-4147-A177-3AD203B41FA5}">
                      <a16:colId xmlns:a16="http://schemas.microsoft.com/office/drawing/2014/main" val="1206628373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1158168764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3494731910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3460820398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1406133869"/>
                    </a:ext>
                  </a:extLst>
                </a:gridCol>
              </a:tblGrid>
              <a:tr h="97951">
                <a:tc gridSpan="5"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 dirty="0">
                          <a:effectLst/>
                        </a:rPr>
                        <a:t>Enstitülerdeki Öğrencilerin Yüksek Lisans (Tezli/ Tezsiz) ve Doktora Programlarına Dağılımı</a:t>
                      </a:r>
                      <a:endParaRPr lang="tr-TR" sz="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700986"/>
                  </a:ext>
                </a:extLst>
              </a:tr>
              <a:tr h="7183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u="none" strike="noStrike">
                          <a:effectLst/>
                        </a:rPr>
                        <a:t> </a:t>
                      </a:r>
                      <a:endParaRPr lang="tr-TR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 rowSpan="3" gridSpan="2"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Y. Lisans Yapan Sayısı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 rowSpan="3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Doktora Yapan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u="none" strike="noStrike">
                          <a:effectLst/>
                        </a:rPr>
                        <a:t> </a:t>
                      </a:r>
                      <a:endParaRPr lang="tr-TR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945903078"/>
                  </a:ext>
                </a:extLst>
              </a:tr>
              <a:tr h="685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 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 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1462214006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Ana Bilim Dalı Programı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 gridSpan="2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Toplam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3437456689"/>
                  </a:ext>
                </a:extLst>
              </a:tr>
              <a:tr h="685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 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Tezli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Tezsiz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Sayısı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 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3996311374"/>
                  </a:ext>
                </a:extLst>
              </a:tr>
              <a:tr h="1991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Bahçe Bitkileri Anabilim Dalı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50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51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687441261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Bilgisayar Mühendisliği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33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38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093038094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Kimya Mühendisliği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609705915"/>
                  </a:ext>
                </a:extLst>
              </a:tr>
              <a:tr h="1012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Matematik A.B.D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33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39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1927689256"/>
                  </a:ext>
                </a:extLst>
              </a:tr>
              <a:tr h="1012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Bitki Koruma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700094797"/>
                  </a:ext>
                </a:extLst>
              </a:tr>
              <a:tr h="1012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Biyoloji A.B.D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4289258179"/>
                  </a:ext>
                </a:extLst>
              </a:tr>
              <a:tr h="685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Tarih A.B.D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73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102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959369610"/>
                  </a:ext>
                </a:extLst>
              </a:tr>
              <a:tr h="1012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Türk Dili ve Edb. A.B.D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91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111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048711872"/>
                  </a:ext>
                </a:extLst>
              </a:tr>
              <a:tr h="1012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Matematik Eğitimi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4187945205"/>
                  </a:ext>
                </a:extLst>
              </a:tr>
              <a:tr h="1012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Kentsel Tasarım 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3501278266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Biyosistem MühedisliğiABD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302697960"/>
                  </a:ext>
                </a:extLst>
              </a:tr>
              <a:tr h="1991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Elektrik-Elektronik Mühendisliği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1846002710"/>
                  </a:ext>
                </a:extLst>
              </a:tr>
              <a:tr h="1012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Fen Bilgisi Eğitimi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191710022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Gıda Mühendisliği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217260570"/>
                  </a:ext>
                </a:extLst>
              </a:tr>
              <a:tr h="685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Kimya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264523379"/>
                  </a:ext>
                </a:extLst>
              </a:tr>
              <a:tr h="685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Fizik A.B.D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1727418176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Tarla Bitkileri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53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67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26075214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Tarımsal Biyoteknoloji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988140252"/>
                  </a:ext>
                </a:extLst>
              </a:tr>
              <a:tr h="1012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Zootekni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46333249"/>
                  </a:ext>
                </a:extLst>
              </a:tr>
              <a:tr h="685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Maliye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38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65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3356790601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Felsefe ve Din Bilimleri 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58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79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198998143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Eğitim Yönetimi Bilim Dalı 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73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144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4195963905"/>
                  </a:ext>
                </a:extLst>
              </a:tr>
              <a:tr h="199165">
                <a:tc>
                  <a:txBody>
                    <a:bodyPr/>
                    <a:lstStyle/>
                    <a:p>
                      <a:pPr algn="l" rtl="0" fontAlgn="ctr"/>
                      <a:r>
                        <a:rPr lang="nn-NO" sz="800" u="none" strike="noStrike">
                          <a:effectLst/>
                        </a:rPr>
                        <a:t>Eğitim Programları ve Eğitim Bilimi ABD</a:t>
                      </a:r>
                      <a:endParaRPr lang="nn-NO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79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79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690988512"/>
                  </a:ext>
                </a:extLst>
              </a:tr>
              <a:tr h="1991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Eğitim Yönetimi Bilim Dalı Tezli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3386397405"/>
                  </a:ext>
                </a:extLst>
              </a:tr>
              <a:tr h="685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İktisat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55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69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338728899"/>
                  </a:ext>
                </a:extLst>
              </a:tr>
              <a:tr h="1991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Türkçe ve Sosyal Bilimler ABD 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58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66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943781445"/>
                  </a:ext>
                </a:extLst>
              </a:tr>
              <a:tr h="1012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Coğrafya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22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527323042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Temel İslam Bilimleri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137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51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194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1504210624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Beden Eğitimi ve Spor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3077236701"/>
                  </a:ext>
                </a:extLst>
              </a:tr>
              <a:tr h="24814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Hayvan Besleme ve Besleme Hastalıkları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3814532348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Veterinerlik Biyokimyası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967333981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Veterinerlik Cerrahisi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2463465431"/>
                  </a:ext>
                </a:extLst>
              </a:tr>
              <a:tr h="1991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Veterinerlik İç Hastalıkları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1655361038"/>
                  </a:ext>
                </a:extLst>
              </a:tr>
              <a:tr h="10121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İngilizce Dili Eğitimi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3557819334"/>
                  </a:ext>
                </a:extLst>
              </a:tr>
              <a:tr h="685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İşletme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1007130008"/>
                  </a:ext>
                </a:extLst>
              </a:tr>
              <a:tr h="15019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Veterinerlik Zootekni  ABD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1871773478"/>
                  </a:ext>
                </a:extLst>
              </a:tr>
              <a:tr h="68565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TOPLAM</a:t>
                      </a:r>
                      <a:endParaRPr lang="tr-TR" sz="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1196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176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>
                          <a:effectLst/>
                        </a:rPr>
                        <a:t>151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800" u="none" strike="noStrike" dirty="0">
                          <a:effectLst/>
                        </a:rPr>
                        <a:t>1523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658" marR="2658" marT="2658" marB="0" anchor="ctr"/>
                </a:tc>
                <a:extLst>
                  <a:ext uri="{0D108BD9-81ED-4DB2-BD59-A6C34878D82A}">
                    <a16:rowId xmlns:a16="http://schemas.microsoft.com/office/drawing/2014/main" val="34890149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9824680"/>
      </p:ext>
    </p:extLst>
  </p:cSld>
  <p:clrMapOvr>
    <a:masterClrMapping/>
  </p:clrMapOvr>
  <p:transition spd="med">
    <p:push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1043608" y="620688"/>
            <a:ext cx="5572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Lisansüstü Öğrenci Sayıları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34</a:t>
            </a:fld>
            <a:endParaRPr lang="tr-TR"/>
          </a:p>
        </p:txBody>
      </p:sp>
      <p:sp>
        <p:nvSpPr>
          <p:cNvPr id="7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464713113"/>
              </p:ext>
            </p:extLst>
          </p:nvPr>
        </p:nvGraphicFramePr>
        <p:xfrm>
          <a:off x="683569" y="1397000"/>
          <a:ext cx="8064896" cy="4984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5939F70C-F4DC-404F-92FF-D40556183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1889C-71AF-4034-8856-E7F60E0EEFA6}" type="slidenum">
              <a:rPr lang="tr-TR" smtClean="0"/>
              <a:pPr>
                <a:defRPr/>
              </a:pPr>
              <a:t>35</a:t>
            </a:fld>
            <a:endParaRPr lang="tr-TR"/>
          </a:p>
        </p:txBody>
      </p:sp>
      <p:graphicFrame>
        <p:nvGraphicFramePr>
          <p:cNvPr id="24" name="Tablo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6853925"/>
              </p:ext>
            </p:extLst>
          </p:nvPr>
        </p:nvGraphicFramePr>
        <p:xfrm>
          <a:off x="251517" y="116632"/>
          <a:ext cx="8640963" cy="5832651"/>
        </p:xfrm>
        <a:graphic>
          <a:graphicData uri="http://schemas.openxmlformats.org/drawingml/2006/table">
            <a:tbl>
              <a:tblPr firstRow="1" firstCol="1" bandRow="1"/>
              <a:tblGrid>
                <a:gridCol w="3261772">
                  <a:extLst>
                    <a:ext uri="{9D8B030D-6E8A-4147-A177-3AD203B41FA5}">
                      <a16:colId xmlns:a16="http://schemas.microsoft.com/office/drawing/2014/main" val="418518591"/>
                    </a:ext>
                  </a:extLst>
                </a:gridCol>
                <a:gridCol w="547040">
                  <a:extLst>
                    <a:ext uri="{9D8B030D-6E8A-4147-A177-3AD203B41FA5}">
                      <a16:colId xmlns:a16="http://schemas.microsoft.com/office/drawing/2014/main" val="1513636446"/>
                    </a:ext>
                  </a:extLst>
                </a:gridCol>
                <a:gridCol w="603276">
                  <a:extLst>
                    <a:ext uri="{9D8B030D-6E8A-4147-A177-3AD203B41FA5}">
                      <a16:colId xmlns:a16="http://schemas.microsoft.com/office/drawing/2014/main" val="484563813"/>
                    </a:ext>
                  </a:extLst>
                </a:gridCol>
                <a:gridCol w="604125">
                  <a:extLst>
                    <a:ext uri="{9D8B030D-6E8A-4147-A177-3AD203B41FA5}">
                      <a16:colId xmlns:a16="http://schemas.microsoft.com/office/drawing/2014/main" val="247037933"/>
                    </a:ext>
                  </a:extLst>
                </a:gridCol>
                <a:gridCol w="604125">
                  <a:extLst>
                    <a:ext uri="{9D8B030D-6E8A-4147-A177-3AD203B41FA5}">
                      <a16:colId xmlns:a16="http://schemas.microsoft.com/office/drawing/2014/main" val="2156263094"/>
                    </a:ext>
                  </a:extLst>
                </a:gridCol>
                <a:gridCol w="604125">
                  <a:extLst>
                    <a:ext uri="{9D8B030D-6E8A-4147-A177-3AD203B41FA5}">
                      <a16:colId xmlns:a16="http://schemas.microsoft.com/office/drawing/2014/main" val="1274875243"/>
                    </a:ext>
                  </a:extLst>
                </a:gridCol>
                <a:gridCol w="604125">
                  <a:extLst>
                    <a:ext uri="{9D8B030D-6E8A-4147-A177-3AD203B41FA5}">
                      <a16:colId xmlns:a16="http://schemas.microsoft.com/office/drawing/2014/main" val="1242387078"/>
                    </a:ext>
                  </a:extLst>
                </a:gridCol>
                <a:gridCol w="604125">
                  <a:extLst>
                    <a:ext uri="{9D8B030D-6E8A-4147-A177-3AD203B41FA5}">
                      <a16:colId xmlns:a16="http://schemas.microsoft.com/office/drawing/2014/main" val="2145671145"/>
                    </a:ext>
                  </a:extLst>
                </a:gridCol>
                <a:gridCol w="604125">
                  <a:extLst>
                    <a:ext uri="{9D8B030D-6E8A-4147-A177-3AD203B41FA5}">
                      <a16:colId xmlns:a16="http://schemas.microsoft.com/office/drawing/2014/main" val="2832323336"/>
                    </a:ext>
                  </a:extLst>
                </a:gridCol>
                <a:gridCol w="604125">
                  <a:extLst>
                    <a:ext uri="{9D8B030D-6E8A-4147-A177-3AD203B41FA5}">
                      <a16:colId xmlns:a16="http://schemas.microsoft.com/office/drawing/2014/main" val="3947288263"/>
                    </a:ext>
                  </a:extLst>
                </a:gridCol>
              </a:tblGrid>
              <a:tr h="119139">
                <a:tc grid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2.4.15. Yabancı Uyruklu Öğrencilerin Sayısı ve Bölümleri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5366713"/>
                  </a:ext>
                </a:extLst>
              </a:tr>
              <a:tr h="119139">
                <a:tc grid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Yabancı Uyruklu Öğrencilerin Sayısı ve Bölümleri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4683084"/>
                  </a:ext>
                </a:extLst>
              </a:tr>
              <a:tr h="20719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2022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r-TR" sz="800" dirty="0" smtClean="0"/>
                        <a:t>2023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Toplam 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540866"/>
                  </a:ext>
                </a:extLst>
              </a:tr>
              <a:tr h="207199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Kadın 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Erkek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Kadın 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Erkek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Kadın 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Erkek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Kadın 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Erkek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6954710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Eğitim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122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154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134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58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192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3958054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Fen – Edebiyat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43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79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82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77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159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457808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 Ve Tasarım Fakültesi</a:t>
                      </a:r>
                      <a:endParaRPr lang="tr-T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23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72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80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63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143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252253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İktisadi İdari Bilimler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32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99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131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0462177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İlahiyat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104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30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41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258783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Mühendislik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41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64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126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2247282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Bilimleri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118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132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3515670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Tıp Fakültesi</a:t>
                      </a:r>
                      <a:endParaRPr lang="tr-T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104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0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0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039222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Veteriner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19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42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61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976219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Ziraat Fakültesi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41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31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45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4912782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Beden Eğitimi ve Spor Yüksekokulu</a:t>
                      </a:r>
                      <a:endParaRPr lang="tr-T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42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26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1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23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0453539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Turizm İşletmeciliği ve Otelcilik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5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9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9518882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Diller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24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29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26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7077648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Eruh Meslek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7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8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9540629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Meslek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19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5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15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1050607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Hizmetleri Meslek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329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337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286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342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342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343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685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7244416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Meslek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85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146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84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79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53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132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6682831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Tasarım Meslek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2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1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195687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Teknik Bilimler Meslek Yüksekokulu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87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84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14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72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86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6967480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Fen Bilimleri Enstitüsü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3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4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7202502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Sağlık Bilimleri Enstitüsü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0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1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637582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Bilimler Enstitüsü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19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9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17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5564405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Yaşayan Diller Enstitüsü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0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0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7265219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0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0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D5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1437413"/>
                  </a:ext>
                </a:extLst>
              </a:tr>
              <a:tr h="2071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7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704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1319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910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1661</a:t>
                      </a:r>
                      <a:endParaRPr lang="tr-TR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1155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1419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1086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800" dirty="0" smtClean="0"/>
                        <a:t>1554</a:t>
                      </a:r>
                      <a:endParaRPr lang="tr-TR" sz="800" dirty="0"/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2640</a:t>
                      </a:r>
                      <a:endParaRPr lang="tr-TR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642" marR="96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A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9107602"/>
                  </a:ext>
                </a:extLst>
              </a:tr>
            </a:tbl>
          </a:graphicData>
        </a:graphic>
      </p:graphicFrame>
      <p:sp>
        <p:nvSpPr>
          <p:cNvPr id="25" name="Rectangle 7"/>
          <p:cNvSpPr>
            <a:spLocks noChangeArrowheads="1"/>
          </p:cNvSpPr>
          <p:nvPr/>
        </p:nvSpPr>
        <p:spPr bwMode="auto">
          <a:xfrm rot="16851252">
            <a:off x="3879850" y="1825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86937329"/>
      </p:ext>
    </p:extLst>
  </p:cSld>
  <p:clrMapOvr>
    <a:masterClrMapping/>
  </p:clrMapOvr>
  <p:transition spd="med">
    <p:push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751127073"/>
              </p:ext>
            </p:extLst>
          </p:nvPr>
        </p:nvGraphicFramePr>
        <p:xfrm>
          <a:off x="285720" y="714356"/>
          <a:ext cx="799288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4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531277C4-94F2-4DB6-97F2-69059C7E2B5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37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428596" y="5802348"/>
            <a:ext cx="8072494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2022-2023 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Eğitim-Öğretim yılında </a:t>
            </a:r>
            <a:r>
              <a:rPr lang="tr-TR" sz="1200" dirty="0" smtClean="0">
                <a:latin typeface="Times New Roman" pitchFamily="18" charset="0"/>
                <a:cs typeface="Times New Roman" pitchFamily="18" charset="0"/>
              </a:rPr>
              <a:t>37 ülkeden 2640 öğrenci </a:t>
            </a:r>
            <a:r>
              <a:rPr lang="tr-TR" sz="1200" dirty="0">
                <a:latin typeface="Times New Roman" pitchFamily="18" charset="0"/>
                <a:cs typeface="Times New Roman" pitchFamily="18" charset="0"/>
              </a:rPr>
              <a:t>bulunmaktadır. </a:t>
            </a:r>
          </a:p>
          <a:p>
            <a:pPr>
              <a:spcBef>
                <a:spcPct val="50000"/>
              </a:spcBef>
            </a:pPr>
            <a:r>
              <a:rPr lang="tr-TR" sz="1200" dirty="0">
                <a:latin typeface="Arial" charset="0"/>
              </a:rPr>
              <a:t> </a:t>
            </a:r>
          </a:p>
        </p:txBody>
      </p:sp>
      <p:sp>
        <p:nvSpPr>
          <p:cNvPr id="11269" name="Metin kutusu 1"/>
          <p:cNvSpPr txBox="1">
            <a:spLocks noChangeArrowheads="1"/>
          </p:cNvSpPr>
          <p:nvPr/>
        </p:nvSpPr>
        <p:spPr bwMode="auto">
          <a:xfrm>
            <a:off x="251520" y="169739"/>
            <a:ext cx="8208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r-TR" b="1" dirty="0" smtClean="0">
                <a:latin typeface="Arial" charset="0"/>
                <a:cs typeface="Arial" charset="0"/>
              </a:rPr>
              <a:t>2022-2023 </a:t>
            </a:r>
            <a:r>
              <a:rPr lang="tr-TR" b="1" dirty="0">
                <a:latin typeface="Arial" charset="0"/>
                <a:cs typeface="Arial" charset="0"/>
              </a:rPr>
              <a:t>YABANCI UYRUKLU ÖĞRENCİLERİN ÜLKELERİNE GÖRE DAĞILIMI</a:t>
            </a:r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4294967295"/>
          </p:nvPr>
        </p:nvSpPr>
        <p:spPr>
          <a:xfrm>
            <a:off x="8382000" y="6356350"/>
            <a:ext cx="762000" cy="365125"/>
          </a:xfrm>
          <a:prstGeom prst="rect">
            <a:avLst/>
          </a:prstGeom>
        </p:spPr>
        <p:txBody>
          <a:bodyPr/>
          <a:lstStyle/>
          <a:p>
            <a:fld id="{B1DEFA8C-F947-479F-BE07-76B6B3F80BF1}" type="slidenum">
              <a:rPr lang="tr-TR" smtClean="0"/>
              <a:pPr/>
              <a:t>37</a:t>
            </a:fld>
            <a:endParaRPr lang="tr-TR"/>
          </a:p>
        </p:txBody>
      </p:sp>
      <p:sp>
        <p:nvSpPr>
          <p:cNvPr id="10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417104913"/>
              </p:ext>
            </p:extLst>
          </p:nvPr>
        </p:nvGraphicFramePr>
        <p:xfrm>
          <a:off x="428596" y="1214422"/>
          <a:ext cx="8391876" cy="4446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70406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30" name="6 Başlık"/>
          <p:cNvSpPr>
            <a:spLocks noGrp="1"/>
          </p:cNvSpPr>
          <p:nvPr>
            <p:ph type="title"/>
          </p:nvPr>
        </p:nvSpPr>
        <p:spPr>
          <a:xfrm>
            <a:off x="539552" y="0"/>
            <a:ext cx="7258050" cy="428625"/>
          </a:xfrm>
        </p:spPr>
        <p:txBody>
          <a:bodyPr/>
          <a:lstStyle/>
          <a:p>
            <a:pPr eaLnBrk="1" hangingPunct="1"/>
            <a:r>
              <a:rPr lang="tr-TR" sz="2000" b="1" dirty="0" smtClean="0"/>
              <a:t>2008-2023 </a:t>
            </a:r>
            <a:r>
              <a:rPr lang="tr-TR" sz="2000" b="1" dirty="0"/>
              <a:t>ARASI MEZUN ÖĞRENCİ SAYILARI</a:t>
            </a: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4678742"/>
              </p:ext>
            </p:extLst>
          </p:nvPr>
        </p:nvGraphicFramePr>
        <p:xfrm>
          <a:off x="34213" y="291836"/>
          <a:ext cx="8784972" cy="6530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63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86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86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986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986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233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2986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29866">
                  <a:extLst>
                    <a:ext uri="{9D8B030D-6E8A-4147-A177-3AD203B41FA5}">
                      <a16:colId xmlns:a16="http://schemas.microsoft.com/office/drawing/2014/main" val="2819767492"/>
                    </a:ext>
                  </a:extLst>
                </a:gridCol>
                <a:gridCol w="53603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928129">
                  <a:extLst>
                    <a:ext uri="{9D8B030D-6E8A-4147-A177-3AD203B41FA5}">
                      <a16:colId xmlns:a16="http://schemas.microsoft.com/office/drawing/2014/main" val="4236684061"/>
                    </a:ext>
                  </a:extLst>
                </a:gridCol>
                <a:gridCol w="928129">
                  <a:extLst>
                    <a:ext uri="{9D8B030D-6E8A-4147-A177-3AD203B41FA5}">
                      <a16:colId xmlns:a16="http://schemas.microsoft.com/office/drawing/2014/main" val="2904682271"/>
                    </a:ext>
                  </a:extLst>
                </a:gridCol>
                <a:gridCol w="928129">
                  <a:extLst>
                    <a:ext uri="{9D8B030D-6E8A-4147-A177-3AD203B41FA5}">
                      <a16:colId xmlns:a16="http://schemas.microsoft.com/office/drawing/2014/main" val="3039335125"/>
                    </a:ext>
                  </a:extLst>
                </a:gridCol>
                <a:gridCol w="928129">
                  <a:extLst>
                    <a:ext uri="{9D8B030D-6E8A-4147-A177-3AD203B41FA5}">
                      <a16:colId xmlns:a16="http://schemas.microsoft.com/office/drawing/2014/main" val="3468155466"/>
                    </a:ext>
                  </a:extLst>
                </a:gridCol>
                <a:gridCol w="928129">
                  <a:extLst>
                    <a:ext uri="{9D8B030D-6E8A-4147-A177-3AD203B41FA5}">
                      <a16:colId xmlns:a16="http://schemas.microsoft.com/office/drawing/2014/main" val="885275345"/>
                    </a:ext>
                  </a:extLst>
                </a:gridCol>
              </a:tblGrid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FAKÜLTE/ YÜKSEKOKUL</a:t>
                      </a:r>
                      <a:endParaRPr lang="tr-TR" sz="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tr-TR" sz="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tr-TR" sz="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tr-TR" sz="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tr-TR" sz="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tr-TR" sz="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tr-TR" sz="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2014-2015</a:t>
                      </a:r>
                      <a:endParaRPr lang="tr-TR" sz="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2015-2016</a:t>
                      </a:r>
                      <a:endParaRPr lang="tr-TR" sz="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2017-2018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</a:t>
                      </a:r>
                      <a:endParaRPr lang="tr-TR" sz="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2020-2021</a:t>
                      </a:r>
                      <a:endParaRPr lang="tr-TR" sz="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2021-2022</a:t>
                      </a:r>
                      <a:endParaRPr lang="tr-TR" sz="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6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2022-2023</a:t>
                      </a:r>
                      <a:endParaRPr lang="tr-TR" sz="6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11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EĞİTİM FAKÜLTESİ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332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303</a:t>
                      </a: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55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EDEBİYAT FAK.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352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MÜH. FAKÜLTESİ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352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GÜZEL SANATLAR VE TASASRIM FAKÜLTESİ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750905556"/>
                  </a:ext>
                </a:extLst>
              </a:tr>
              <a:tr h="2610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ZİRAAT FAKÜLTESİ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1059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VETRİNER FAKÜLTESİ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337906026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İLAHİYAT FAKÜLTESİ</a:t>
                      </a:r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İİBF</a:t>
                      </a:r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074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BESYO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7074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TURİZM İŞLETMECİLİĞİ VE OTELCİLİK YÜKSEKOKULU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4177961567"/>
                  </a:ext>
                </a:extLst>
              </a:tr>
              <a:tr h="270742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YABANCI DİLLER YÜKSEKOKULU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116917837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</a:t>
                      </a:r>
                      <a:r>
                        <a:rPr lang="tr-TR" sz="6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BİL.FAKÜLTESİ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SİİRT MYO</a:t>
                      </a:r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MYO</a:t>
                      </a:r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TEKNİK BİLİMLER MYO</a:t>
                      </a:r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HİZMETLERİ MYO</a:t>
                      </a:r>
                      <a:endParaRPr lang="tr-TR" sz="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ERUH MYO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KURTALAN MYO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261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FEN BİLİMLERİ ENST.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BİLİMLER ENST.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41533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SAĞLIK BİLİMLERİ ENSTİTÜSÜ</a:t>
                      </a:r>
                      <a:endParaRPr lang="tr-TR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tr-T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2312797123"/>
                  </a:ext>
                </a:extLst>
              </a:tr>
              <a:tr h="172786">
                <a:tc>
                  <a:txBody>
                    <a:bodyPr/>
                    <a:lstStyle/>
                    <a:p>
                      <a:pPr algn="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TOPLAM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36111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611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492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1038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1419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2153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2794</a:t>
                      </a: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2721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3469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3155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3122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12" marR="4012" marT="4012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DEFA8C-F947-479F-BE07-76B6B3F80BF1}" type="slidenum">
              <a:rPr kumimoji="0" lang="tr-TR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tr-T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Dikdörtgen 1"/>
          <p:cNvSpPr/>
          <p:nvPr/>
        </p:nvSpPr>
        <p:spPr>
          <a:xfrm>
            <a:off x="2483769" y="6453336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altLang="tr-TR" sz="1800" b="0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2315993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2844" y="571480"/>
            <a:ext cx="8229600" cy="1143000"/>
          </a:xfrm>
        </p:spPr>
        <p:txBody>
          <a:bodyPr/>
          <a:lstStyle/>
          <a:p>
            <a:pPr algn="l"/>
            <a:r>
              <a:rPr lang="tr-TR" sz="3600" dirty="0"/>
              <a:t> e-imzalı Diploma İşlemleri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39</a:t>
            </a:fld>
            <a:endParaRPr lang="tr-TR"/>
          </a:p>
        </p:txBody>
      </p:sp>
      <p:sp>
        <p:nvSpPr>
          <p:cNvPr id="5" name="4 Metin kutusu"/>
          <p:cNvSpPr txBox="1"/>
          <p:nvPr/>
        </p:nvSpPr>
        <p:spPr>
          <a:xfrm>
            <a:off x="251520" y="1556792"/>
            <a:ext cx="7358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2400" dirty="0"/>
              <a:t>Üniversitemizden mezun olan tüm  öğrencilerimize           e-imzalı diploma düzenlenerek verilmektedir.</a:t>
            </a:r>
          </a:p>
        </p:txBody>
      </p:sp>
    </p:spTree>
  </p:cSld>
  <p:clrMapOvr>
    <a:masterClrMapping/>
  </p:clrMapOvr>
  <p:transition spd="med">
    <p:push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85720" y="357166"/>
            <a:ext cx="8229600" cy="1143000"/>
          </a:xfrm>
        </p:spPr>
        <p:txBody>
          <a:bodyPr/>
          <a:lstStyle/>
          <a:p>
            <a:r>
              <a:rPr lang="tr-TR" sz="4000" dirty="0" err="1"/>
              <a:t>Önlisans</a:t>
            </a:r>
            <a:r>
              <a:rPr lang="tr-TR" sz="4000" dirty="0"/>
              <a:t> </a:t>
            </a:r>
            <a:r>
              <a:rPr lang="tr-TR" sz="4000" dirty="0" err="1"/>
              <a:t>Azemi</a:t>
            </a:r>
            <a:r>
              <a:rPr lang="tr-TR" sz="4000" dirty="0"/>
              <a:t> Süreyi Aşan Öğrenciler </a:t>
            </a:r>
            <a:r>
              <a:rPr lang="tr-TR" sz="4000" dirty="0" err="1"/>
              <a:t>Hk</a:t>
            </a:r>
            <a:r>
              <a:rPr lang="tr-TR" sz="4000" dirty="0"/>
              <a:t>. Bilgi Semineri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/>
              <a:t>Önlisans’ta</a:t>
            </a:r>
            <a:r>
              <a:rPr lang="tr-TR" dirty="0"/>
              <a:t> okuyan ve </a:t>
            </a:r>
            <a:r>
              <a:rPr lang="tr-TR" dirty="0" err="1"/>
              <a:t>azemi</a:t>
            </a:r>
            <a:r>
              <a:rPr lang="tr-TR" dirty="0"/>
              <a:t> öğrenim süresini aşan öğrencilerimize tanınan 2547 sayılı kanunun 44. maddesinin c bendi kapsamınca gerekli bütün bilgilendirme Üniversitemiz Meslek Yüksekokullarına seminer düzenlenerek gerekli tüm bilgiler istişare edilmiştir.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40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4752" y="296660"/>
            <a:ext cx="8229600" cy="1143000"/>
          </a:xfrm>
        </p:spPr>
        <p:txBody>
          <a:bodyPr/>
          <a:lstStyle/>
          <a:p>
            <a:r>
              <a:rPr lang="tr-TR" sz="2800" dirty="0"/>
              <a:t>Daire Başkanlığımızda Yapılan Eğitim Semineri ve Bilgilendirme Toplantıları   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41</a:t>
            </a:fld>
            <a:endParaRPr lang="tr-TR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7672" y="1228200"/>
            <a:ext cx="4040547" cy="2272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3" y="1196752"/>
            <a:ext cx="4408111" cy="4589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7672" y="3861048"/>
            <a:ext cx="3952281" cy="1925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ush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642918"/>
            <a:ext cx="7543824" cy="500066"/>
          </a:xfrm>
        </p:spPr>
        <p:txBody>
          <a:bodyPr/>
          <a:lstStyle/>
          <a:p>
            <a:r>
              <a:rPr lang="tr-TR" sz="2800" dirty="0"/>
              <a:t>YÖKSİS İŞLEMLERİ 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3636660"/>
          </a:xfrm>
        </p:spPr>
        <p:txBody>
          <a:bodyPr/>
          <a:lstStyle/>
          <a:p>
            <a:pPr algn="just">
              <a:buNone/>
            </a:pPr>
            <a:r>
              <a:rPr lang="tr-TR" dirty="0"/>
              <a:t>		Üniversitemizde kayıtlı bulunan tüm öğrencilerin bilgileri YÖKSİS veri sisteminde anlık teyitleşme yapılmakta olup, öğrencilerin askerlik, ilişik kesme, mezuniyet, yeni kayıt, disiplin cezaları v.b. işlemler buradan yapılmaktadır.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42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42844" y="571480"/>
            <a:ext cx="8072494" cy="642942"/>
          </a:xfrm>
        </p:spPr>
        <p:txBody>
          <a:bodyPr/>
          <a:lstStyle/>
          <a:p>
            <a:r>
              <a:rPr lang="tr-TR" sz="3200" dirty="0"/>
              <a:t>İlk Defa Bölüm/Program Açma ve Öğrenci Alma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3143272"/>
          </a:xfrm>
        </p:spPr>
        <p:txBody>
          <a:bodyPr/>
          <a:lstStyle/>
          <a:p>
            <a:pPr algn="just">
              <a:buNone/>
            </a:pPr>
            <a:r>
              <a:rPr lang="tr-TR" dirty="0"/>
              <a:t> 		Üniversitemize ilk defa bölüm/program açma ve öğrenci alma başvuruları YÖKSİS sistemindeki ABYS (Anabilim Dalı Bölüm Açma Yönetim Sistemi) üzerinden YÖK Başkanlığına gönderilmektedir.</a:t>
            </a: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43</a:t>
            </a:fld>
            <a:endParaRPr lang="tr-TR"/>
          </a:p>
        </p:txBody>
      </p:sp>
    </p:spTree>
  </p:cSld>
  <p:clrMapOvr>
    <a:masterClrMapping/>
  </p:clrMapOvr>
  <p:transition spd="med">
    <p:push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07504" y="-387424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8" name="7 Dikdörtgen"/>
          <p:cNvSpPr/>
          <p:nvPr/>
        </p:nvSpPr>
        <p:spPr>
          <a:xfrm>
            <a:off x="259876" y="755576"/>
            <a:ext cx="8001056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EĞİTİM FAKÜLTESİ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Türkçe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Rehberlik ve Psikolojik Danışmanlık Öğretmenliği</a:t>
            </a:r>
          </a:p>
          <a:p>
            <a:pPr lvl="0"/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Sınıf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Sınıf Öğretmenliği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Fen Bilgisi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Bilgisayar  ve Öğretim Teknolojileri Öğretmenliği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Sosyal Bilgiler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İlköğretim Matematik Öğretmenliği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İlköğretim Matematik Öğretmenliği (İÖ) ( Kapandı Öğrencisi var </a:t>
            </a:r>
            <a:r>
              <a:rPr lang="tr-TR" sz="1600" dirty="0" smtClean="0"/>
              <a:t>)</a:t>
            </a:r>
          </a:p>
          <a:p>
            <a:endParaRPr lang="tr-TR" sz="1600" dirty="0" smtClean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İngilizce Öğretmenliği </a:t>
            </a: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</p:txBody>
      </p:sp>
    </p:spTree>
    <p:extLst>
      <p:ext uri="{BB962C8B-B14F-4D97-AF65-F5344CB8AC3E}">
        <p14:creationId xmlns:p14="http://schemas.microsoft.com/office/powerpoint/2010/main" val="2462760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59977" y="1123287"/>
            <a:ext cx="7358114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FEN EDEBİYAT FAKÜLTESİ</a:t>
            </a:r>
          </a:p>
          <a:p>
            <a:endParaRPr lang="tr-TR" sz="1600" b="1" dirty="0"/>
          </a:p>
          <a:p>
            <a:pPr>
              <a:buFont typeface="Arial" pitchFamily="34" charset="0"/>
              <a:buChar char="•"/>
            </a:pPr>
            <a:r>
              <a:rPr lang="tr-TR" sz="1400" dirty="0"/>
              <a:t>Matematik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Sosyoloji Bölümü</a:t>
            </a:r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Tarih Bölümü </a:t>
            </a:r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Tarih Bölümü  (İ.Ö)</a:t>
            </a:r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Coğrafya Bölümü  </a:t>
            </a:r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>
              <a:buFont typeface="Arial" pitchFamily="34" charset="0"/>
              <a:buChar char="•"/>
            </a:pPr>
            <a:r>
              <a:rPr lang="tr-TR" sz="1400" dirty="0"/>
              <a:t>Kimya Bölümü </a:t>
            </a:r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>
              <a:buFont typeface="Arial" pitchFamily="34" charset="0"/>
              <a:buChar char="•"/>
            </a:pPr>
            <a:r>
              <a:rPr lang="tr-TR" sz="1400" dirty="0"/>
              <a:t>Biyoloji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>
              <a:buFont typeface="Arial" pitchFamily="34" charset="0"/>
              <a:buChar char="•"/>
            </a:pPr>
            <a:r>
              <a:rPr lang="tr-TR" sz="1400" dirty="0"/>
              <a:t>Türk Dili ve Edebiyatı </a:t>
            </a:r>
            <a:r>
              <a:rPr lang="tr-TR" sz="1400" dirty="0" smtClean="0"/>
              <a:t>Bölümü</a:t>
            </a:r>
          </a:p>
          <a:p>
            <a:pPr>
              <a:buFont typeface="Arial" pitchFamily="34" charset="0"/>
              <a:buChar char="•"/>
            </a:pPr>
            <a:endParaRPr lang="tr-TR" sz="1400" dirty="0"/>
          </a:p>
          <a:p>
            <a:pPr>
              <a:buFont typeface="Arial" pitchFamily="34" charset="0"/>
              <a:buChar char="•"/>
            </a:pPr>
            <a:r>
              <a:rPr lang="tr-TR" sz="1400" dirty="0" smtClean="0"/>
              <a:t>İngilizce Mütercim Tercümanlık</a:t>
            </a:r>
          </a:p>
          <a:p>
            <a:pPr>
              <a:buFont typeface="Arial" pitchFamily="34" charset="0"/>
              <a:buChar char="•"/>
            </a:pPr>
            <a:endParaRPr lang="tr-TR" sz="14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785786" y="1142984"/>
            <a:ext cx="650084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MÜHENDİSLİK MİMARLIK FAKÜLTESİ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Gıda Mühendisliği Bölümü ( Kapandı Öğrencisi var )</a:t>
            </a:r>
          </a:p>
          <a:p>
            <a:pPr lvl="0"/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Kimya Mühendisliği </a:t>
            </a:r>
            <a:r>
              <a:rPr lang="tr-TR" dirty="0" smtClean="0"/>
              <a:t>Bölümü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Bilgisayar Mühendisliği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Elektrik Elektronik Mühendisliği Bölümü ( Kapandı Öğrencisi var )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Elektrik Elektronik Mühendisliği Bölümü 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İnşaat Mühendisliği </a:t>
            </a:r>
            <a:r>
              <a:rPr lang="tr-TR" dirty="0" smtClean="0"/>
              <a:t>Bölümü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Makine Mühendisliği Bölümü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57158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47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971600" y="1154275"/>
            <a:ext cx="650084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600" b="1" dirty="0"/>
              <a:t>İLAHİYAT FAKÜLTESİ</a:t>
            </a:r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İlahiyat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İlahiyat (İÖ</a:t>
            </a:r>
            <a:r>
              <a:rPr lang="tr-TR" sz="1600" dirty="0" smtClean="0"/>
              <a:t>)</a:t>
            </a: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İlahiyat (MTOK)</a:t>
            </a:r>
          </a:p>
          <a:p>
            <a:pPr lvl="0">
              <a:buFont typeface="Arial" pitchFamily="34" charset="0"/>
              <a:buChar char="•"/>
            </a:pPr>
            <a:endParaRPr lang="tr-TR" sz="1600" dirty="0" smtClean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İlahiyat (MTOK) (İ.Ö)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İlahiyat (İLİTAM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r>
              <a:rPr lang="tr-TR" sz="1600" b="1" dirty="0"/>
              <a:t>VETERİNER FAKÜLTESİ</a:t>
            </a:r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Veteriner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r>
              <a:rPr lang="tr-TR" b="1" dirty="0"/>
              <a:t>TIP FAKÜLTESİ</a:t>
            </a:r>
          </a:p>
          <a:p>
            <a:pPr lvl="0"/>
            <a:endParaRPr lang="tr-TR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/>
              <a:t>Tıp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48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857224" y="1000108"/>
            <a:ext cx="628652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ZİRAAT FAKÜLTESİ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Bahçe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Tarla Bitkileri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Bitki Koruma Bölümü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Biyosistem</a:t>
            </a:r>
            <a:r>
              <a:rPr lang="tr-TR" dirty="0"/>
              <a:t> Mühendisliği ( Kapandı Öğrencisi var </a:t>
            </a:r>
            <a:r>
              <a:rPr lang="tr-TR" dirty="0" smtClean="0"/>
              <a:t>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Zootekni ( Kapandı Öğrencisi var )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Tarımsal </a:t>
            </a:r>
            <a:r>
              <a:rPr lang="tr-TR" dirty="0" err="1"/>
              <a:t>Biyoteknoloji</a:t>
            </a:r>
            <a:r>
              <a:rPr lang="tr-TR" dirty="0"/>
              <a:t> ( Kapandı Öğrencisi var )</a:t>
            </a:r>
          </a:p>
          <a:p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Tarım Ekonomisi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Peysaj</a:t>
            </a:r>
            <a:r>
              <a:rPr lang="tr-TR" dirty="0"/>
              <a:t> </a:t>
            </a:r>
            <a:r>
              <a:rPr lang="tr-TR" dirty="0" err="1"/>
              <a:t>Mimarılığı</a:t>
            </a:r>
            <a:r>
              <a:rPr lang="tr-TR" dirty="0"/>
              <a:t> Bölümü 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32369" y="-459432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49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251520" y="693416"/>
            <a:ext cx="635796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İKTİSADİ VE İDARİ BİLİMLER FAKÜLTESİ</a:t>
            </a:r>
          </a:p>
          <a:p>
            <a:endParaRPr lang="tr-TR" b="1" dirty="0"/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sz="2000" dirty="0"/>
              <a:t>İşletme Bölümü ( Kapandı Öğrencisi var </a:t>
            </a:r>
            <a:r>
              <a:rPr lang="tr-TR" sz="2000" dirty="0" smtClean="0"/>
              <a:t>)</a:t>
            </a:r>
            <a:endParaRPr lang="tr-TR" sz="2000" dirty="0"/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>
              <a:buFont typeface="Arial" pitchFamily="34" charset="0"/>
              <a:buChar char="•"/>
            </a:pPr>
            <a:r>
              <a:rPr lang="tr-TR" sz="2000" dirty="0"/>
              <a:t>İşletme Bölümü(İÖ)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 lvl="0">
              <a:buFont typeface="Arial" pitchFamily="34" charset="0"/>
              <a:buChar char="•"/>
            </a:pPr>
            <a:r>
              <a:rPr lang="tr-TR" sz="2000" dirty="0"/>
              <a:t>İktisat Bölümü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>
              <a:buFont typeface="Arial" pitchFamily="34" charset="0"/>
              <a:buChar char="•"/>
            </a:pPr>
            <a:r>
              <a:rPr lang="tr-TR" sz="2000" dirty="0"/>
              <a:t>İktisat Bölümü İngilizce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 lvl="0">
              <a:buFont typeface="Arial" pitchFamily="34" charset="0"/>
              <a:buChar char="•"/>
            </a:pPr>
            <a:r>
              <a:rPr lang="tr-TR" sz="2000" dirty="0"/>
              <a:t>Maliye Bölümü</a:t>
            </a:r>
          </a:p>
          <a:p>
            <a:pPr lvl="0">
              <a:buFont typeface="Arial" pitchFamily="34" charset="0"/>
              <a:buChar char="•"/>
            </a:pPr>
            <a:endParaRPr lang="tr-TR" sz="2000" dirty="0"/>
          </a:p>
          <a:p>
            <a:pPr lvl="0">
              <a:buFont typeface="Arial" pitchFamily="34" charset="0"/>
              <a:buChar char="•"/>
            </a:pPr>
            <a:r>
              <a:rPr lang="tr-TR" sz="2000" dirty="0"/>
              <a:t>Siyaset </a:t>
            </a:r>
            <a:r>
              <a:rPr lang="tr-TR" sz="2000" dirty="0" smtClean="0"/>
              <a:t>Bilimi ve Kamu Yönetimi</a:t>
            </a:r>
            <a:endParaRPr lang="tr-TR" sz="2000" dirty="0"/>
          </a:p>
          <a:p>
            <a:pPr lvl="0">
              <a:buFont typeface="Arial" pitchFamily="34" charset="0"/>
              <a:buChar char="•"/>
            </a:pPr>
            <a:endParaRPr lang="tr-TR" sz="2400" dirty="0" smtClean="0"/>
          </a:p>
          <a:p>
            <a:pPr lvl="0">
              <a:buFont typeface="Arial" pitchFamily="34" charset="0"/>
              <a:buChar char="•"/>
            </a:pPr>
            <a:r>
              <a:rPr lang="tr-TR" sz="2000" dirty="0" smtClean="0"/>
              <a:t>Sosyal Hizmetler</a:t>
            </a:r>
            <a:endParaRPr lang="tr-TR" sz="2000" dirty="0"/>
          </a:p>
          <a:p>
            <a:pPr lvl="0"/>
            <a:endParaRPr lang="tr-TR" sz="24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1428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50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928662" y="1000108"/>
            <a:ext cx="650084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1400" b="1" dirty="0"/>
              <a:t>SAĞLIK </a:t>
            </a:r>
            <a:r>
              <a:rPr lang="tr-TR" sz="1400" b="1" dirty="0" smtClean="0"/>
              <a:t>BİLİMLERİ FAKÜLTESİ</a:t>
            </a:r>
            <a:endParaRPr lang="tr-TR" sz="1400" b="1" dirty="0"/>
          </a:p>
          <a:p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Hemşirelik Bölümü</a:t>
            </a:r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Hemşirelik </a:t>
            </a:r>
            <a:r>
              <a:rPr lang="tr-TR" sz="1400" dirty="0" smtClean="0"/>
              <a:t>Bölümü (</a:t>
            </a:r>
            <a:r>
              <a:rPr lang="tr-TR" sz="1400" dirty="0"/>
              <a:t>İÖ)</a:t>
            </a:r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İş Sağlığı ve </a:t>
            </a:r>
            <a:r>
              <a:rPr lang="tr-TR" sz="1400" dirty="0" smtClean="0"/>
              <a:t>Güvenliği</a:t>
            </a:r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r>
              <a:rPr lang="tr-TR" sz="1400" b="1" dirty="0"/>
              <a:t>GÜZEL SANATLAT VE TASARIM FAKÜLTESİ</a:t>
            </a:r>
          </a:p>
          <a:p>
            <a:endParaRPr lang="tr-TR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Mimarlık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Şehir ve Bölge Planlama</a:t>
            </a:r>
          </a:p>
          <a:p>
            <a:pPr lvl="0"/>
            <a:endParaRPr lang="tr-TR" sz="1400" dirty="0"/>
          </a:p>
          <a:p>
            <a:r>
              <a:rPr lang="tr-TR" sz="1400" b="1" dirty="0"/>
              <a:t>BEDEN EĞİTİMİ VE SPOR YÜKSEKOKULU</a:t>
            </a:r>
          </a:p>
          <a:p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Beden Eğitimi ve Spor Öğretmenliği</a:t>
            </a:r>
          </a:p>
          <a:p>
            <a:pPr lvl="0"/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Spor Yöneticiliği</a:t>
            </a:r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Spor Yöneticiliği(İ.Ö)</a:t>
            </a:r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Antrenörlük Bölümü</a:t>
            </a:r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Antrenörlük Bölümü (İ.Ö)</a:t>
            </a:r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04675" y="-459432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51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786050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323528" y="694407"/>
            <a:ext cx="635796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SAĞLIK HİZMETLERİ MESLEK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 ve Acil Yardım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İlk ve Acil Yardım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Dokümantasyon ve Sekreterlik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Dokümantasyon ve Sekreterlik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Laboratuar Teknikleri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Laboratuar Teknikleri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Görüntüleme Teknikleri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Tıbbi Görüntüleme Teknikleri (İÖ)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err="1"/>
              <a:t>Fizyoterabi</a:t>
            </a:r>
            <a:r>
              <a:rPr lang="tr-TR" sz="1600" dirty="0"/>
              <a:t> </a:t>
            </a:r>
            <a:r>
              <a:rPr lang="tr-TR" sz="1600" dirty="0" smtClean="0"/>
              <a:t>Bölümü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 smtClean="0"/>
              <a:t>Diyaliz Bölümü</a:t>
            </a:r>
            <a:endParaRPr lang="tr-TR" sz="16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52</a:t>
            </a:fld>
            <a:endParaRPr lang="tr-TR"/>
          </a:p>
        </p:txBody>
      </p:sp>
      <p:sp>
        <p:nvSpPr>
          <p:cNvPr id="5" name="3 Dikdörtgen"/>
          <p:cNvSpPr/>
          <p:nvPr/>
        </p:nvSpPr>
        <p:spPr>
          <a:xfrm>
            <a:off x="755576" y="1556792"/>
            <a:ext cx="68620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r-TR" b="1" dirty="0"/>
          </a:p>
          <a:p>
            <a:r>
              <a:rPr lang="tr-TR" b="1" dirty="0"/>
              <a:t>YABANCI DİLLER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Mütercim Tercümanlık </a:t>
            </a:r>
            <a:r>
              <a:rPr lang="tr-TR" dirty="0" smtClean="0"/>
              <a:t>İngilizce Bölümü </a:t>
            </a:r>
            <a:r>
              <a:rPr lang="tr-TR" dirty="0"/>
              <a:t>( Kapandı Öğrencisi var )</a:t>
            </a:r>
          </a:p>
          <a:p>
            <a:endParaRPr lang="tr-TR" dirty="0"/>
          </a:p>
          <a:p>
            <a:pPr lvl="0"/>
            <a:endParaRPr lang="tr-TR" b="1" dirty="0" smtClean="0"/>
          </a:p>
          <a:p>
            <a:pPr lvl="0"/>
            <a:r>
              <a:rPr lang="tr-TR" b="1" dirty="0" smtClean="0"/>
              <a:t>TURİZM </a:t>
            </a:r>
            <a:r>
              <a:rPr lang="tr-TR" b="1" dirty="0"/>
              <a:t>VE OTELCİLİK YÜKSEKOKULU </a:t>
            </a:r>
            <a:endParaRPr lang="tr-TR" b="1" dirty="0" smtClean="0"/>
          </a:p>
          <a:p>
            <a:pPr lvl="0"/>
            <a:endParaRPr lang="tr-TR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 smtClean="0"/>
              <a:t>Rekreasyon Yönetimi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 smtClean="0"/>
              <a:t>Gastronomi ve Mutfak Sanatları</a:t>
            </a: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000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  <p:extLst>
      <p:ext uri="{BB962C8B-B14F-4D97-AF65-F5344CB8AC3E}">
        <p14:creationId xmlns:p14="http://schemas.microsoft.com/office/powerpoint/2010/main" val="2901220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53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000100" y="1142984"/>
            <a:ext cx="65722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KURTALAN MESLEK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Turizm ve Seyahat Hizmetleri ( Kapandı Öğrencisi var )</a:t>
            </a:r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Maliye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Maliye 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Bankacılık ve Sigortacılık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Posta Hizmetleri </a:t>
            </a:r>
          </a:p>
          <a:p>
            <a:pPr lvl="0"/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Dış Ticaret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Sosyal Hizmetler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54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539552" y="1278041"/>
            <a:ext cx="635796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ERUH MESLEK YÜKSEKOKULU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Organik Tarım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Harita ve Kadastro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Sosyal Hizmetler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Çocuk </a:t>
            </a:r>
            <a:r>
              <a:rPr lang="tr-TR" dirty="0"/>
              <a:t>Gelişimi</a:t>
            </a:r>
          </a:p>
          <a:p>
            <a:pPr lvl="0">
              <a:buFont typeface="Arial" pitchFamily="34" charset="0"/>
              <a:buChar char="•"/>
            </a:pPr>
            <a:endParaRPr lang="tr-TR" dirty="0" smtClean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r>
              <a:rPr lang="tr-TR" b="1" dirty="0" smtClean="0"/>
              <a:t>TASARIM MESLEK YÜKSEKOKULU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Endüstri Ürünleri Tasarımı </a:t>
            </a:r>
            <a:r>
              <a:rPr lang="tr-TR" dirty="0"/>
              <a:t>( Kapandı Öğrencisi var </a:t>
            </a:r>
            <a:r>
              <a:rPr lang="tr-TR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İç Mekan Tasarımı</a:t>
            </a:r>
            <a:endParaRPr lang="tr-TR" dirty="0"/>
          </a:p>
          <a:p>
            <a:pPr lvl="0"/>
            <a:endParaRPr lang="tr-TR" dirty="0"/>
          </a:p>
          <a:p>
            <a:pPr lvl="0"/>
            <a:endParaRPr lang="tr-TR" dirty="0"/>
          </a:p>
          <a:p>
            <a:pPr lvl="0"/>
            <a:endParaRPr lang="tr-TR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57147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55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79514" y="1268760"/>
            <a:ext cx="8321576" cy="481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b="1" dirty="0"/>
              <a:t>Teknik Bilimler MYO</a:t>
            </a:r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Elektrik 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Elektrik(İ.Ö)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Makine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Makine (İÖ) ( Kapandı Öğrencisi var )</a:t>
            </a:r>
          </a:p>
          <a:p>
            <a:pPr lvl="0"/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Mobilya ve Dekorasyon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Bilgisayar Programcılığı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Bilgisayar Programcılığı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 smtClean="0"/>
              <a:t>Kimya </a:t>
            </a:r>
            <a:r>
              <a:rPr lang="tr-TR" sz="900" dirty="0"/>
              <a:t>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Gıda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>
              <a:buFont typeface="Arial" pitchFamily="34" charset="0"/>
              <a:buChar char="•"/>
            </a:pPr>
            <a:r>
              <a:rPr lang="tr-TR" sz="900" dirty="0"/>
              <a:t>Gıda Teknolojisi (İÖ)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İnşaat Teknolojisi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İnşaat Teknolojisi (İ.Ö)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Arıcılık ( Kapandı Öğrencisi var )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Özel Güvenlik ve Koruma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r>
              <a:rPr lang="tr-TR" sz="900" dirty="0"/>
              <a:t>Raylı Sistemler Elektrik-Elektronik </a:t>
            </a:r>
          </a:p>
          <a:p>
            <a:pPr lvl="0">
              <a:buFont typeface="Arial" pitchFamily="34" charset="0"/>
              <a:buChar char="•"/>
            </a:pPr>
            <a:endParaRPr lang="tr-TR" sz="900" dirty="0"/>
          </a:p>
          <a:p>
            <a:pPr lvl="0">
              <a:buFont typeface="Arial" pitchFamily="34" charset="0"/>
              <a:buChar char="•"/>
            </a:pPr>
            <a:endParaRPr lang="tr-TR" sz="9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79512" y="-500086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56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357158" y="1071546"/>
            <a:ext cx="7006043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r-TR" sz="20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MYO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tr-TR" sz="1100" b="1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Muhasebe ve Vergi Uygulamaları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 smtClean="0">
                <a:cs typeface="Arial" pitchFamily="34" charset="0"/>
              </a:rPr>
              <a:t>Çocuk </a:t>
            </a:r>
            <a:r>
              <a:rPr lang="tr-TR" sz="1050" dirty="0">
                <a:cs typeface="Arial" pitchFamily="34" charset="0"/>
              </a:rPr>
              <a:t>Gelişimi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Çocuk Gelişimi (İÖ)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Geleneksel El Sanatları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İşletme Yönetimi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 smtClean="0">
                <a:cs typeface="Calibri" pitchFamily="34" charset="0"/>
              </a:rPr>
              <a:t>Büro </a:t>
            </a:r>
            <a:r>
              <a:rPr lang="tr-TR" sz="1050" dirty="0">
                <a:cs typeface="Calibri" pitchFamily="34" charset="0"/>
              </a:rPr>
              <a:t>Yönetici ve Asistanlığı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Calibri" pitchFamily="34" charset="0"/>
              </a:rPr>
              <a:t>Büro Yönetici ve Asistanlığı 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Uygulamalı İngilizce </a:t>
            </a:r>
            <a:r>
              <a:rPr lang="tr-TR" sz="1050" dirty="0" smtClean="0">
                <a:cs typeface="Arial" pitchFamily="34" charset="0"/>
              </a:rPr>
              <a:t>Çevirmenlik</a:t>
            </a: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Uygulamalı İngilizce </a:t>
            </a:r>
            <a:r>
              <a:rPr lang="tr-TR" sz="1050" dirty="0" smtClean="0">
                <a:cs typeface="Arial" pitchFamily="34" charset="0"/>
              </a:rPr>
              <a:t>Çevirmenlik</a:t>
            </a:r>
            <a:r>
              <a:rPr lang="tr-TR" sz="1050" dirty="0" smtClean="0">
                <a:cs typeface="Calibri" pitchFamily="34" charset="0"/>
              </a:rPr>
              <a:t>(İ.Ö</a:t>
            </a:r>
            <a:r>
              <a:rPr lang="tr-TR" sz="1050" dirty="0">
                <a:cs typeface="Calibri" pitchFamily="34" charset="0"/>
              </a:rPr>
              <a:t>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Calibri" pitchFamily="34" charset="0"/>
              </a:rPr>
              <a:t>Sosyal Hizmetler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Calibri" pitchFamily="34" charset="0"/>
              </a:rPr>
              <a:t>Sosyal Hizmetler</a:t>
            </a:r>
            <a:r>
              <a:rPr lang="tr-TR" sz="1050" dirty="0">
                <a:cs typeface="Arial" pitchFamily="34" charset="0"/>
              </a:rPr>
              <a:t>(İ.Ö)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Yerel Yönetimler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Aşçılık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tr-TR" sz="1050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tr-TR" sz="1050" dirty="0">
                <a:cs typeface="Arial" pitchFamily="34" charset="0"/>
              </a:rPr>
              <a:t>Çağrı Merkezi Hizmetleri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100" dirty="0"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57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4" name="3 Dikdörtgen"/>
          <p:cNvSpPr/>
          <p:nvPr/>
        </p:nvSpPr>
        <p:spPr>
          <a:xfrm>
            <a:off x="257116" y="984998"/>
            <a:ext cx="8429684" cy="6117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SOSYAL BİLİMLER ENSTİTÜSÜ</a:t>
            </a:r>
          </a:p>
          <a:p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Tarih Anabilim Dalı </a:t>
            </a:r>
            <a:r>
              <a:rPr lang="tr-TR" sz="1200" b="1" dirty="0"/>
              <a:t>(Yüksek Lisans 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Tarih Anabilim Dalı (İ.Ö)</a:t>
            </a:r>
          </a:p>
          <a:p>
            <a:pPr lvl="0"/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 Dili ve Edebiyatı Anabilim Dalı N.Ö-İ.Ö  </a:t>
            </a:r>
            <a:r>
              <a:rPr lang="tr-TR" sz="1200" b="1" dirty="0"/>
              <a:t>(Yüksek Lisans </a:t>
            </a:r>
            <a:r>
              <a:rPr lang="tr-TR" sz="1200" b="1" dirty="0" smtClean="0"/>
              <a:t>)</a:t>
            </a:r>
          </a:p>
          <a:p>
            <a:pPr lvl="0"/>
            <a:endParaRPr lang="tr-TR" sz="12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 Dili ve Edebiyatı Anabilim </a:t>
            </a:r>
            <a:r>
              <a:rPr lang="tr-TR" sz="1200" dirty="0" smtClean="0"/>
              <a:t>Dalı </a:t>
            </a:r>
            <a:r>
              <a:rPr lang="tr-TR" sz="1200" dirty="0" err="1" smtClean="0"/>
              <a:t>Tessiz</a:t>
            </a:r>
            <a:r>
              <a:rPr lang="tr-TR" sz="1200" dirty="0" smtClean="0"/>
              <a:t> İ.Ö </a:t>
            </a:r>
            <a:endParaRPr lang="tr-TR" sz="1200" b="1" dirty="0"/>
          </a:p>
          <a:p>
            <a:pPr lvl="0"/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Tezli (N.Ö) </a:t>
            </a:r>
            <a:r>
              <a:rPr lang="tr-TR" sz="1200" b="1" dirty="0"/>
              <a:t>(Yüksek Lisans 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Tezli (İ.Ö)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Tezsiz (N.Ö) </a:t>
            </a:r>
            <a:r>
              <a:rPr lang="tr-TR" sz="1200" b="1" dirty="0"/>
              <a:t>(Yüksek Lisans )</a:t>
            </a: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Bölgesel Kalkınma İktisadi Anabilim Dalı Tezsiz(İ.Ö) </a:t>
            </a:r>
            <a:r>
              <a:rPr lang="tr-TR" sz="1200" b="1" dirty="0"/>
              <a:t>(Yüksek Lisans </a:t>
            </a:r>
            <a:r>
              <a:rPr lang="tr-TR" sz="1200" b="1" dirty="0" smtClean="0"/>
              <a:t>)</a:t>
            </a: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Tezli</a:t>
            </a:r>
            <a:r>
              <a:rPr lang="tr-TR" sz="1200" b="1" dirty="0"/>
              <a:t> </a:t>
            </a:r>
            <a:r>
              <a:rPr lang="tr-TR" sz="1200" b="1" dirty="0" smtClean="0"/>
              <a:t>(Yüksek </a:t>
            </a:r>
            <a:r>
              <a:rPr lang="tr-TR" sz="1200" b="1" dirty="0"/>
              <a:t>Lisans 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Türkçe ve Sosyal Bilimler Eğitimi A.B.D Türkçe Eğitimi Bilim Dalı Tezli  (İ.Ö</a:t>
            </a:r>
            <a:r>
              <a:rPr lang="tr-TR" sz="1200" dirty="0" smtClean="0"/>
              <a:t>) (</a:t>
            </a:r>
            <a:r>
              <a:rPr lang="tr-TR" sz="1200" b="1" dirty="0" smtClean="0"/>
              <a:t> </a:t>
            </a:r>
            <a:r>
              <a:rPr lang="tr-TR" sz="1200" b="1" dirty="0"/>
              <a:t>Yüksek Lisans </a:t>
            </a:r>
            <a:r>
              <a:rPr lang="tr-TR" sz="1200" b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Coğrafya ABD Tezli </a:t>
            </a:r>
            <a:r>
              <a:rPr lang="tr-TR" sz="1200" b="1" dirty="0"/>
              <a:t>(Yüksek Lisans </a:t>
            </a:r>
            <a:r>
              <a:rPr lang="tr-TR" sz="1200" b="1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 smtClean="0"/>
              <a:t>İngilizce Dili Eğitimi </a:t>
            </a:r>
            <a:r>
              <a:rPr lang="tr-TR" sz="1200" b="1" dirty="0" smtClean="0"/>
              <a:t>( Yüksek Lisans 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İşletme</a:t>
            </a:r>
            <a:r>
              <a:rPr lang="tr-TR" sz="1200" b="1" dirty="0" smtClean="0"/>
              <a:t> ( </a:t>
            </a:r>
            <a:r>
              <a:rPr lang="tr-TR" sz="1200" b="1" dirty="0"/>
              <a:t>Yüksek Lisans 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700" dirty="0"/>
          </a:p>
          <a:p>
            <a:pPr lvl="0"/>
            <a:endParaRPr lang="tr-TR" sz="800" b="1" dirty="0"/>
          </a:p>
          <a:p>
            <a:pPr lvl="0"/>
            <a:endParaRPr lang="tr-TR" sz="105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F9CDC224-5FC6-4475-90ED-823746612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58</a:t>
            </a:fld>
            <a:endParaRPr lang="tr-TR"/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58B7BF38-1D52-490C-B73D-A66267802A65}"/>
              </a:ext>
            </a:extLst>
          </p:cNvPr>
          <p:cNvSpPr txBox="1"/>
          <p:nvPr/>
        </p:nvSpPr>
        <p:spPr>
          <a:xfrm>
            <a:off x="251520" y="692696"/>
            <a:ext cx="8291264" cy="638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100" b="1" dirty="0"/>
              <a:t>SOSYAL BİLİMLER ENSTİTÜSÜ</a:t>
            </a:r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 Eğitim Bilimleri A.B.D Tezli Yüksek Lisans </a:t>
            </a:r>
            <a:r>
              <a:rPr lang="tr-TR" sz="1050" dirty="0" smtClean="0"/>
              <a:t>(</a:t>
            </a:r>
            <a:r>
              <a:rPr lang="tr-TR" sz="1050" b="1" dirty="0" smtClean="0"/>
              <a:t>Yüksek </a:t>
            </a:r>
            <a:r>
              <a:rPr lang="tr-TR" sz="1050" b="1" dirty="0"/>
              <a:t>Lisans )</a:t>
            </a:r>
            <a:endParaRPr lang="tr-TR" sz="1050" dirty="0"/>
          </a:p>
          <a:p>
            <a:pPr lvl="0"/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Eğitim Bilimler A.B.D Eğitim Yönetimi Bilim Dalı </a:t>
            </a:r>
            <a:r>
              <a:rPr lang="tr-TR" sz="1050" dirty="0">
                <a:solidFill>
                  <a:srgbClr val="FF0000"/>
                </a:solidFill>
              </a:rPr>
              <a:t>Yüzüncü Yıl </a:t>
            </a:r>
            <a:r>
              <a:rPr lang="tr-TR" sz="1050" dirty="0" err="1">
                <a:solidFill>
                  <a:srgbClr val="FF0000"/>
                </a:solidFill>
              </a:rPr>
              <a:t>Üni</a:t>
            </a:r>
            <a:r>
              <a:rPr lang="tr-TR" sz="1050" dirty="0">
                <a:solidFill>
                  <a:srgbClr val="FF0000"/>
                </a:solidFill>
              </a:rPr>
              <a:t> </a:t>
            </a:r>
            <a:r>
              <a:rPr lang="tr-TR" sz="1050" b="1" dirty="0"/>
              <a:t>(Ortak Yüksek Lisans)</a:t>
            </a:r>
          </a:p>
          <a:p>
            <a:pPr lvl="0">
              <a:buFont typeface="Arial" pitchFamily="34" charset="0"/>
              <a:buChar char="•"/>
            </a:pPr>
            <a:endParaRPr lang="tr-TR" sz="1050" b="1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Eğitim Bilimleri A.B.D Eğitim Yönetimi Bilim Dalı tezli (N.Ö)</a:t>
            </a:r>
            <a:r>
              <a:rPr lang="tr-TR" sz="1050" b="1" dirty="0"/>
              <a:t> Yüksek Lisans )</a:t>
            </a:r>
            <a:endParaRPr lang="tr-TR" sz="1050" dirty="0"/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Eğitim Bilimleri A.B.D Eğitim Yönetimi Bilim Dalı tezsiz (N.Ö)</a:t>
            </a:r>
            <a:r>
              <a:rPr lang="tr-TR" sz="1050" b="1" dirty="0"/>
              <a:t> Yüksek Lisans )</a:t>
            </a:r>
            <a:endParaRPr lang="tr-TR" sz="1050" dirty="0"/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Eğitim Bilimleri A.B.D Eğitim Yönetimi Bilim Dalı tezli (İ.Ö)</a:t>
            </a:r>
            <a:r>
              <a:rPr lang="tr-TR" sz="1050" b="1" dirty="0"/>
              <a:t> Yüksek Lisans )</a:t>
            </a:r>
            <a:endParaRPr lang="tr-TR" sz="1050" dirty="0"/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Eğitim Bilimleri A.B.D Eğitim Yönetimi Bilim Dalı tezsiz (İ.Ö)</a:t>
            </a:r>
            <a:r>
              <a:rPr lang="tr-TR" sz="1050" b="1" dirty="0"/>
              <a:t> Yüksek Lisans </a:t>
            </a:r>
            <a:r>
              <a:rPr lang="tr-TR" sz="1050" b="1" dirty="0" smtClean="0"/>
              <a:t>)</a:t>
            </a:r>
            <a:endParaRPr lang="tr-TR" sz="1050" b="1" dirty="0"/>
          </a:p>
          <a:p>
            <a:pPr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Eğitim Programı ve Öğretimi  Bilim Dalı N.Ö – İ.Ö </a:t>
            </a:r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Temel İslam Bilimler  Yüksek Lisans A.B.D </a:t>
            </a:r>
            <a:r>
              <a:rPr lang="tr-TR" sz="1050" dirty="0" smtClean="0"/>
              <a:t>Tezli N.Ö – İ.Ö </a:t>
            </a:r>
            <a:r>
              <a:rPr lang="tr-TR" sz="1050" b="1" dirty="0" smtClean="0"/>
              <a:t>(Yüksek </a:t>
            </a:r>
            <a:r>
              <a:rPr lang="tr-TR" sz="1050" b="1" dirty="0"/>
              <a:t>Lisans </a:t>
            </a:r>
            <a:r>
              <a:rPr lang="tr-TR" sz="1050" b="1" dirty="0" smtClean="0"/>
              <a:t>)</a:t>
            </a:r>
          </a:p>
          <a:p>
            <a:endParaRPr lang="tr-TR" sz="1050" b="1" dirty="0" smtClean="0"/>
          </a:p>
          <a:p>
            <a:pPr>
              <a:buFont typeface="Arial" pitchFamily="34" charset="0"/>
              <a:buChar char="•"/>
            </a:pPr>
            <a:r>
              <a:rPr lang="tr-TR" sz="1050" dirty="0"/>
              <a:t>Temel İslam Bilimler  Yüksek Lisans A.B.D </a:t>
            </a:r>
            <a:r>
              <a:rPr lang="tr-TR" sz="1050" dirty="0" smtClean="0"/>
              <a:t>Tezsiz  </a:t>
            </a:r>
            <a:r>
              <a:rPr lang="tr-TR" sz="1050" dirty="0"/>
              <a:t>İ.Ö </a:t>
            </a:r>
            <a:r>
              <a:rPr lang="tr-TR" sz="1050" b="1" dirty="0"/>
              <a:t>(Yüksek Lisans </a:t>
            </a:r>
            <a:r>
              <a:rPr lang="tr-TR" sz="1050" b="1" dirty="0" smtClean="0"/>
              <a:t>)</a:t>
            </a:r>
            <a:endParaRPr lang="tr-TR" sz="1050" b="1" dirty="0"/>
          </a:p>
          <a:p>
            <a:pPr lvl="0"/>
            <a:endParaRPr lang="tr-TR" sz="1050" b="1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Temel İslam Bilimleri </a:t>
            </a:r>
            <a:r>
              <a:rPr lang="tr-TR" sz="1050" b="1" dirty="0"/>
              <a:t>Doktora</a:t>
            </a:r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Eğitim Bilimleri A.B.D Eğitim Yönetimi </a:t>
            </a:r>
            <a:r>
              <a:rPr lang="tr-TR" sz="1050" b="1" dirty="0" smtClean="0"/>
              <a:t>Doktora </a:t>
            </a:r>
            <a:endParaRPr lang="tr-TR" sz="1050" b="1" dirty="0"/>
          </a:p>
          <a:p>
            <a:pPr lvl="0">
              <a:buFont typeface="Arial" pitchFamily="34" charset="0"/>
              <a:buChar char="•"/>
            </a:pPr>
            <a:endParaRPr lang="tr-TR" sz="1050" b="1" dirty="0"/>
          </a:p>
          <a:p>
            <a:pPr lvl="0">
              <a:buFont typeface="Arial" pitchFamily="34" charset="0"/>
              <a:buChar char="•"/>
            </a:pPr>
            <a:r>
              <a:rPr lang="tr-TR" sz="1050" dirty="0"/>
              <a:t>İktisat </a:t>
            </a:r>
            <a:r>
              <a:rPr lang="tr-TR" sz="1050" b="1" dirty="0"/>
              <a:t>Doktora</a:t>
            </a:r>
            <a:r>
              <a:rPr lang="tr-TR" sz="1050" dirty="0"/>
              <a:t> </a:t>
            </a:r>
            <a:endParaRPr lang="tr-TR" sz="1050" dirty="0" smtClean="0"/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 smtClean="0"/>
              <a:t>Türkçe Eğitimi D</a:t>
            </a:r>
            <a:r>
              <a:rPr lang="tr-TR" sz="1050" b="1" dirty="0" smtClean="0"/>
              <a:t>oktora</a:t>
            </a:r>
          </a:p>
          <a:p>
            <a:pPr lvl="0">
              <a:buFont typeface="Arial" pitchFamily="34" charset="0"/>
              <a:buChar char="•"/>
            </a:pPr>
            <a:endParaRPr lang="tr-TR" sz="1050" dirty="0"/>
          </a:p>
          <a:p>
            <a:pPr lvl="0">
              <a:buFont typeface="Arial" pitchFamily="34" charset="0"/>
              <a:buChar char="•"/>
            </a:pPr>
            <a:r>
              <a:rPr lang="tr-TR" sz="1050" dirty="0" smtClean="0"/>
              <a:t>Maliye A.B.D Tezli N.Ö-İ.Ö </a:t>
            </a:r>
            <a:r>
              <a:rPr lang="tr-TR" sz="1050" b="1" dirty="0" smtClean="0"/>
              <a:t>Yüksek Lisans</a:t>
            </a:r>
          </a:p>
          <a:p>
            <a:pPr>
              <a:buFont typeface="Arial" pitchFamily="34" charset="0"/>
              <a:buChar char="•"/>
            </a:pPr>
            <a:endParaRPr lang="tr-TR" sz="1050" b="1" dirty="0"/>
          </a:p>
          <a:p>
            <a:pPr>
              <a:buFont typeface="Arial" pitchFamily="34" charset="0"/>
              <a:buChar char="•"/>
            </a:pPr>
            <a:r>
              <a:rPr lang="tr-TR" sz="1050" dirty="0" smtClean="0"/>
              <a:t>Maliye </a:t>
            </a:r>
            <a:r>
              <a:rPr lang="tr-TR" sz="1050" dirty="0"/>
              <a:t>A.B.D </a:t>
            </a:r>
            <a:r>
              <a:rPr lang="tr-TR" sz="1050" dirty="0" smtClean="0"/>
              <a:t>Tezsiz İ.Ö </a:t>
            </a:r>
            <a:r>
              <a:rPr lang="tr-TR" sz="1050" b="1" dirty="0" smtClean="0"/>
              <a:t>Yüksek Lisans</a:t>
            </a:r>
          </a:p>
          <a:p>
            <a:pPr>
              <a:buFont typeface="Arial" pitchFamily="34" charset="0"/>
              <a:buChar char="•"/>
            </a:pPr>
            <a:endParaRPr lang="tr-TR" sz="1050" b="1" dirty="0"/>
          </a:p>
          <a:p>
            <a:pPr>
              <a:buFont typeface="Arial" pitchFamily="34" charset="0"/>
              <a:buChar char="•"/>
            </a:pPr>
            <a:r>
              <a:rPr lang="tr-TR" sz="1050" dirty="0" smtClean="0"/>
              <a:t>Felsefe ve Din Bilimleri Tezli  N.Ö-İ.Ö </a:t>
            </a:r>
            <a:r>
              <a:rPr lang="tr-TR" sz="1050" b="1" dirty="0" smtClean="0"/>
              <a:t>Yüksek Lisans </a:t>
            </a:r>
            <a:endParaRPr lang="tr-TR" sz="1050" b="1" dirty="0"/>
          </a:p>
          <a:p>
            <a:pPr lvl="0">
              <a:buFont typeface="Arial" pitchFamily="34" charset="0"/>
              <a:buChar char="•"/>
            </a:pPr>
            <a:endParaRPr lang="tr-TR" sz="1050" b="1" dirty="0" smtClean="0"/>
          </a:p>
          <a:p>
            <a:pPr lvl="0">
              <a:buFont typeface="Arial" pitchFamily="34" charset="0"/>
              <a:buChar char="•"/>
            </a:pPr>
            <a:endParaRPr lang="tr-TR" sz="1050" b="1" dirty="0" smtClean="0"/>
          </a:p>
          <a:p>
            <a:pPr lvl="0">
              <a:buFont typeface="Arial" pitchFamily="34" charset="0"/>
              <a:buChar char="•"/>
            </a:pPr>
            <a:endParaRPr lang="tr-TR" sz="1050" b="1" dirty="0"/>
          </a:p>
          <a:p>
            <a:pPr lvl="0">
              <a:buFont typeface="Arial" pitchFamily="34" charset="0"/>
              <a:buChar char="•"/>
            </a:pPr>
            <a:endParaRPr lang="tr-TR" sz="600" b="1" dirty="0"/>
          </a:p>
          <a:p>
            <a:endParaRPr lang="tr-TR" sz="1400" dirty="0"/>
          </a:p>
        </p:txBody>
      </p:sp>
      <p:sp>
        <p:nvSpPr>
          <p:cNvPr id="7" name="1 Başlık">
            <a:extLst>
              <a:ext uri="{FF2B5EF4-FFF2-40B4-BE49-F238E27FC236}">
                <a16:creationId xmlns:a16="http://schemas.microsoft.com/office/drawing/2014/main" id="{3A9839BC-0FE7-4C46-B536-D3FEFD057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</p:spTree>
    <p:extLst>
      <p:ext uri="{BB962C8B-B14F-4D97-AF65-F5344CB8AC3E}">
        <p14:creationId xmlns:p14="http://schemas.microsoft.com/office/powerpoint/2010/main" val="253499938"/>
      </p:ext>
    </p:extLst>
  </p:cSld>
  <p:clrMapOvr>
    <a:masterClrMapping/>
  </p:clrMapOvr>
  <p:transition spd="med">
    <p:push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07504" y="-55955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07504" y="188640"/>
            <a:ext cx="8786842" cy="607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sz="1400" dirty="0"/>
          </a:p>
          <a:p>
            <a:endParaRPr lang="tr-TR" sz="1400" dirty="0"/>
          </a:p>
          <a:p>
            <a:r>
              <a:rPr lang="tr-TR" sz="1400" b="1" dirty="0"/>
              <a:t>FEN BİLİMLERİ ENSTİTÜSÜ</a:t>
            </a:r>
          </a:p>
          <a:p>
            <a:endParaRPr lang="tr-TR" sz="800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Kimya  Anabilim Dalı</a:t>
            </a:r>
            <a:r>
              <a:rPr lang="tr-TR" sz="11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Kimya </a:t>
            </a:r>
            <a:r>
              <a:rPr lang="tr-TR" sz="1100" b="1" dirty="0"/>
              <a:t>Doktora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Tarımsal </a:t>
            </a:r>
            <a:r>
              <a:rPr lang="tr-TR" sz="1100" dirty="0" err="1"/>
              <a:t>Biyoteknoloji</a:t>
            </a:r>
            <a:r>
              <a:rPr lang="tr-TR" sz="1100" dirty="0"/>
              <a:t> 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Matematik </a:t>
            </a:r>
            <a:r>
              <a:rPr lang="tr-TR" sz="1100" b="1" dirty="0"/>
              <a:t>Doktora 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Matematik A.B.D </a:t>
            </a:r>
            <a:r>
              <a:rPr lang="tr-TR" sz="11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Matematik Eğitimi ABD Tezli N.Ö-İ.Ö </a:t>
            </a:r>
            <a:endParaRPr lang="tr-TR" sz="1100" dirty="0" smtClean="0"/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Kimya Mühendisliği </a:t>
            </a:r>
            <a:r>
              <a:rPr lang="tr-TR" sz="1100" b="1" dirty="0" smtClean="0"/>
              <a:t>Doktora</a:t>
            </a: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Kimya Mühendisliği Anabilim Dalı</a:t>
            </a:r>
            <a:r>
              <a:rPr lang="tr-TR" sz="1100" b="1" dirty="0"/>
              <a:t> ( Yüksek Lisans)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Tarla Bitkileri Anabilim Dalı </a:t>
            </a:r>
            <a:r>
              <a:rPr lang="tr-TR" sz="1100" b="1" dirty="0"/>
              <a:t>( Yüksek Lisans)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Tarla Bitkileri Anabilim Dalı </a:t>
            </a:r>
            <a:r>
              <a:rPr lang="tr-TR" sz="1100" b="1" dirty="0"/>
              <a:t>(Doktora Programı )</a:t>
            </a:r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Zootekni Anabilim Dalı</a:t>
            </a:r>
            <a:r>
              <a:rPr lang="tr-TR" sz="1100" b="1" dirty="0"/>
              <a:t>( Yüksek Lisans)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Fen </a:t>
            </a:r>
            <a:r>
              <a:rPr lang="tr-TR" sz="1100" dirty="0"/>
              <a:t>Bilgisi Eğitimi A.B.D </a:t>
            </a:r>
            <a:r>
              <a:rPr lang="tr-TR" sz="1100" b="1" dirty="0"/>
              <a:t>Tezli Yüksek Lisans </a:t>
            </a:r>
            <a:endParaRPr lang="tr-TR" sz="1100" dirty="0"/>
          </a:p>
          <a:p>
            <a:pPr>
              <a:buFont typeface="Arial" pitchFamily="34" charset="0"/>
              <a:buChar char="•"/>
            </a:pP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Fen Bilgisi Eğitimi A.B.D </a:t>
            </a:r>
            <a:r>
              <a:rPr lang="tr-TR" sz="1100" dirty="0" smtClean="0"/>
              <a:t>İ.Ö </a:t>
            </a:r>
            <a:r>
              <a:rPr lang="tr-TR" sz="1100" b="1" dirty="0" smtClean="0"/>
              <a:t>Tezsiz </a:t>
            </a:r>
            <a:r>
              <a:rPr lang="tr-TR" sz="1100" b="1" dirty="0"/>
              <a:t>Yüksek Lisans </a:t>
            </a:r>
            <a:endParaRPr lang="tr-TR" sz="1100" dirty="0"/>
          </a:p>
          <a:p>
            <a:pPr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/>
            <a:endParaRPr lang="tr-TR" sz="600" b="1" dirty="0"/>
          </a:p>
          <a:p>
            <a:pPr lvl="0"/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endParaRPr lang="tr-TR" sz="1400" dirty="0"/>
          </a:p>
        </p:txBody>
      </p:sp>
      <p:sp>
        <p:nvSpPr>
          <p:cNvPr id="5" name="Dikdörtgen 1"/>
          <p:cNvSpPr/>
          <p:nvPr/>
        </p:nvSpPr>
        <p:spPr>
          <a:xfrm>
            <a:off x="2571736" y="648866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59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191239CE-CADA-45ED-B95F-8831C7FA2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60</a:t>
            </a:fld>
            <a:endParaRPr lang="tr-TR"/>
          </a:p>
        </p:txBody>
      </p:sp>
      <p:sp>
        <p:nvSpPr>
          <p:cNvPr id="4" name="1 Başlık">
            <a:extLst>
              <a:ext uri="{FF2B5EF4-FFF2-40B4-BE49-F238E27FC236}">
                <a16:creationId xmlns:a16="http://schemas.microsoft.com/office/drawing/2014/main" id="{F0670A7A-AAD0-4FD7-B227-D20BD125B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4" y="-57150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C8B3F967-8021-44CA-84BD-80C38B988A90}"/>
              </a:ext>
            </a:extLst>
          </p:cNvPr>
          <p:cNvSpPr txBox="1"/>
          <p:nvPr/>
        </p:nvSpPr>
        <p:spPr>
          <a:xfrm>
            <a:off x="107504" y="596371"/>
            <a:ext cx="6912768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FEN BİLİMLERİ ENSTİTÜSÜ</a:t>
            </a:r>
          </a:p>
          <a:p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</a:t>
            </a:r>
            <a:r>
              <a:rPr lang="tr-TR" sz="1100" b="1" dirty="0"/>
              <a:t>( Yüksek Lisans)</a:t>
            </a:r>
          </a:p>
          <a:p>
            <a:endParaRPr lang="tr-TR" sz="1100" b="1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Elektrik Elektronik Mühendisliği Anabilim Dalı (</a:t>
            </a:r>
            <a:r>
              <a:rPr lang="tr-TR" sz="1100" b="1" dirty="0"/>
              <a:t>Doktora Programı )</a:t>
            </a:r>
          </a:p>
          <a:p>
            <a:pPr lvl="0"/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Biyoloji  Anabilim Dalı Tezli </a:t>
            </a:r>
            <a:r>
              <a:rPr lang="tr-TR" sz="1100" b="1" dirty="0"/>
              <a:t>( Yüksek Lisans 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Bahçe Bitkileri ABD </a:t>
            </a:r>
            <a:r>
              <a:rPr lang="tr-TR" sz="1100" dirty="0" smtClean="0"/>
              <a:t>Tezli</a:t>
            </a:r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>
              <a:buFont typeface="Arial" pitchFamily="34" charset="0"/>
              <a:buChar char="•"/>
            </a:pPr>
            <a:r>
              <a:rPr lang="tr-TR" sz="1100" dirty="0"/>
              <a:t>Bahçe Bitkileri Anabilim Dalı (</a:t>
            </a:r>
            <a:r>
              <a:rPr lang="tr-TR" sz="1100" b="1" dirty="0"/>
              <a:t>Doktora Programı )</a:t>
            </a:r>
          </a:p>
          <a:p>
            <a:pPr lvl="0"/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Gıda Mühendisliği ABD Tezli </a:t>
            </a:r>
            <a:r>
              <a:rPr lang="tr-TR" sz="1100" b="1" dirty="0"/>
              <a:t>( Yüksek Lisans )</a:t>
            </a:r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Fizik A.B.D Tezli </a:t>
            </a:r>
            <a:r>
              <a:rPr lang="tr-TR" sz="1100" b="1" dirty="0"/>
              <a:t>( Yüksek Lisans ) </a:t>
            </a:r>
          </a:p>
          <a:p>
            <a:pPr lvl="0"/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/>
              <a:t>Şehir ve Bölge planlama A.B.D Kentsel Tasarım Bilim Dalı N.Ö –İ.Ö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Bilgisayar Mühendisliği  A.B.D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 smtClean="0"/>
              <a:t>Bitki Koruma A.B.D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r>
              <a:rPr lang="tr-TR" sz="1100" dirty="0" err="1" smtClean="0"/>
              <a:t>Biyosistem</a:t>
            </a:r>
            <a:r>
              <a:rPr lang="tr-TR" sz="1100" dirty="0" smtClean="0"/>
              <a:t> Mühendisliği A.B.D </a:t>
            </a:r>
            <a:r>
              <a:rPr lang="tr-TR" sz="1100" b="1" dirty="0"/>
              <a:t>Tezli Yüksek Lisans </a:t>
            </a:r>
            <a:endParaRPr lang="tr-TR" sz="1100" b="1" dirty="0" smtClean="0"/>
          </a:p>
          <a:p>
            <a:pPr lvl="0">
              <a:buFont typeface="Arial" pitchFamily="34" charset="0"/>
              <a:buChar char="•"/>
            </a:pPr>
            <a:endParaRPr lang="tr-TR" sz="1100" b="1" dirty="0"/>
          </a:p>
          <a:p>
            <a:pPr lvl="0">
              <a:buFont typeface="Arial" pitchFamily="34" charset="0"/>
              <a:buChar char="•"/>
            </a:pPr>
            <a:endParaRPr lang="tr-TR" sz="2000" b="1" dirty="0"/>
          </a:p>
          <a:p>
            <a:pPr lvl="0">
              <a:buFont typeface="Arial" pitchFamily="34" charset="0"/>
              <a:buChar char="•"/>
            </a:pPr>
            <a:endParaRPr lang="tr-TR" sz="1100" dirty="0"/>
          </a:p>
          <a:p>
            <a:pPr lvl="0">
              <a:buFont typeface="Arial" pitchFamily="34" charset="0"/>
              <a:buChar char="•"/>
            </a:pPr>
            <a:endParaRPr lang="tr-TR" sz="2000" b="1" dirty="0"/>
          </a:p>
          <a:p>
            <a:pPr lvl="0"/>
            <a:endParaRPr lang="tr-TR" sz="2000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59595149"/>
      </p:ext>
    </p:extLst>
  </p:cSld>
  <p:clrMapOvr>
    <a:masterClrMapping/>
  </p:clrMapOvr>
  <p:transition spd="med">
    <p:push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210DBC5B-0E38-4088-BDBB-CE1A71858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61</a:t>
            </a:fld>
            <a:endParaRPr lang="tr-TR"/>
          </a:p>
        </p:txBody>
      </p:sp>
      <p:sp>
        <p:nvSpPr>
          <p:cNvPr id="5" name="1 Başlık">
            <a:extLst>
              <a:ext uri="{FF2B5EF4-FFF2-40B4-BE49-F238E27FC236}">
                <a16:creationId xmlns:a16="http://schemas.microsoft.com/office/drawing/2014/main" id="{C7EAC591-3B62-4221-A5E8-E12AF3F5A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-500086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ALAN PROGRAMLAR</a:t>
            </a:r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32681600-B0BC-4088-8745-8E2B22148110}"/>
              </a:ext>
            </a:extLst>
          </p:cNvPr>
          <p:cNvSpPr txBox="1"/>
          <p:nvPr/>
        </p:nvSpPr>
        <p:spPr>
          <a:xfrm>
            <a:off x="323528" y="1098977"/>
            <a:ext cx="748883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Sağlık Bilimleri Enstitüsü</a:t>
            </a:r>
          </a:p>
          <a:p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Beden Eğitimi ve Spor Tezli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Veterinerlik Cerrahisi </a:t>
            </a:r>
            <a:r>
              <a:rPr lang="tr-TR" b="1" dirty="0" smtClean="0"/>
              <a:t>Doktora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Veterinerlik İç Hastalıkları </a:t>
            </a:r>
            <a:r>
              <a:rPr lang="tr-TR" b="1" dirty="0" smtClean="0"/>
              <a:t>Doktora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/>
              <a:t>Veterinerlik İç </a:t>
            </a:r>
            <a:r>
              <a:rPr lang="tr-TR" dirty="0" smtClean="0"/>
              <a:t>Hastalıkları Tezli</a:t>
            </a:r>
            <a:endParaRPr lang="tr-TR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Hayvan Besleme ve Beslenme </a:t>
            </a:r>
            <a:r>
              <a:rPr lang="tr-TR" dirty="0" smtClean="0"/>
              <a:t>Hastalıkları </a:t>
            </a:r>
            <a:r>
              <a:rPr lang="tr-TR" b="1" dirty="0" smtClean="0"/>
              <a:t>Doktora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Veterinerlik Biyokimyası Tezli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Veterinerlik Zootekni </a:t>
            </a:r>
            <a:r>
              <a:rPr lang="tr-TR" b="1" dirty="0" smtClean="0"/>
              <a:t>Doktora </a:t>
            </a:r>
            <a:endParaRPr lang="tr-TR" b="1" dirty="0"/>
          </a:p>
          <a:p>
            <a:endParaRPr lang="tr-T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r>
              <a:rPr lang="tr-TR" b="1" dirty="0"/>
              <a:t>Yaşayan Diller Enstitüsü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90062617"/>
      </p:ext>
    </p:extLst>
  </p:cSld>
  <p:clrMapOvr>
    <a:masterClrMapping/>
  </p:clrMapOvr>
  <p:transition spd="med">
    <p:push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kutusu"/>
          <p:cNvSpPr txBox="1"/>
          <p:nvPr/>
        </p:nvSpPr>
        <p:spPr>
          <a:xfrm>
            <a:off x="428596" y="1484784"/>
            <a:ext cx="90464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EĞİTİM FAKÜLTESİ</a:t>
            </a:r>
          </a:p>
          <a:p>
            <a:endParaRPr lang="tr-TR" b="1" dirty="0"/>
          </a:p>
          <a:p>
            <a:endParaRPr lang="tr-TR" b="1" dirty="0"/>
          </a:p>
          <a:p>
            <a:endParaRPr lang="tr-TR" b="1" u="sng" dirty="0">
              <a:solidFill>
                <a:schemeClr val="tx2">
                  <a:lumMod val="75000"/>
                </a:schemeClr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/>
              <a:t>Özel Eğitim Bölümü</a:t>
            </a:r>
            <a:r>
              <a:rPr lang="tr-TR" b="1" dirty="0"/>
              <a:t> 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Güzel </a:t>
            </a:r>
            <a:r>
              <a:rPr lang="tr-TR" dirty="0"/>
              <a:t>Sanatlar Eğitimi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İlk Öğretim Bölümü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1 Başlık"/>
          <p:cNvSpPr>
            <a:spLocks noGrp="1"/>
          </p:cNvSpPr>
          <p:nvPr>
            <p:ph type="title"/>
          </p:nvPr>
        </p:nvSpPr>
        <p:spPr>
          <a:xfrm>
            <a:off x="214282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62</a:t>
            </a:fld>
            <a:endParaRPr lang="tr-TR"/>
          </a:p>
        </p:txBody>
      </p:sp>
      <p:sp>
        <p:nvSpPr>
          <p:cNvPr id="6" name="Dikdörtgen 1"/>
          <p:cNvSpPr/>
          <p:nvPr/>
        </p:nvSpPr>
        <p:spPr>
          <a:xfrm>
            <a:off x="2517313" y="6417254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428596" y="1357298"/>
            <a:ext cx="904697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/>
              <a:t>FEN EDEBİYAT FAKÜLTESİ</a:t>
            </a:r>
          </a:p>
          <a:p>
            <a:endParaRPr lang="tr-TR" sz="1600" b="1" dirty="0"/>
          </a:p>
          <a:p>
            <a:pPr>
              <a:buFont typeface="Arial" pitchFamily="34" charset="0"/>
              <a:buChar char="•"/>
            </a:pPr>
            <a:r>
              <a:rPr lang="tr-TR" sz="1600" dirty="0" smtClean="0"/>
              <a:t>Batı </a:t>
            </a:r>
            <a:r>
              <a:rPr lang="tr-TR" sz="1600" dirty="0"/>
              <a:t>Dilleri Bölümü </a:t>
            </a:r>
            <a:r>
              <a:rPr lang="tr-TR" sz="1600" b="1" dirty="0"/>
              <a:t>(Bölüm açık, öğrencisi yok)</a:t>
            </a: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>
              <a:buFont typeface="Arial" pitchFamily="34" charset="0"/>
              <a:buChar char="•"/>
            </a:pPr>
            <a:r>
              <a:rPr lang="tr-TR" sz="1600" dirty="0"/>
              <a:t>Doğu Dilleri Bölümü</a:t>
            </a:r>
            <a:r>
              <a:rPr lang="tr-TR" sz="1600" b="1" dirty="0"/>
              <a:t> 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b="1" dirty="0"/>
          </a:p>
          <a:p>
            <a:r>
              <a:rPr lang="tr-TR" sz="1600" b="1" dirty="0" smtClean="0"/>
              <a:t>VETERİNER FAKÜLTESİ</a:t>
            </a:r>
          </a:p>
          <a:p>
            <a:endParaRPr lang="tr-TR" sz="16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Gıda Hijyeni ve Teknolojisi </a:t>
            </a:r>
            <a:r>
              <a:rPr lang="tr-TR" sz="1600" dirty="0"/>
              <a:t>Bölümü</a:t>
            </a:r>
            <a:r>
              <a:rPr lang="tr-TR" sz="1600" b="1" dirty="0"/>
              <a:t>(Bölüm açık, öğrencisi yok</a:t>
            </a:r>
            <a:r>
              <a:rPr lang="tr-TR" sz="1600" b="1" dirty="0" smtClean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Klinik Bilimleri Bölümü </a:t>
            </a:r>
            <a:r>
              <a:rPr lang="tr-TR" sz="1600" b="1" dirty="0" smtClean="0"/>
              <a:t>(</a:t>
            </a:r>
            <a:r>
              <a:rPr lang="tr-TR" sz="1600" b="1" dirty="0"/>
              <a:t>Bölüm açık, öğrencisi yok</a:t>
            </a:r>
            <a:r>
              <a:rPr lang="tr-TR" sz="1600" b="1" dirty="0" smtClean="0"/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Klinik Öncesi Bilimleri </a:t>
            </a:r>
            <a:r>
              <a:rPr lang="tr-TR" sz="1600" dirty="0"/>
              <a:t>Bölümü</a:t>
            </a:r>
            <a:r>
              <a:rPr lang="tr-TR" sz="16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Temel Bilimler </a:t>
            </a:r>
            <a:r>
              <a:rPr lang="tr-TR" sz="1600" dirty="0"/>
              <a:t>Bölümü</a:t>
            </a:r>
            <a:r>
              <a:rPr lang="tr-TR" sz="16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600" dirty="0" smtClean="0"/>
              <a:t>Zootekni ve Hayvan Besleme </a:t>
            </a:r>
            <a:r>
              <a:rPr lang="tr-TR" sz="1600" dirty="0"/>
              <a:t>Bölümü</a:t>
            </a:r>
            <a:r>
              <a:rPr lang="tr-TR" sz="16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600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28572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63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etin kutusu"/>
          <p:cNvSpPr txBox="1"/>
          <p:nvPr/>
        </p:nvSpPr>
        <p:spPr>
          <a:xfrm>
            <a:off x="1259634" y="1253785"/>
            <a:ext cx="8286808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/>
              <a:t>MÜHENDİSLİK MİMARLIK FAKÜLTESİ</a:t>
            </a:r>
          </a:p>
          <a:p>
            <a:pPr lvl="0"/>
            <a:endParaRPr lang="tr-TR" sz="1200" dirty="0"/>
          </a:p>
          <a:p>
            <a:pPr lvl="0"/>
            <a:endParaRPr lang="tr-TR" sz="1200" dirty="0"/>
          </a:p>
          <a:p>
            <a:pPr lvl="0"/>
            <a:endParaRPr lang="tr-TR" sz="12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Endüstri Ürünleri Bölümü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İç Mimarlık  Bölümü</a:t>
            </a:r>
            <a:r>
              <a:rPr lang="tr-TR" sz="1200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Şehir ve Bölge Planlama  Bölümü</a:t>
            </a:r>
            <a:r>
              <a:rPr lang="tr-TR" sz="1200" b="1" dirty="0"/>
              <a:t>(Bölüm açık, öğrencisi yok</a:t>
            </a:r>
            <a:r>
              <a:rPr lang="tr-TR" sz="1200" b="1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/>
            <a:endParaRPr lang="tr-TR" sz="1200" dirty="0"/>
          </a:p>
          <a:p>
            <a:pPr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endParaRPr lang="tr-TR" dirty="0"/>
          </a:p>
        </p:txBody>
      </p:sp>
      <p:sp>
        <p:nvSpPr>
          <p:cNvPr id="4" name="1 Başlık"/>
          <p:cNvSpPr>
            <a:spLocks noGrp="1"/>
          </p:cNvSpPr>
          <p:nvPr>
            <p:ph type="title"/>
          </p:nvPr>
        </p:nvSpPr>
        <p:spPr>
          <a:xfrm>
            <a:off x="83820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64</a:t>
            </a:fld>
            <a:endParaRPr lang="tr-TR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0"/>
            <a:ext cx="8305800" cy="1143000"/>
          </a:xfrm>
        </p:spPr>
        <p:txBody>
          <a:bodyPr>
            <a:normAutofit/>
          </a:bodyPr>
          <a:lstStyle/>
          <a:p>
            <a:r>
              <a:rPr lang="tr-TR" sz="3600" b="1" dirty="0"/>
              <a:t>ÖĞRENCİ ALMAYAN PROGRAMLAR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65</a:t>
            </a:fld>
            <a:endParaRPr lang="tr-TR"/>
          </a:p>
        </p:txBody>
      </p:sp>
      <p:sp>
        <p:nvSpPr>
          <p:cNvPr id="3" name="2 Metin kutusu"/>
          <p:cNvSpPr txBox="1"/>
          <p:nvPr/>
        </p:nvSpPr>
        <p:spPr>
          <a:xfrm>
            <a:off x="285720" y="1071546"/>
            <a:ext cx="850728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tr-TR" sz="1400" dirty="0"/>
          </a:p>
          <a:p>
            <a:r>
              <a:rPr lang="tr-TR" sz="1400" b="1" dirty="0"/>
              <a:t>ZİRAAT FAKÜLTESİ</a:t>
            </a:r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Bitki Beslenme ve Toprak Bilimi Bölümü</a:t>
            </a:r>
            <a:r>
              <a:rPr lang="tr-TR" sz="1400" b="1" dirty="0"/>
              <a:t>(Bölüm açık, öğrencisi yok)</a:t>
            </a:r>
          </a:p>
          <a:p>
            <a:pPr lvl="0"/>
            <a:endParaRPr lang="tr-TR" sz="1400" b="1" dirty="0"/>
          </a:p>
          <a:p>
            <a:pPr lvl="0"/>
            <a:r>
              <a:rPr lang="tr-TR" sz="1400" b="1" dirty="0"/>
              <a:t>GÜZEL SANATLAR ve TASARIM FAKÜLTESİ</a:t>
            </a:r>
          </a:p>
          <a:p>
            <a:pPr marL="285750" indent="-285750"/>
            <a:endParaRPr lang="tr-TR" sz="1400" b="1" dirty="0"/>
          </a:p>
          <a:p>
            <a:pPr lvl="0"/>
            <a:endParaRPr lang="tr-TR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Peyzaj Mimarlığı Bölümü</a:t>
            </a:r>
            <a:r>
              <a:rPr lang="tr-TR" sz="14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Endüstri Ürünleri Tasarımı Bölümü.</a:t>
            </a:r>
            <a:r>
              <a:rPr lang="tr-TR" sz="1400" b="1" dirty="0"/>
              <a:t> 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İç Mimarlık Bölümü</a:t>
            </a:r>
            <a:r>
              <a:rPr lang="tr-TR" sz="1400" b="1" dirty="0"/>
              <a:t>(Bölüm açık, öğrencisi yok)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Grafik Tasarım Bölümü</a:t>
            </a:r>
            <a:r>
              <a:rPr lang="tr-TR" sz="1400" b="1" dirty="0"/>
              <a:t>(Bölüm açık, öğrencisi yok)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sz="1400" dirty="0"/>
              <a:t>Müzik Bölümü</a:t>
            </a:r>
            <a:r>
              <a:rPr lang="tr-TR" sz="1400" b="1" dirty="0"/>
              <a:t>(Bölüm açık, öğrencisi yok)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sz="1400" dirty="0"/>
              <a:t>Resim Bölümü</a:t>
            </a:r>
            <a:r>
              <a:rPr lang="tr-TR" sz="1400" b="1" dirty="0"/>
              <a:t>(Bölüm açık, öğrencisi yok)</a:t>
            </a:r>
            <a:endParaRPr lang="tr-T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tr-TR" sz="1400" dirty="0"/>
          </a:p>
          <a:p>
            <a:pPr lvl="0"/>
            <a:endParaRPr lang="tr-TR" sz="1400" dirty="0"/>
          </a:p>
          <a:p>
            <a:pPr>
              <a:buFont typeface="Arial" pitchFamily="34" charset="0"/>
              <a:buChar char="•"/>
            </a:pPr>
            <a:endParaRPr lang="tr-TR" sz="1400" dirty="0"/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395536" y="1628800"/>
            <a:ext cx="866185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İKTİSADİ VE İDARİ BİLİMLER FAKÜLTESİ</a:t>
            </a:r>
          </a:p>
          <a:p>
            <a:endParaRPr lang="tr-TR" b="1" dirty="0"/>
          </a:p>
          <a:p>
            <a:pPr lvl="0"/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Çalışma Ekonomisi ve Endüstri İlişkiler Bölümü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66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r-TR" sz="4400" b="1" dirty="0"/>
              <a:t>ÖĞRENCİ ALMAYAN PROGRAMLAR</a:t>
            </a:r>
            <a:r>
              <a:rPr lang="tr-TR" sz="5400" b="1" dirty="0"/>
              <a:t/>
            </a:r>
            <a:br>
              <a:rPr lang="tr-TR" sz="5400" b="1" dirty="0"/>
            </a:br>
            <a:endParaRPr lang="tr-TR" dirty="0"/>
          </a:p>
        </p:txBody>
      </p:sp>
      <p:sp>
        <p:nvSpPr>
          <p:cNvPr id="3" name="2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67</a:t>
            </a:fld>
            <a:endParaRPr lang="tr-TR"/>
          </a:p>
        </p:txBody>
      </p:sp>
      <p:sp>
        <p:nvSpPr>
          <p:cNvPr id="4" name="3 Metin kutusu"/>
          <p:cNvSpPr txBox="1"/>
          <p:nvPr/>
        </p:nvSpPr>
        <p:spPr>
          <a:xfrm>
            <a:off x="500034" y="1214422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Tıp Fakültesi  </a:t>
            </a:r>
          </a:p>
          <a:p>
            <a:endParaRPr lang="tr-TR" b="1" dirty="0"/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Cerrahi Tıp Bilimleri Bölümü </a:t>
            </a:r>
            <a:r>
              <a:rPr lang="tr-TR" sz="1600" b="1" dirty="0"/>
              <a:t>(Açık Öğrencisi Yok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Dahili  Tıp Bilimleri Bölümü </a:t>
            </a:r>
            <a:r>
              <a:rPr lang="tr-TR" sz="1600" b="1" dirty="0"/>
              <a:t>(Açık Öğrencisi Yok )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Temel Tıp Bilimleri Bölümü </a:t>
            </a:r>
            <a:r>
              <a:rPr lang="tr-TR" sz="1600" b="1" dirty="0"/>
              <a:t>(Açık Öğrencisi Yok )</a:t>
            </a:r>
          </a:p>
          <a:p>
            <a:pPr lvl="0"/>
            <a:endParaRPr lang="tr-TR" sz="1600" b="1" dirty="0"/>
          </a:p>
          <a:p>
            <a:endParaRPr lang="tr-TR" dirty="0"/>
          </a:p>
        </p:txBody>
      </p:sp>
    </p:spTree>
  </p:cSld>
  <p:clrMapOvr>
    <a:masterClrMapping/>
  </p:clrMapOvr>
  <p:transition spd="med">
    <p:push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35715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ALAN/ALMAYAN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500034" y="1214422"/>
            <a:ext cx="61436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YAŞAYAN DİLLER ENSTİTÜSÜ </a:t>
            </a:r>
          </a:p>
          <a:p>
            <a:endParaRPr lang="tr-TR" b="1" dirty="0"/>
          </a:p>
          <a:p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Arap Dili Edebiyatı A.B.D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Kürt Dili Edebiyatı A.B.D  </a:t>
            </a:r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endParaRPr lang="tr-TR" sz="1600" dirty="0"/>
          </a:p>
          <a:p>
            <a:pPr lvl="0">
              <a:buFont typeface="Arial" pitchFamily="34" charset="0"/>
              <a:buChar char="•"/>
            </a:pPr>
            <a:r>
              <a:rPr lang="tr-TR" sz="1600" dirty="0"/>
              <a:t>Süryani Dili Edebiyatı A.B.D </a:t>
            </a:r>
            <a:endParaRPr lang="tr-TR" sz="1600" b="1" dirty="0"/>
          </a:p>
          <a:p>
            <a:pPr lvl="0"/>
            <a:endParaRPr lang="tr-TR" sz="1600" b="1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68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15616" y="-24787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043610" y="1268760"/>
            <a:ext cx="8629019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/>
              <a:t>SAĞLIK </a:t>
            </a:r>
            <a:r>
              <a:rPr lang="tr-TR" sz="1400" b="1" dirty="0" smtClean="0"/>
              <a:t>BİLİMLERİ FAKÜLTESİ</a:t>
            </a:r>
            <a:endParaRPr lang="tr-TR" sz="1400" b="1" dirty="0"/>
          </a:p>
          <a:p>
            <a:pPr lvl="0"/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Fizyoterapi ve Rehabilitasyon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Çocuk Gelişimi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Ebelik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Sosyal Hizmetler Bölümü</a:t>
            </a:r>
            <a:r>
              <a:rPr lang="tr-TR" sz="1400" b="1" dirty="0"/>
              <a:t> (Bölüm açık, öğrencisi yok)</a:t>
            </a:r>
            <a:endParaRPr lang="tr-TR" sz="1400" dirty="0"/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Beslenme ve Diyetetik Bölümü </a:t>
            </a:r>
            <a:r>
              <a:rPr lang="tr-TR" sz="1400" b="1" dirty="0"/>
              <a:t>(Bölüm açık, öğrencisi yok)</a:t>
            </a:r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 lvl="0">
              <a:buFont typeface="Arial" pitchFamily="34" charset="0"/>
              <a:buChar char="•"/>
            </a:pPr>
            <a:endParaRPr lang="tr-TR" sz="1400" b="1" dirty="0"/>
          </a:p>
          <a:p>
            <a:pPr lvl="0"/>
            <a:endParaRPr lang="tr-TR" sz="1400" b="1" dirty="0"/>
          </a:p>
          <a:p>
            <a:pPr lvl="0"/>
            <a:endParaRPr lang="tr-TR" sz="1400" dirty="0"/>
          </a:p>
          <a:p>
            <a:r>
              <a:rPr lang="tr-TR" sz="1400" b="1" dirty="0"/>
              <a:t>BEDEN EĞİTİMİ VE SPOR YÜKSEKOKULU</a:t>
            </a:r>
          </a:p>
          <a:p>
            <a:endParaRPr lang="tr-TR" sz="1400" b="1" dirty="0"/>
          </a:p>
          <a:p>
            <a:pPr lvl="0">
              <a:buFont typeface="Arial" pitchFamily="34" charset="0"/>
              <a:buChar char="•"/>
            </a:pPr>
            <a:r>
              <a:rPr lang="tr-TR" sz="1400" dirty="0"/>
              <a:t>Rekreasyon</a:t>
            </a:r>
            <a:r>
              <a:rPr lang="tr-TR" sz="1400" b="1" dirty="0"/>
              <a:t> </a:t>
            </a:r>
            <a:r>
              <a:rPr lang="tr-TR" sz="1400" dirty="0"/>
              <a:t>Bölümü</a:t>
            </a:r>
            <a:r>
              <a:rPr lang="tr-TR" sz="1400" b="1" dirty="0"/>
              <a:t> (Bölüm açık, öğrencisi yok)</a:t>
            </a:r>
          </a:p>
          <a:p>
            <a:pPr lvl="0"/>
            <a:endParaRPr lang="tr-TR" sz="1400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69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090530" y="-91781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395536" y="1052736"/>
            <a:ext cx="771530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SAĞLIK HİZMETLERİ MESLEK YÜKSEKOKULU</a:t>
            </a:r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Sağlık  Bakım Hizmetleri </a:t>
            </a:r>
            <a:r>
              <a:rPr lang="tr-TR" b="1" dirty="0"/>
              <a:t>(Bölüm açık, öğrencisi yok)</a:t>
            </a:r>
          </a:p>
          <a:p>
            <a:pPr lvl="0"/>
            <a:r>
              <a:rPr lang="tr-TR" dirty="0" smtClean="0"/>
              <a:t>Yaşlı Bakımı Pr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Dişçilik Hizmetleri </a:t>
            </a:r>
            <a:r>
              <a:rPr lang="tr-TR" b="1" dirty="0" smtClean="0"/>
              <a:t>(</a:t>
            </a:r>
            <a:r>
              <a:rPr lang="tr-TR" b="1" dirty="0"/>
              <a:t>Bölüm açık, öğrencisi yok</a:t>
            </a:r>
            <a:r>
              <a:rPr lang="tr-TR" b="1" dirty="0" smtClean="0"/>
              <a:t>)</a:t>
            </a:r>
          </a:p>
          <a:p>
            <a:pPr lvl="0"/>
            <a:r>
              <a:rPr lang="tr-TR" dirty="0" smtClean="0"/>
              <a:t>Diş Protez Teknolojisi Pr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tr-TR" dirty="0" smtClean="0"/>
              <a:t>Tıbbi Hizmetler ve Teknikler </a:t>
            </a:r>
            <a:r>
              <a:rPr lang="tr-TR" dirty="0"/>
              <a:t>Bölümü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 lvl="0"/>
            <a:r>
              <a:rPr lang="tr-TR" dirty="0" err="1" smtClean="0"/>
              <a:t>Paramedik</a:t>
            </a:r>
            <a:endParaRPr lang="tr-TR" dirty="0" smtClean="0"/>
          </a:p>
          <a:p>
            <a:pPr lvl="0"/>
            <a:r>
              <a:rPr lang="tr-TR" dirty="0" smtClean="0"/>
              <a:t>Tıbbi Tanıtım ve Pazarlama Pr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Eczane Hizmetleri </a:t>
            </a:r>
            <a:r>
              <a:rPr lang="tr-TR" dirty="0"/>
              <a:t>Bölümü</a:t>
            </a:r>
            <a:r>
              <a:rPr lang="tr-TR" b="1" dirty="0"/>
              <a:t>(Bölüm açık, öğrencisi yok)</a:t>
            </a:r>
          </a:p>
          <a:p>
            <a:pPr lvl="0"/>
            <a:r>
              <a:rPr lang="tr-TR" dirty="0" smtClean="0"/>
              <a:t>Eczane Hizmetleri Pr</a:t>
            </a:r>
            <a:endParaRPr lang="tr-T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dirty="0" smtClean="0"/>
              <a:t>Sağlık Programları </a:t>
            </a:r>
            <a:r>
              <a:rPr lang="tr-TR" dirty="0"/>
              <a:t>Bölümü</a:t>
            </a:r>
            <a:r>
              <a:rPr lang="tr-TR" b="1" dirty="0"/>
              <a:t>(Bölüm açık, öğrencisi yok)</a:t>
            </a:r>
          </a:p>
          <a:p>
            <a:pPr lvl="0"/>
            <a:r>
              <a:rPr lang="tr-TR" dirty="0" smtClean="0"/>
              <a:t>Ambulans ve Acil Yardım Pr</a:t>
            </a:r>
          </a:p>
          <a:p>
            <a:pPr lvl="0"/>
            <a:r>
              <a:rPr lang="tr-TR" dirty="0" smtClean="0"/>
              <a:t>Anestezi Pr</a:t>
            </a:r>
          </a:p>
          <a:p>
            <a:pPr lvl="0"/>
            <a:r>
              <a:rPr lang="tr-TR" dirty="0" smtClean="0"/>
              <a:t>Protez ve </a:t>
            </a:r>
            <a:r>
              <a:rPr lang="tr-TR" dirty="0" err="1" smtClean="0"/>
              <a:t>Ortez</a:t>
            </a:r>
            <a:r>
              <a:rPr lang="tr-TR" dirty="0" smtClean="0"/>
              <a:t> Pr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70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1338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714348" y="1214422"/>
            <a:ext cx="771530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Yabancı Diller Yüksekokulu 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Mütercim-Tercümanlık Bölümü (Arapça )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Temel Yabancı Diller </a:t>
            </a:r>
            <a:r>
              <a:rPr lang="tr-TR" dirty="0"/>
              <a:t>Bölümü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Yabancı Diller </a:t>
            </a:r>
            <a:r>
              <a:rPr lang="tr-TR" dirty="0"/>
              <a:t>Bölümü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71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72</a:t>
            </a:fld>
            <a:endParaRPr lang="tr-TR"/>
          </a:p>
        </p:txBody>
      </p:sp>
      <p:sp>
        <p:nvSpPr>
          <p:cNvPr id="4" name="1 Başlık"/>
          <p:cNvSpPr txBox="1">
            <a:spLocks/>
          </p:cNvSpPr>
          <p:nvPr/>
        </p:nvSpPr>
        <p:spPr>
          <a:xfrm>
            <a:off x="1403648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5" name="3 Metin kutusu"/>
          <p:cNvSpPr txBox="1"/>
          <p:nvPr/>
        </p:nvSpPr>
        <p:spPr>
          <a:xfrm>
            <a:off x="323528" y="1105701"/>
            <a:ext cx="77153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Turizm İşletmeciliği ve Otelcilik Yüksekokulu</a:t>
            </a:r>
          </a:p>
          <a:p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Konaklama </a:t>
            </a:r>
            <a:r>
              <a:rPr lang="tr-TR" dirty="0" err="1" smtClean="0"/>
              <a:t>İşletmeliciği</a:t>
            </a:r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endParaRPr lang="tr-TR" dirty="0"/>
          </a:p>
        </p:txBody>
      </p:sp>
      <p:sp>
        <p:nvSpPr>
          <p:cNvPr id="6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7" name="6 Metin kutusu"/>
          <p:cNvSpPr txBox="1"/>
          <p:nvPr/>
        </p:nvSpPr>
        <p:spPr>
          <a:xfrm>
            <a:off x="323528" y="2811566"/>
            <a:ext cx="77153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Kurtalan Meslek  Yüksekokulu </a:t>
            </a:r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Adalet Pr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err="1"/>
              <a:t>Peysaj</a:t>
            </a:r>
            <a:r>
              <a:rPr lang="tr-TR" dirty="0"/>
              <a:t> ve Süs Bitkileri </a:t>
            </a:r>
            <a:r>
              <a:rPr lang="tr-TR" dirty="0" smtClean="0"/>
              <a:t>Pr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Pazarlama </a:t>
            </a:r>
            <a:r>
              <a:rPr lang="tr-TR" dirty="0" smtClean="0"/>
              <a:t>Pr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Sulama Teknolojisi Pr  </a:t>
            </a:r>
            <a:r>
              <a:rPr lang="tr-TR" b="1" dirty="0"/>
              <a:t>(Bölüm açık, öğrencisi yok)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26314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259632" y="46905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1115617" y="1656219"/>
            <a:ext cx="77867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ERUH MESLEK YÜKSEKOKULU</a:t>
            </a:r>
          </a:p>
          <a:p>
            <a:endParaRPr lang="tr-TR" b="1" dirty="0"/>
          </a:p>
          <a:p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Yaşlı </a:t>
            </a:r>
            <a:r>
              <a:rPr lang="tr-TR" dirty="0" smtClean="0"/>
              <a:t>Bakımı Pr </a:t>
            </a:r>
            <a:r>
              <a:rPr lang="tr-TR" b="1" dirty="0" smtClean="0"/>
              <a:t>(Bölüm </a:t>
            </a:r>
            <a:r>
              <a:rPr lang="tr-TR" b="1" dirty="0"/>
              <a:t>açık, öğrencisi yok)</a:t>
            </a:r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Büro Yönetim ve Yöneticilik </a:t>
            </a:r>
            <a:r>
              <a:rPr lang="tr-TR" dirty="0" smtClean="0"/>
              <a:t>Asistanlığı Pr</a:t>
            </a:r>
            <a:r>
              <a:rPr lang="tr-TR" b="1" dirty="0" smtClean="0"/>
              <a:t>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Özel Güvenlik ve </a:t>
            </a:r>
            <a:r>
              <a:rPr lang="tr-TR" dirty="0" smtClean="0"/>
              <a:t>Koruma Pr</a:t>
            </a:r>
            <a:r>
              <a:rPr lang="tr-TR" b="1" dirty="0" smtClean="0"/>
              <a:t> </a:t>
            </a:r>
            <a:r>
              <a:rPr lang="tr-TR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Laborant ve Veteriner Sağlığı Pr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/>
          </a:p>
          <a:p>
            <a:r>
              <a:rPr lang="tr-TR" dirty="0"/>
              <a:t> </a:t>
            </a:r>
          </a:p>
          <a:p>
            <a:endParaRPr lang="tr-TR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73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09758" y="1052736"/>
            <a:ext cx="8072494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Tasarım MYO</a:t>
            </a:r>
            <a:r>
              <a:rPr kumimoji="0" lang="tr-TR" sz="20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/>
              <a:t>Bilgisayar Destekli Tasarım ve </a:t>
            </a:r>
            <a:r>
              <a:rPr lang="tr-TR" dirty="0" smtClean="0"/>
              <a:t>Animasyon Pr </a:t>
            </a:r>
            <a:r>
              <a:rPr lang="tr-TR" b="1" dirty="0"/>
              <a:t>(Bölüm açık, öğrencisi yok)</a:t>
            </a:r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/>
              <a:t>Mobilya ve </a:t>
            </a:r>
            <a:r>
              <a:rPr lang="tr-TR" dirty="0" err="1"/>
              <a:t>Dekarasyon</a:t>
            </a:r>
            <a:r>
              <a:rPr lang="tr-TR" dirty="0"/>
              <a:t> </a:t>
            </a:r>
            <a:r>
              <a:rPr lang="tr-TR" dirty="0" smtClean="0"/>
              <a:t>Pr </a:t>
            </a:r>
            <a:r>
              <a:rPr lang="tr-TR" b="1" dirty="0" smtClean="0"/>
              <a:t>(Bölüm </a:t>
            </a:r>
            <a:r>
              <a:rPr lang="tr-TR" b="1" dirty="0"/>
              <a:t>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r>
              <a:rPr lang="tr-TR" dirty="0"/>
              <a:t>Coğrafi Bilgi </a:t>
            </a:r>
            <a:r>
              <a:rPr lang="tr-TR" dirty="0" smtClean="0"/>
              <a:t>Sistemleri Pr  </a:t>
            </a:r>
            <a:r>
              <a:rPr lang="tr-TR" b="1" dirty="0"/>
              <a:t>(Bölüm açık, öğrencisi yok)</a:t>
            </a:r>
            <a:endParaRPr lang="tr-TR" dirty="0"/>
          </a:p>
          <a:p>
            <a:pPr lvl="0">
              <a:buFont typeface="Arial" pitchFamily="34" charset="0"/>
              <a:buChar char="•"/>
            </a:pPr>
            <a:endParaRPr lang="tr-TR" dirty="0"/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Grafik Tasarımı Pr </a:t>
            </a:r>
            <a:r>
              <a:rPr lang="tr-TR" b="1" dirty="0"/>
              <a:t>(Bölüm açık, öğrencisi yok</a:t>
            </a:r>
            <a:r>
              <a:rPr lang="tr-TR" b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tr-TR" b="1" dirty="0"/>
          </a:p>
          <a:p>
            <a:endParaRPr lang="tr-TR" b="1" dirty="0"/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 smtClean="0"/>
          </a:p>
          <a:p>
            <a:pPr lvl="0"/>
            <a:endParaRPr lang="tr-TR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tr-T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74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-6563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4" name="3 Dikdörtgen"/>
          <p:cNvSpPr/>
          <p:nvPr/>
        </p:nvSpPr>
        <p:spPr>
          <a:xfrm>
            <a:off x="1187624" y="1158177"/>
            <a:ext cx="8143932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Teknik Bilimler MYO</a:t>
            </a:r>
          </a:p>
          <a:p>
            <a:endParaRPr lang="tr-TR" b="1" dirty="0"/>
          </a:p>
          <a:p>
            <a:endParaRPr lang="tr-TR" sz="1400" dirty="0"/>
          </a:p>
          <a:p>
            <a:pPr lvl="0">
              <a:buFont typeface="Arial" pitchFamily="34" charset="0"/>
              <a:buChar char="•"/>
            </a:pPr>
            <a:r>
              <a:rPr lang="tr-TR" sz="1200" dirty="0"/>
              <a:t>Kontrol ve Otomasyon </a:t>
            </a:r>
            <a:r>
              <a:rPr lang="tr-TR" sz="1200" dirty="0" smtClean="0"/>
              <a:t>Teknolojisi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Mobilya ve </a:t>
            </a:r>
            <a:r>
              <a:rPr lang="tr-TR" sz="1200" dirty="0" err="1"/>
              <a:t>Dekarasyon</a:t>
            </a:r>
            <a:r>
              <a:rPr lang="tr-TR" sz="1200" dirty="0"/>
              <a:t> </a:t>
            </a:r>
            <a:r>
              <a:rPr lang="tr-TR" sz="1200" dirty="0" smtClean="0"/>
              <a:t>Pr 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Otomotiv Teknolojisi Pr </a:t>
            </a:r>
            <a:r>
              <a:rPr lang="tr-TR" sz="1200" b="1" dirty="0"/>
              <a:t>(Bölüm açık, öğrencisi yok)</a:t>
            </a:r>
          </a:p>
          <a:p>
            <a:pPr lvl="0"/>
            <a:endParaRPr lang="tr-TR" sz="1200" b="1" dirty="0"/>
          </a:p>
          <a:p>
            <a:pPr>
              <a:buFont typeface="Arial" pitchFamily="34" charset="0"/>
              <a:buChar char="•"/>
            </a:pPr>
            <a:r>
              <a:rPr lang="tr-TR" sz="1200" dirty="0"/>
              <a:t>Raylı Sistemler Makine </a:t>
            </a:r>
            <a:r>
              <a:rPr lang="tr-TR" sz="1200" dirty="0" smtClean="0"/>
              <a:t>Teknolojisi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b="1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Sivil Savunma ve İtfaiyecilik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Gaz ve Tesisatı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İklimlendirme ve Soğutma Pr.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Doğal Gaz Tesisatı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 smtClean="0"/>
          </a:p>
          <a:p>
            <a:pPr>
              <a:buFont typeface="Arial" pitchFamily="34" charset="0"/>
              <a:buChar char="•"/>
            </a:pPr>
            <a:r>
              <a:rPr lang="tr-TR" sz="1200" dirty="0" smtClean="0"/>
              <a:t>Yapı Denetim Pr </a:t>
            </a:r>
            <a:r>
              <a:rPr lang="tr-TR" sz="1200" b="1" dirty="0"/>
              <a:t>(Bölüm 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sz="1200" dirty="0"/>
          </a:p>
          <a:p>
            <a:pPr lvl="0">
              <a:buFont typeface="Arial" pitchFamily="34" charset="0"/>
              <a:buChar char="•"/>
            </a:pPr>
            <a:endParaRPr lang="tr-TR" sz="1200" b="1" dirty="0"/>
          </a:p>
          <a:p>
            <a:pPr lvl="0">
              <a:buFont typeface="Arial" pitchFamily="34" charset="0"/>
              <a:buChar char="•"/>
            </a:pPr>
            <a:endParaRPr lang="tr-TR" sz="1200" dirty="0"/>
          </a:p>
        </p:txBody>
      </p:sp>
      <p:sp>
        <p:nvSpPr>
          <p:cNvPr id="5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75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Başlık"/>
          <p:cNvSpPr txBox="1">
            <a:spLocks/>
          </p:cNvSpPr>
          <p:nvPr/>
        </p:nvSpPr>
        <p:spPr>
          <a:xfrm>
            <a:off x="1187624" y="0"/>
            <a:ext cx="8305800" cy="1143000"/>
          </a:xfrm>
          <a:prstGeom prst="rect">
            <a:avLst/>
          </a:prstGeom>
        </p:spPr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3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ÖĞRENCİ ALMAYAN PROGRAMLAR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209758" y="1745233"/>
            <a:ext cx="8072494" cy="32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r-TR" sz="20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Sosyal Bilimler </a:t>
            </a:r>
            <a:r>
              <a:rPr kumimoji="0" lang="tr-T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MYO</a:t>
            </a:r>
            <a:r>
              <a:rPr kumimoji="0" lang="tr-TR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Pastacılık ve Ekmekçilik Pr </a:t>
            </a:r>
            <a:r>
              <a:rPr lang="tr-TR" b="1" dirty="0"/>
              <a:t>(Bölüm açık, öğrencisi yok)</a:t>
            </a:r>
          </a:p>
          <a:p>
            <a:pPr lvl="0"/>
            <a:endParaRPr lang="tr-TR" b="1" dirty="0"/>
          </a:p>
          <a:p>
            <a:pPr lvl="0">
              <a:buFont typeface="Arial" pitchFamily="34" charset="0"/>
              <a:buChar char="•"/>
            </a:pPr>
            <a:r>
              <a:rPr lang="tr-TR" dirty="0" smtClean="0"/>
              <a:t>İş Sağlığı ve Güvenliği  Pr </a:t>
            </a:r>
            <a:r>
              <a:rPr lang="tr-TR" b="1" dirty="0" smtClean="0"/>
              <a:t>(Bölüm </a:t>
            </a:r>
            <a:r>
              <a:rPr lang="tr-TR" b="1" dirty="0"/>
              <a:t>açık, öğrencisi yok)</a:t>
            </a:r>
          </a:p>
          <a:p>
            <a:pPr lvl="0">
              <a:buFont typeface="Arial" pitchFamily="34" charset="0"/>
              <a:buChar char="•"/>
            </a:pPr>
            <a:endParaRPr lang="tr-TR" b="1" dirty="0"/>
          </a:p>
          <a:p>
            <a:pPr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Arial" pitchFamily="34" charset="0"/>
              <a:buChar char="•"/>
            </a:pPr>
            <a:endParaRPr lang="tr-TR" dirty="0"/>
          </a:p>
          <a:p>
            <a:pPr lvl="0"/>
            <a:endParaRPr lang="tr-TR" dirty="0" smtClean="0"/>
          </a:p>
          <a:p>
            <a:pPr lvl="0"/>
            <a:endParaRPr lang="tr-TR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tr-T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ikdörtgen 1"/>
          <p:cNvSpPr/>
          <p:nvPr/>
        </p:nvSpPr>
        <p:spPr>
          <a:xfrm>
            <a:off x="2517313" y="638132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76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6653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Dikdörtgen 1"/>
          <p:cNvSpPr/>
          <p:nvPr/>
        </p:nvSpPr>
        <p:spPr>
          <a:xfrm>
            <a:off x="4572000" y="6357958"/>
            <a:ext cx="294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r-TR" altLang="tr-TR" dirty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5" name="4 Dikdörtgen"/>
          <p:cNvSpPr/>
          <p:nvPr/>
        </p:nvSpPr>
        <p:spPr>
          <a:xfrm>
            <a:off x="1071538" y="2214554"/>
            <a:ext cx="600079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tr-TR" sz="6600" b="1" i="1" u="sng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TEŞEKKÜRLER</a:t>
            </a:r>
            <a:r>
              <a:rPr lang="tr-TR" sz="5400" b="1" cap="all" spc="0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</a:p>
        </p:txBody>
      </p:sp>
    </p:spTree>
  </p:cSld>
  <p:clrMapOvr>
    <a:masterClrMapping/>
  </p:clrMapOvr>
  <p:transition spd="med">
    <p:push/>
  </p:transition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Brifing ve Sunum Formatı.pptx</Template>
  <TotalTime>15379</TotalTime>
  <Words>6234</Words>
  <Application>Microsoft Office PowerPoint</Application>
  <PresentationFormat>Ekran Gösterisi (4:3)</PresentationFormat>
  <Paragraphs>3467</Paragraphs>
  <Slides>77</Slides>
  <Notes>3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77</vt:i4>
      </vt:variant>
    </vt:vector>
  </HeadingPairs>
  <TitlesOfParts>
    <vt:vector size="83" baseType="lpstr">
      <vt:lpstr>Arial</vt:lpstr>
      <vt:lpstr>Book Antiqua</vt:lpstr>
      <vt:lpstr>Calibri</vt:lpstr>
      <vt:lpstr>Tahoma</vt:lpstr>
      <vt:lpstr>Times New Roman</vt:lpstr>
      <vt:lpstr>Ofis Teması</vt:lpstr>
      <vt:lpstr>PowerPoint Sunusu</vt:lpstr>
      <vt:lpstr>PowerPoint Sunusu</vt:lpstr>
      <vt:lpstr>PowerPoint Sunusu</vt:lpstr>
      <vt:lpstr>PowerPoint Sunusu</vt:lpstr>
      <vt:lpstr>Personel Görev Dağılım Tablosu</vt:lpstr>
      <vt:lpstr>ÖĞRENCİ İŞLERİNİN ÇALIŞMA ALANLARI</vt:lpstr>
      <vt:lpstr>Mali Bilgiler</vt:lpstr>
      <vt:lpstr>EVRAK KAYIT BİLGİLERİ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4223 öğrenci kontenjanından 4095 öğrenci kaydını yapmıştır.</vt:lpstr>
      <vt:lpstr>PowerPoint Sunusu</vt:lpstr>
      <vt:lpstr>PowerPoint Sunusu</vt:lpstr>
      <vt:lpstr>PowerPoint Sunusu</vt:lpstr>
      <vt:lpstr>PowerPoint Sunusu</vt:lpstr>
      <vt:lpstr>PowerPoint Sunusu</vt:lpstr>
      <vt:lpstr>2008-2021 ÖĞRENCİ SAYILARI</vt:lpstr>
      <vt:lpstr>2008-2021 ARASI ÖĞRENCİ SAYILARI GRAFİĞİ</vt:lpstr>
      <vt:lpstr>PowerPoint Sunusu</vt:lpstr>
      <vt:lpstr>PowerPoint Sunusu</vt:lpstr>
      <vt:lpstr>2023-24 Eğitim-Öğretim Yılı Öğrenci Sayıları</vt:lpstr>
      <vt:lpstr>PowerPoint Sunusu</vt:lpstr>
      <vt:lpstr>PowerPoint Sunusu</vt:lpstr>
      <vt:lpstr>PowerPoint Sunusu</vt:lpstr>
      <vt:lpstr>PowerPoint Sunusu</vt:lpstr>
      <vt:lpstr>Fakülte bazında öğrenim şekline göre cinsiyet sayıları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2008-2023 ARASI MEZUN ÖĞRENCİ SAYILARI</vt:lpstr>
      <vt:lpstr> e-imzalı Diploma İşlemleri</vt:lpstr>
      <vt:lpstr>Önlisans Azemi Süreyi Aşan Öğrenciler Hk. Bilgi Semineri</vt:lpstr>
      <vt:lpstr>Daire Başkanlığımızda Yapılan Eğitim Semineri ve Bilgilendirme Toplantıları   </vt:lpstr>
      <vt:lpstr>YÖKSİS İŞLEMLERİ </vt:lpstr>
      <vt:lpstr>İlk Defa Bölüm/Program Açma ve Öğrenci Alma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ÖĞRENCİ ALAN PROGRAMLAR</vt:lpstr>
      <vt:lpstr>PowerPoint Sunusu</vt:lpstr>
      <vt:lpstr>ÖĞRENCİ ALAN PROGRAMLAR</vt:lpstr>
      <vt:lpstr>ÖĞRENCİ ALAN PROGRAMLAR</vt:lpstr>
      <vt:lpstr>ÖĞRENCİ ALMAYAN PROGRAMLAR</vt:lpstr>
      <vt:lpstr>ÖĞRENCİ ALMAYAN PROGRAMLAR</vt:lpstr>
      <vt:lpstr>ÖĞRENCİ ALMAYAN PROGRAMLAR</vt:lpstr>
      <vt:lpstr>ÖĞRENCİ ALMAYAN PROGRAMLAR</vt:lpstr>
      <vt:lpstr>PowerPoint Sunusu</vt:lpstr>
      <vt:lpstr>ÖĞRENCİ ALMAYAN PROGRAMLAR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ÖĞRENCİ İŞLERİ DAİRE BAŞKANLIĞI</dc:title>
  <dc:creator>SERHAT56</dc:creator>
  <cp:lastModifiedBy>Siirtüniversitesi</cp:lastModifiedBy>
  <cp:revision>1431</cp:revision>
  <cp:lastPrinted>2024-03-14T06:44:35Z</cp:lastPrinted>
  <dcterms:created xsi:type="dcterms:W3CDTF">2016-02-05T08:24:39Z</dcterms:created>
  <dcterms:modified xsi:type="dcterms:W3CDTF">2024-03-14T11:40:11Z</dcterms:modified>
</cp:coreProperties>
</file>