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charts/style15.xml" ContentType="application/vnd.ms-office.chartstyl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charts/colors6.xml" ContentType="application/vnd.ms-office.chartcolor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style11.xml" ContentType="application/vnd.ms-office.chartstyl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olors12.xml" ContentType="application/vnd.ms-office.chartcolorstyle+xml"/>
  <Override PartName="/ppt/charts/chart7.xml" ContentType="application/vnd.openxmlformats-officedocument.drawingml.chart+xml"/>
  <Override PartName="/ppt/charts/style9.xml" ContentType="application/vnd.ms-office.chartstyle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style5.xml" ContentType="application/vnd.ms-office.chartstyl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Default Extension="png" ContentType="image/png"/>
  <Override PartName="/ppt/charts/style1.xml" ContentType="application/vnd.ms-office.chartstyl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style12.xml" ContentType="application/vnd.ms-office.chart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charts/chart16.xml" ContentType="application/vnd.openxmlformats-officedocument.drawingml.chart+xml"/>
  <Override PartName="/ppt/charts/colors5.xml" ContentType="application/vnd.ms-office.chartcolorstyle+xml"/>
  <Override PartName="/ppt/charts/colors15.xml" ContentType="application/vnd.ms-office.chartcolorstyle+xml"/>
  <Override PartName="/ppt/charts/style10.xml" ContentType="application/vnd.ms-office.chart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charts/colors3.xml" ContentType="application/vnd.ms-office.chartcolorstyle+xml"/>
  <Override PartName="/ppt/charts/colors1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olors1.xml" ContentType="application/vnd.ms-office.chartcolorstyle+xml"/>
  <Override PartName="/ppt/charts/colors11.xml" ContentType="application/vnd.ms-office.chartcolorstyle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style8.xml" ContentType="application/vnd.ms-office.chartstyle+xml"/>
  <Override PartName="/ppt/charts/chart4.xml" ContentType="application/vnd.openxmlformats-officedocument.drawingml.chart+xml"/>
  <Override PartName="/ppt/charts/style6.xml" ContentType="application/vnd.ms-office.chartstyl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4.xml" ContentType="application/vnd.ms-office.chartstyle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diagrams/colors1.xml" ContentType="application/vnd.openxmlformats-officedocument.drawingml.diagramColors+xml"/>
  <Override PartName="/ppt/charts/colors8.xml" ContentType="application/vnd.ms-office.chartcolorstyl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charts/style13.xml" ContentType="application/vnd.ms-office.chart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charts/colors4.xml" ContentType="application/vnd.ms-office.chartcolorstyl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charts/chart15.xml" ContentType="application/vnd.openxmlformats-officedocument.drawingml.chart+xml"/>
  <Override PartName="/ppt/charts/colors14.xml" ContentType="application/vnd.ms-office.chartcolorstyl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olors10.xml" ContentType="application/vnd.ms-office.chartcolorstyle+xml"/>
  <Override PartName="/ppt/slides/slide79.xml" ContentType="application/vnd.openxmlformats-officedocument.presentationml.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charts/chart1.xml" ContentType="application/vnd.openxmlformats-officedocument.drawingml.chart+xml"/>
  <Override PartName="/ppt/charts/style3.xml" ContentType="application/vnd.ms-office.chartstyl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charts/colors9.xml" ContentType="application/vnd.ms-office.chartcolorstyle+xml"/>
  <Override PartName="/ppt/charts/style14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3" r:id="rId1"/>
  </p:sldMasterIdLst>
  <p:notesMasterIdLst>
    <p:notesMasterId r:id="rId84"/>
  </p:notesMasterIdLst>
  <p:sldIdLst>
    <p:sldId id="472" r:id="rId2"/>
    <p:sldId id="297" r:id="rId3"/>
    <p:sldId id="298" r:id="rId4"/>
    <p:sldId id="299" r:id="rId5"/>
    <p:sldId id="437" r:id="rId6"/>
    <p:sldId id="372" r:id="rId7"/>
    <p:sldId id="462" r:id="rId8"/>
    <p:sldId id="453" r:id="rId9"/>
    <p:sldId id="259" r:id="rId10"/>
    <p:sldId id="337" r:id="rId11"/>
    <p:sldId id="258" r:id="rId12"/>
    <p:sldId id="444" r:id="rId13"/>
    <p:sldId id="446" r:id="rId14"/>
    <p:sldId id="412" r:id="rId15"/>
    <p:sldId id="413" r:id="rId16"/>
    <p:sldId id="414" r:id="rId17"/>
    <p:sldId id="417" r:id="rId18"/>
    <p:sldId id="416" r:id="rId19"/>
    <p:sldId id="411" r:id="rId20"/>
    <p:sldId id="410" r:id="rId21"/>
    <p:sldId id="445" r:id="rId22"/>
    <p:sldId id="454" r:id="rId23"/>
    <p:sldId id="262" r:id="rId24"/>
    <p:sldId id="403" r:id="rId25"/>
    <p:sldId id="406" r:id="rId26"/>
    <p:sldId id="261" r:id="rId27"/>
    <p:sldId id="407" r:id="rId28"/>
    <p:sldId id="260" r:id="rId29"/>
    <p:sldId id="402" r:id="rId30"/>
    <p:sldId id="401" r:id="rId31"/>
    <p:sldId id="422" r:id="rId32"/>
    <p:sldId id="448" r:id="rId33"/>
    <p:sldId id="425" r:id="rId34"/>
    <p:sldId id="408" r:id="rId35"/>
    <p:sldId id="409" r:id="rId36"/>
    <p:sldId id="471" r:id="rId37"/>
    <p:sldId id="400" r:id="rId38"/>
    <p:sldId id="418" r:id="rId39"/>
    <p:sldId id="421" r:id="rId40"/>
    <p:sldId id="419" r:id="rId41"/>
    <p:sldId id="420" r:id="rId42"/>
    <p:sldId id="470" r:id="rId43"/>
    <p:sldId id="404" r:id="rId44"/>
    <p:sldId id="405" r:id="rId45"/>
    <p:sldId id="477" r:id="rId46"/>
    <p:sldId id="482" r:id="rId47"/>
    <p:sldId id="466" r:id="rId48"/>
    <p:sldId id="467" r:id="rId49"/>
    <p:sldId id="468" r:id="rId50"/>
    <p:sldId id="469" r:id="rId51"/>
    <p:sldId id="476" r:id="rId52"/>
    <p:sldId id="478" r:id="rId53"/>
    <p:sldId id="324" r:id="rId54"/>
    <p:sldId id="325" r:id="rId55"/>
    <p:sldId id="326" r:id="rId56"/>
    <p:sldId id="327" r:id="rId57"/>
    <p:sldId id="328" r:id="rId58"/>
    <p:sldId id="329" r:id="rId59"/>
    <p:sldId id="330" r:id="rId60"/>
    <p:sldId id="331" r:id="rId61"/>
    <p:sldId id="438" r:id="rId62"/>
    <p:sldId id="332" r:id="rId63"/>
    <p:sldId id="333" r:id="rId64"/>
    <p:sldId id="334" r:id="rId65"/>
    <p:sldId id="335" r:id="rId66"/>
    <p:sldId id="336" r:id="rId67"/>
    <p:sldId id="313" r:id="rId68"/>
    <p:sldId id="307" r:id="rId69"/>
    <p:sldId id="310" r:id="rId70"/>
    <p:sldId id="311" r:id="rId71"/>
    <p:sldId id="312" r:id="rId72"/>
    <p:sldId id="308" r:id="rId73"/>
    <p:sldId id="475" r:id="rId74"/>
    <p:sldId id="322" r:id="rId75"/>
    <p:sldId id="315" r:id="rId76"/>
    <p:sldId id="318" r:id="rId77"/>
    <p:sldId id="429" r:id="rId78"/>
    <p:sldId id="439" r:id="rId79"/>
    <p:sldId id="317" r:id="rId80"/>
    <p:sldId id="319" r:id="rId81"/>
    <p:sldId id="320" r:id="rId82"/>
    <p:sldId id="473" r:id="rId83"/>
  </p:sldIdLst>
  <p:sldSz cx="9144000" cy="6858000" type="screen4x3"/>
  <p:notesSz cx="6858000" cy="99472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83E5"/>
    <a:srgbClr val="66CCFF"/>
    <a:srgbClr val="FFE389"/>
    <a:srgbClr val="E6B27E"/>
    <a:srgbClr val="EEFAA4"/>
    <a:srgbClr val="EDF76D"/>
    <a:srgbClr val="99FF66"/>
    <a:srgbClr val="351E96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18" autoAdjust="0"/>
    <p:restoredTop sz="94660"/>
  </p:normalViewPr>
  <p:slideViewPr>
    <p:cSldViewPr>
      <p:cViewPr varScale="1">
        <p:scale>
          <a:sx n="110" d="100"/>
          <a:sy n="110" d="100"/>
        </p:scale>
        <p:origin x="-16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al__ma_Sayfas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al__ma_Sayfas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Office_Excel__al__ma_Sayfas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Office_Excel__al__ma_Sayfas_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Office_Excel__al__ma_Sayfas_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Office_Excel__al__ma_Sayfas_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Microsoft_Office_Excel__al__ma_Sayfas_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Microsoft_Office_Excel__al__ma_Sayfas_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Microsoft_Office_Excel__al__ma_Sayfas_11.xlsx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package" Target="../embeddings/Microsoft_Office_Excel__al__ma_Sayfas_12.xlsx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package" Target="../embeddings/Microsoft_Office_Excel__al__ma_Sayfas_13.xlsx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package" Target="../embeddings/Microsoft_Office_Excel__al__ma_Sayfas_14.xlsx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14.xml"/><Relationship Id="rId2" Type="http://schemas.microsoft.com/office/2011/relationships/chartColorStyle" Target="colors14.xml"/><Relationship Id="rId1" Type="http://schemas.openxmlformats.org/officeDocument/2006/relationships/package" Target="../embeddings/Microsoft_Office_Excel__al__ma_Sayfas_15.xlsx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Style" Target="style15.xml"/><Relationship Id="rId2" Type="http://schemas.microsoft.com/office/2011/relationships/chartColorStyle" Target="colors15.xml"/><Relationship Id="rId1" Type="http://schemas.openxmlformats.org/officeDocument/2006/relationships/package" Target="../embeddings/Microsoft_Office_Excel__al__ma_Sayfas_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Öğrenci </a:t>
            </a:r>
            <a:r>
              <a:rPr lang="en-US" dirty="0" err="1" smtClean="0"/>
              <a:t>Kontenjan</a:t>
            </a:r>
            <a:r>
              <a:rPr lang="en-US" dirty="0" smtClean="0"/>
              <a:t> </a:t>
            </a:r>
            <a:r>
              <a:rPr lang="en-US" dirty="0" err="1"/>
              <a:t>Doluluk</a:t>
            </a:r>
            <a:r>
              <a:rPr lang="en-US" dirty="0"/>
              <a:t> </a:t>
            </a:r>
            <a:r>
              <a:rPr lang="en-US" dirty="0" err="1"/>
              <a:t>Oranı</a:t>
            </a:r>
            <a:endParaRPr lang="en-US" dirty="0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Kontenjan Doluluk Oranı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</c:spPr>
            <c:showVal val="1"/>
          </c:dLbls>
          <c:cat>
            <c:strRef>
              <c:f>Sayfa1!$A$2:$A$4</c:f>
              <c:strCache>
                <c:ptCount val="3"/>
                <c:pt idx="0">
                  <c:v>Kontenjan Sayısı</c:v>
                </c:pt>
                <c:pt idx="1">
                  <c:v>Kayıt Yapan</c:v>
                </c:pt>
                <c:pt idx="2">
                  <c:v>Kayıt Yapmayan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3810</c:v>
                </c:pt>
                <c:pt idx="1">
                  <c:v>3216</c:v>
                </c:pt>
                <c:pt idx="2">
                  <c:v>594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2D-4F06-8E3D-A56DD6854440}"/>
            </c:ext>
          </c:extLst>
        </c:ser>
        <c:gapWidth val="219"/>
        <c:overlap val="-27"/>
        <c:axId val="143293440"/>
        <c:axId val="143307520"/>
      </c:barChart>
      <c:catAx>
        <c:axId val="1432934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07520"/>
        <c:crosses val="autoZero"/>
        <c:auto val="1"/>
        <c:lblAlgn val="ctr"/>
        <c:lblOffset val="100"/>
      </c:catAx>
      <c:valAx>
        <c:axId val="14330752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293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2018-2019</a:t>
            </a:r>
            <a:r>
              <a:rPr lang="tr-TR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ÖSYM KAYIT YAPTIRAN ÖĞRENCİ ORANI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1.0511391977653458E-2"/>
          <c:y val="0"/>
        </c:manualLayout>
      </c:layout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9AB-4264-B212-13482B19A85C}"/>
              </c:ext>
            </c:extLst>
          </c:dPt>
          <c:dPt>
            <c:idx val="1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49AB-4264-B212-13482B19A85C}"/>
              </c:ext>
            </c:extLst>
          </c:dPt>
          <c:dLbls>
            <c:dLbl>
              <c:idx val="0"/>
              <c:layout>
                <c:manualLayout>
                  <c:x val="0.35840821753932356"/>
                  <c:y val="-0.1308043350939407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r-TR" sz="2800" b="1" dirty="0" smtClean="0"/>
                      <a:t>84.4</a:t>
                    </a:r>
                    <a:r>
                      <a:rPr lang="en-US" sz="2800" b="1" dirty="0" smtClean="0"/>
                      <a:t>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4681168858222102"/>
                      <c:h val="0.1746427449047736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9AB-4264-B212-13482B19A85C}"/>
                </c:ext>
              </c:extLst>
            </c:dLbl>
            <c:dLbl>
              <c:idx val="1"/>
              <c:layout>
                <c:manualLayout>
                  <c:x val="-6.7713210436936816E-2"/>
                  <c:y val="4.72207937375231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tr-TR" sz="2400" dirty="0" smtClean="0"/>
                      <a:t>15.6</a:t>
                    </a:r>
                    <a:r>
                      <a:rPr lang="en-US" sz="2400" dirty="0" smtClean="0"/>
                      <a:t>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8.8578327606456425E-2"/>
                      <c:h val="0.145275777899198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9AB-4264-B212-13482B19A8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Sayfa1!$A$2:$A$3</c:f>
              <c:strCache>
                <c:ptCount val="2"/>
                <c:pt idx="0">
                  <c:v>KAYIT YAPAN</c:v>
                </c:pt>
                <c:pt idx="1">
                  <c:v>KAYIT YAPMAYAN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3810</c:v>
                </c:pt>
                <c:pt idx="1">
                  <c:v>594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9AB-4264-B212-13482B19A85C}"/>
            </c:ext>
          </c:extLst>
        </c:ser>
      </c:pie3D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Öğrenci</a:t>
            </a:r>
            <a:r>
              <a:rPr lang="tr-TR" baseline="0" dirty="0" smtClean="0"/>
              <a:t> Sayı Grafiği </a:t>
            </a:r>
            <a:endParaRPr lang="en-US" dirty="0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13364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4CC-4E67-AF56-35E2E3777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Sayfa1!$A$2:$A$12</c:f>
              <c:strCache>
                <c:ptCount val="11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</c:strCache>
            </c:strRef>
          </c:cat>
          <c:val>
            <c:numRef>
              <c:f>Sayfa1!$B$2:$B$12</c:f>
              <c:numCache>
                <c:formatCode>General</c:formatCode>
                <c:ptCount val="11"/>
                <c:pt idx="0">
                  <c:v>2729</c:v>
                </c:pt>
                <c:pt idx="1">
                  <c:v>3894</c:v>
                </c:pt>
                <c:pt idx="2">
                  <c:v>4517</c:v>
                </c:pt>
                <c:pt idx="3">
                  <c:v>5147</c:v>
                </c:pt>
                <c:pt idx="4">
                  <c:v>5012</c:v>
                </c:pt>
                <c:pt idx="5">
                  <c:v>6023</c:v>
                </c:pt>
                <c:pt idx="6">
                  <c:v>7404</c:v>
                </c:pt>
                <c:pt idx="7">
                  <c:v>10150</c:v>
                </c:pt>
                <c:pt idx="8">
                  <c:v>12233</c:v>
                </c:pt>
                <c:pt idx="9">
                  <c:v>13364</c:v>
                </c:pt>
                <c:pt idx="10">
                  <c:v>15372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F6E-452B-9167-140A4A4F4B61}"/>
            </c:ext>
          </c:extLst>
        </c:ser>
        <c:gapWidth val="219"/>
        <c:overlap val="-27"/>
        <c:axId val="144780672"/>
        <c:axId val="145884288"/>
      </c:barChart>
      <c:catAx>
        <c:axId val="1447806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884288"/>
        <c:crosses val="autoZero"/>
        <c:auto val="1"/>
        <c:lblAlgn val="ctr"/>
        <c:lblOffset val="100"/>
      </c:catAx>
      <c:valAx>
        <c:axId val="14588428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4780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2018-2019</a:t>
            </a:r>
            <a:r>
              <a:rPr lang="tr-TR" baseline="0" dirty="0" smtClean="0"/>
              <a:t> Öğrenci sayıları</a:t>
            </a:r>
            <a:endParaRPr lang="tr-TR" dirty="0"/>
          </a:p>
        </c:rich>
      </c:tx>
      <c:layout>
        <c:manualLayout>
          <c:xMode val="edge"/>
          <c:yMode val="edge"/>
          <c:x val="0.33255543530877707"/>
          <c:y val="5.4085176913891619E-3"/>
        </c:manualLayout>
      </c:layout>
      <c:spPr>
        <a:noFill/>
        <a:ln>
          <a:noFill/>
        </a:ln>
        <a:effectLst/>
      </c:spPr>
    </c:title>
    <c:view3D>
      <c:rotX val="10"/>
      <c:rotY val="10"/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ÖN LİSANS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0"/>
                  <c:y val="-4.5972400376807596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419C-4BDB-935F-49593B1055D8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Sayfa1!$B$2</c:f>
              <c:numCache>
                <c:formatCode>General</c:formatCode>
                <c:ptCount val="1"/>
                <c:pt idx="0">
                  <c:v>5208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19C-4BDB-935F-49593B1055D8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LİSANS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9.4483549446886857E-3"/>
                  <c:y val="-3.7859623839724042E-2"/>
                </c:manualLayout>
              </c:layout>
              <c:showVal val="1"/>
            </c:dLbl>
            <c:showVal val="1"/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Sayfa1!$C$2</c:f>
              <c:numCache>
                <c:formatCode>General</c:formatCode>
                <c:ptCount val="1"/>
                <c:pt idx="0">
                  <c:v>8467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19C-4BDB-935F-49593B1055D8}"/>
            </c:ext>
          </c:extLst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FARABİ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3.1494516482295856E-3"/>
                  <c:y val="-2.163407076555660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 i="1" baseline="0"/>
                  </a:pPr>
                  <a:endParaRPr lang="tr-TR"/>
                </a:p>
              </c:tx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419C-4BDB-935F-49593B1055D8}"/>
                </c:ext>
              </c:extLst>
            </c:dLbl>
            <c:delete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Sayfa1!$D$2</c:f>
              <c:numCache>
                <c:formatCode>General</c:formatCode>
                <c:ptCount val="1"/>
                <c:pt idx="0">
                  <c:v>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419C-4BDB-935F-49593B1055D8}"/>
            </c:ext>
          </c:extLst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DOKTORA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dLbls>
            <c:showVal val="1"/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Sayfa1!$E$2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419C-4BDB-935F-49593B1055D8}"/>
            </c:ext>
          </c:extLst>
        </c:ser>
        <c:ser>
          <c:idx val="4"/>
          <c:order val="4"/>
          <c:tx>
            <c:strRef>
              <c:f>Sayfa1!$F$1</c:f>
              <c:strCache>
                <c:ptCount val="1"/>
                <c:pt idx="0">
                  <c:v>LİSANS ÜSTÜ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3.1494516482295852E-3"/>
                  <c:y val="-1.892981191986207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</a:t>
                    </a:r>
                    <a:r>
                      <a:rPr lang="tr-TR" dirty="0" smtClean="0"/>
                      <a:t>42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Sayfa1!$F$2</c:f>
              <c:numCache>
                <c:formatCode>General</c:formatCode>
                <c:ptCount val="1"/>
                <c:pt idx="0">
                  <c:v>855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419C-4BDB-935F-49593B1055D8}"/>
            </c:ext>
          </c:extLst>
        </c:ser>
        <c:ser>
          <c:idx val="5"/>
          <c:order val="5"/>
          <c:tx>
            <c:strRef>
              <c:f>Sayfa1!$G$1</c:f>
              <c:strCache>
                <c:ptCount val="1"/>
                <c:pt idx="0">
                  <c:v>PEDEGOJİK FORMASYON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7.8736291205738756E-3"/>
                  <c:y val="-2.1634070765556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 i="1" baseline="0"/>
                  </a:pPr>
                  <a:endParaRPr lang="tr-TR"/>
                </a:p>
              </c:tx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419C-4BDB-935F-49593B1055D8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Sayfa1!$G$2</c:f>
              <c:numCache>
                <c:formatCode>General</c:formatCode>
                <c:ptCount val="1"/>
                <c:pt idx="0">
                  <c:v>831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419C-4BDB-935F-49593B1055D8}"/>
            </c:ext>
          </c:extLst>
        </c:ser>
        <c:ser>
          <c:idx val="6"/>
          <c:order val="6"/>
          <c:tx>
            <c:strRef>
              <c:f>Sayfa1!$H$1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Sayfa1!$H$2</c:f>
              <c:numCache>
                <c:formatCode>General</c:formatCode>
                <c:ptCount val="1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419C-4BDB-935F-49593B1055D8}"/>
            </c:ext>
          </c:extLst>
        </c:ser>
        <c:gapWidth val="219"/>
        <c:shape val="box"/>
        <c:axId val="146275712"/>
        <c:axId val="143619200"/>
        <c:axId val="0"/>
      </c:bar3DChart>
      <c:catAx>
        <c:axId val="146275712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43619200"/>
        <c:crosses val="autoZero"/>
        <c:auto val="1"/>
        <c:lblAlgn val="ctr"/>
        <c:lblOffset val="100"/>
      </c:catAx>
      <c:valAx>
        <c:axId val="14361920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275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plotArea>
      <c:layout>
        <c:manualLayout>
          <c:layoutTarget val="inner"/>
          <c:xMode val="edge"/>
          <c:yMode val="edge"/>
          <c:x val="7.1518633944888027E-2"/>
          <c:y val="0.1323678496506924"/>
          <c:w val="0.91935881645335016"/>
          <c:h val="0.72453775560885403"/>
        </c:manualLayout>
      </c:layout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Öğrenci Sayısı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tr-TR" smtClean="0"/>
                      <a:t>8352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10</a:t>
                    </a:r>
                    <a:r>
                      <a:rPr lang="tr-TR" smtClean="0"/>
                      <a:t>177</a:t>
                    </a:r>
                    <a:endParaRPr lang="en-US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Sayfa1!$A$2:$A$8</c:f>
              <c:numCache>
                <c:formatCode>General</c:formatCode>
                <c:ptCount val="7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</c:numCache>
            </c:numRef>
          </c:cat>
          <c:val>
            <c:numRef>
              <c:f>Sayfa1!$B$2:$B$8</c:f>
              <c:numCache>
                <c:formatCode>General</c:formatCode>
                <c:ptCount val="7"/>
                <c:pt idx="0">
                  <c:v>5012</c:v>
                </c:pt>
                <c:pt idx="1">
                  <c:v>6023</c:v>
                </c:pt>
                <c:pt idx="2">
                  <c:v>7404</c:v>
                </c:pt>
                <c:pt idx="3">
                  <c:v>10150</c:v>
                </c:pt>
                <c:pt idx="4">
                  <c:v>12233</c:v>
                </c:pt>
                <c:pt idx="5">
                  <c:v>13364</c:v>
                </c:pt>
                <c:pt idx="6">
                  <c:v>15372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BDB-4652-9A38-8C44E34CC668}"/>
            </c:ext>
          </c:extLst>
        </c:ser>
        <c:gapWidth val="219"/>
        <c:overlap val="-27"/>
        <c:axId val="146286080"/>
        <c:axId val="146287616"/>
      </c:barChart>
      <c:catAx>
        <c:axId val="1462860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287616"/>
        <c:crosses val="autoZero"/>
        <c:auto val="1"/>
        <c:lblAlgn val="ctr"/>
        <c:lblOffset val="100"/>
      </c:catAx>
      <c:valAx>
        <c:axId val="14628761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286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>
        <c:manualLayout>
          <c:layoutTarget val="inner"/>
          <c:xMode val="edge"/>
          <c:yMode val="edge"/>
          <c:x val="8.7857671338466767E-2"/>
          <c:y val="3.7118323125994016E-2"/>
          <c:w val="0.8919508113246517"/>
          <c:h val="0.78941870886675747"/>
        </c:manualLayout>
      </c:layout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Pt>
            <c:idx val="1"/>
            <c:spPr>
              <a:solidFill>
                <a:srgbClr val="FF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7B8-4F16-B8B0-45411D0F70B2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aseline="0" dirty="0" smtClean="0">
                        <a:latin typeface="Arial Black" pitchFamily="34" charset="0"/>
                      </a:rPr>
                      <a:t> </a:t>
                    </a:r>
                    <a:r>
                      <a:rPr lang="tr-TR" baseline="0" dirty="0" smtClean="0">
                        <a:latin typeface="Arial Black" pitchFamily="34" charset="0"/>
                      </a:rPr>
                      <a:t>8686</a:t>
                    </a:r>
                    <a:endParaRPr lang="en-US" baseline="0" dirty="0" smtClean="0">
                      <a:latin typeface="Arial Black" pitchFamily="34" charset="0"/>
                    </a:endParaRPr>
                  </a:p>
                </c:rich>
              </c:tx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57B8-4F16-B8B0-45411D0F70B2}"/>
                </c:ext>
              </c:extLst>
            </c:dLbl>
            <c:dLbl>
              <c:idx val="1"/>
              <c:layout>
                <c:manualLayout>
                  <c:x val="0"/>
                  <c:y val="5.5796216401452223E-3"/>
                </c:manualLayout>
              </c:layout>
              <c:tx>
                <c:rich>
                  <a:bodyPr/>
                  <a:lstStyle/>
                  <a:p>
                    <a:endParaRPr lang="en-US" baseline="0" dirty="0" smtClean="0">
                      <a:latin typeface="Arial Black" pitchFamily="34" charset="0"/>
                    </a:endParaRPr>
                  </a:p>
                  <a:p>
                    <a:r>
                      <a:rPr lang="tr-TR" baseline="0" dirty="0" smtClean="0">
                        <a:latin typeface="Arial Black" pitchFamily="34" charset="0"/>
                      </a:rPr>
                      <a:t>6686</a:t>
                    </a:r>
                    <a:endParaRPr lang="en-US" dirty="0">
                      <a:latin typeface="Arial Black" pitchFamily="34" charset="0"/>
                    </a:endParaRPr>
                  </a:p>
                </c:rich>
              </c:tx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57B8-4F16-B8B0-45411D0F70B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showCatName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Sayfa1!$A$2:$A$3</c:f>
              <c:strCache>
                <c:ptCount val="2"/>
                <c:pt idx="0">
                  <c:v>ERKEK</c:v>
                </c:pt>
                <c:pt idx="1">
                  <c:v>KIZ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8686</c:v>
                </c:pt>
                <c:pt idx="1">
                  <c:v>6686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7B8-4F16-B8B0-45411D0F70B2}"/>
            </c:ext>
          </c:extLst>
        </c:ser>
        <c:gapWidth val="219"/>
        <c:overlap val="-27"/>
        <c:axId val="147202432"/>
        <c:axId val="147203968"/>
      </c:barChart>
      <c:catAx>
        <c:axId val="1472024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endParaRPr lang="tr-TR"/>
          </a:p>
        </c:txPr>
        <c:crossAx val="147203968"/>
        <c:crosses val="autoZero"/>
        <c:auto val="1"/>
        <c:lblAlgn val="ctr"/>
        <c:lblOffset val="100"/>
      </c:catAx>
      <c:valAx>
        <c:axId val="14720396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7202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ERKEK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Sayfa1!$A$2:$A$21</c:f>
              <c:strCache>
                <c:ptCount val="20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MÜHENDİSLİK FAKÜLTESİ</c:v>
                </c:pt>
                <c:pt idx="3">
                  <c:v>GÜZEL SANATLAR VE TASARIM FAKÜLTESİ</c:v>
                </c:pt>
                <c:pt idx="4">
                  <c:v>İ.İ.B.F</c:v>
                </c:pt>
                <c:pt idx="5">
                  <c:v>İLAHİYAT FAKÜLTESİ</c:v>
                </c:pt>
                <c:pt idx="6">
                  <c:v>ZİRAAT FAKÜLTESİ</c:v>
                </c:pt>
                <c:pt idx="7">
                  <c:v>VETERİNER FAKÜLTESİ</c:v>
                </c:pt>
                <c:pt idx="8">
                  <c:v>YABANCI DİLLER YÜKSEKOKULU</c:v>
                </c:pt>
                <c:pt idx="9">
                  <c:v>SAĞLIK YÜKSEKOKULU</c:v>
                </c:pt>
                <c:pt idx="10">
                  <c:v>BESYO</c:v>
                </c:pt>
                <c:pt idx="11">
                  <c:v>TEKNİK BİL. MYO</c:v>
                </c:pt>
                <c:pt idx="12">
                  <c:v>SOSYAL BİL. MYO</c:v>
                </c:pt>
                <c:pt idx="13">
                  <c:v>ERUH MYO</c:v>
                </c:pt>
                <c:pt idx="14">
                  <c:v>KURTALAN MYO</c:v>
                </c:pt>
                <c:pt idx="15">
                  <c:v>SAĞLIK HİZ. MYO</c:v>
                </c:pt>
                <c:pt idx="16">
                  <c:v>PEDAGOJİK FORMASYON</c:v>
                </c:pt>
                <c:pt idx="17">
                  <c:v>FEN BİL.ENSTİTÜSÜ</c:v>
                </c:pt>
                <c:pt idx="18">
                  <c:v>SOSYAL BİL. ENSTİTÜSÜ</c:v>
                </c:pt>
                <c:pt idx="19">
                  <c:v>FARABİ</c:v>
                </c:pt>
              </c:strCache>
            </c:strRef>
          </c:cat>
          <c:val>
            <c:numRef>
              <c:f>Sayfa1!$B$2:$B$21</c:f>
              <c:numCache>
                <c:formatCode>General</c:formatCode>
                <c:ptCount val="20"/>
                <c:pt idx="0">
                  <c:v>870</c:v>
                </c:pt>
                <c:pt idx="1">
                  <c:v>616</c:v>
                </c:pt>
                <c:pt idx="2">
                  <c:v>434</c:v>
                </c:pt>
                <c:pt idx="3">
                  <c:v>56</c:v>
                </c:pt>
                <c:pt idx="4">
                  <c:v>364</c:v>
                </c:pt>
                <c:pt idx="5">
                  <c:v>562</c:v>
                </c:pt>
                <c:pt idx="6">
                  <c:v>207</c:v>
                </c:pt>
                <c:pt idx="7">
                  <c:v>235</c:v>
                </c:pt>
                <c:pt idx="8">
                  <c:v>76</c:v>
                </c:pt>
                <c:pt idx="9">
                  <c:v>543</c:v>
                </c:pt>
                <c:pt idx="10">
                  <c:v>603</c:v>
                </c:pt>
                <c:pt idx="11">
                  <c:v>892</c:v>
                </c:pt>
                <c:pt idx="12">
                  <c:v>949</c:v>
                </c:pt>
                <c:pt idx="13">
                  <c:v>76</c:v>
                </c:pt>
                <c:pt idx="14">
                  <c:v>358</c:v>
                </c:pt>
                <c:pt idx="15">
                  <c:v>823</c:v>
                </c:pt>
                <c:pt idx="16">
                  <c:v>390</c:v>
                </c:pt>
                <c:pt idx="17">
                  <c:v>228</c:v>
                </c:pt>
                <c:pt idx="18">
                  <c:v>391</c:v>
                </c:pt>
                <c:pt idx="1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85E-4EAA-A388-42FCB8C6C800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KIZ</c:v>
                </c:pt>
              </c:strCache>
            </c:strRef>
          </c:tx>
          <c:spPr>
            <a:solidFill>
              <a:srgbClr val="C983E5"/>
            </a:solidFill>
            <a:ln>
              <a:noFill/>
            </a:ln>
            <a:effectLst/>
          </c:spPr>
          <c:dLbls>
            <c:dLbl>
              <c:idx val="19"/>
              <c:layout>
                <c:manualLayout>
                  <c:x val="1.0449863693341631E-2"/>
                  <c:y val="2.5119465805879954E-3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Sayfa1!$A$2:$A$21</c:f>
              <c:strCache>
                <c:ptCount val="20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MÜHENDİSLİK FAKÜLTESİ</c:v>
                </c:pt>
                <c:pt idx="3">
                  <c:v>GÜZEL SANATLAR VE TASARIM FAKÜLTESİ</c:v>
                </c:pt>
                <c:pt idx="4">
                  <c:v>İ.İ.B.F</c:v>
                </c:pt>
                <c:pt idx="5">
                  <c:v>İLAHİYAT FAKÜLTESİ</c:v>
                </c:pt>
                <c:pt idx="6">
                  <c:v>ZİRAAT FAKÜLTESİ</c:v>
                </c:pt>
                <c:pt idx="7">
                  <c:v>VETERİNER FAKÜLTESİ</c:v>
                </c:pt>
                <c:pt idx="8">
                  <c:v>YABANCI DİLLER YÜKSEKOKULU</c:v>
                </c:pt>
                <c:pt idx="9">
                  <c:v>SAĞLIK YÜKSEKOKULU</c:v>
                </c:pt>
                <c:pt idx="10">
                  <c:v>BESYO</c:v>
                </c:pt>
                <c:pt idx="11">
                  <c:v>TEKNİK BİL. MYO</c:v>
                </c:pt>
                <c:pt idx="12">
                  <c:v>SOSYAL BİL. MYO</c:v>
                </c:pt>
                <c:pt idx="13">
                  <c:v>ERUH MYO</c:v>
                </c:pt>
                <c:pt idx="14">
                  <c:v>KURTALAN MYO</c:v>
                </c:pt>
                <c:pt idx="15">
                  <c:v>SAĞLIK HİZ. MYO</c:v>
                </c:pt>
                <c:pt idx="16">
                  <c:v>PEDAGOJİK FORMASYON</c:v>
                </c:pt>
                <c:pt idx="17">
                  <c:v>FEN BİL.ENSTİTÜSÜ</c:v>
                </c:pt>
                <c:pt idx="18">
                  <c:v>SOSYAL BİL. ENSTİTÜSÜ</c:v>
                </c:pt>
                <c:pt idx="19">
                  <c:v>FARABİ</c:v>
                </c:pt>
              </c:strCache>
            </c:strRef>
          </c:cat>
          <c:val>
            <c:numRef>
              <c:f>Sayfa1!$C$2:$C$21</c:f>
              <c:numCache>
                <c:formatCode>General</c:formatCode>
                <c:ptCount val="20"/>
                <c:pt idx="0">
                  <c:v>1048</c:v>
                </c:pt>
                <c:pt idx="1">
                  <c:v>679</c:v>
                </c:pt>
                <c:pt idx="2">
                  <c:v>128</c:v>
                </c:pt>
                <c:pt idx="3">
                  <c:v>36</c:v>
                </c:pt>
                <c:pt idx="4">
                  <c:v>298</c:v>
                </c:pt>
                <c:pt idx="5">
                  <c:v>647</c:v>
                </c:pt>
                <c:pt idx="6">
                  <c:v>91</c:v>
                </c:pt>
                <c:pt idx="7">
                  <c:v>80</c:v>
                </c:pt>
                <c:pt idx="8">
                  <c:v>140</c:v>
                </c:pt>
                <c:pt idx="9">
                  <c:v>455</c:v>
                </c:pt>
                <c:pt idx="10">
                  <c:v>283</c:v>
                </c:pt>
                <c:pt idx="11">
                  <c:v>184</c:v>
                </c:pt>
                <c:pt idx="12">
                  <c:v>816</c:v>
                </c:pt>
                <c:pt idx="13">
                  <c:v>177</c:v>
                </c:pt>
                <c:pt idx="14">
                  <c:v>223</c:v>
                </c:pt>
                <c:pt idx="15">
                  <c:v>707</c:v>
                </c:pt>
                <c:pt idx="16">
                  <c:v>441</c:v>
                </c:pt>
                <c:pt idx="17">
                  <c:v>102</c:v>
                </c:pt>
                <c:pt idx="18">
                  <c:v>145</c:v>
                </c:pt>
                <c:pt idx="19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85E-4EAA-A388-42FCB8C6C800}"/>
            </c:ext>
          </c:extLst>
        </c:ser>
        <c:gapWidth val="219"/>
        <c:overlap val="-27"/>
        <c:axId val="146606336"/>
        <c:axId val="146620416"/>
      </c:barChart>
      <c:catAx>
        <c:axId val="14660633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620416"/>
        <c:crosses val="autoZero"/>
        <c:auto val="1"/>
        <c:lblAlgn val="ctr"/>
        <c:lblOffset val="100"/>
      </c:catAx>
      <c:valAx>
        <c:axId val="14662041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606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YAŞ</c:v>
                </c:pt>
              </c:strCache>
            </c:strRef>
          </c:tx>
          <c:spPr>
            <a:pattFill prst="lgCheck">
              <a:fgClr>
                <a:schemeClr val="accent1"/>
              </a:fgClr>
              <a:bgClr>
                <a:schemeClr val="accent6"/>
              </a:bgClr>
            </a:patt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+ 30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62</c:v>
                </c:pt>
                <c:pt idx="1">
                  <c:v>702</c:v>
                </c:pt>
                <c:pt idx="2">
                  <c:v>1539</c:v>
                </c:pt>
                <c:pt idx="3">
                  <c:v>1955</c:v>
                </c:pt>
                <c:pt idx="4">
                  <c:v>2122</c:v>
                </c:pt>
                <c:pt idx="5">
                  <c:v>1790</c:v>
                </c:pt>
                <c:pt idx="6">
                  <c:v>1279</c:v>
                </c:pt>
                <c:pt idx="7">
                  <c:v>985</c:v>
                </c:pt>
                <c:pt idx="8">
                  <c:v>706</c:v>
                </c:pt>
                <c:pt idx="9">
                  <c:v>547</c:v>
                </c:pt>
                <c:pt idx="10">
                  <c:v>461</c:v>
                </c:pt>
                <c:pt idx="11">
                  <c:v>397</c:v>
                </c:pt>
                <c:pt idx="12">
                  <c:v>318</c:v>
                </c:pt>
                <c:pt idx="13">
                  <c:v>324</c:v>
                </c:pt>
                <c:pt idx="14">
                  <c:v>1374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713-492F-8CDC-BF33F8EF6E41}"/>
            </c:ext>
          </c:extLst>
        </c:ser>
        <c:gapWidth val="219"/>
        <c:overlap val="-27"/>
        <c:axId val="147403904"/>
        <c:axId val="147405440"/>
      </c:barChart>
      <c:catAx>
        <c:axId val="1474039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7405440"/>
        <c:crosses val="autoZero"/>
        <c:auto val="1"/>
        <c:lblAlgn val="ctr"/>
        <c:lblOffset val="100"/>
      </c:catAx>
      <c:valAx>
        <c:axId val="14740544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7403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wdUpDiag">
              <a:fgClr>
                <a:schemeClr val="accent5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Sayfa1!$A$2:$A$22</c:f>
              <c:strCache>
                <c:ptCount val="21"/>
                <c:pt idx="0">
                  <c:v>ADANA</c:v>
                </c:pt>
                <c:pt idx="1">
                  <c:v>ADIYAMAN</c:v>
                </c:pt>
                <c:pt idx="2">
                  <c:v>AĞRI</c:v>
                </c:pt>
                <c:pt idx="3">
                  <c:v>ANKARA</c:v>
                </c:pt>
                <c:pt idx="4">
                  <c:v>BATMAN</c:v>
                </c:pt>
                <c:pt idx="5">
                  <c:v>BİTLİS</c:v>
                </c:pt>
                <c:pt idx="6">
                  <c:v>D.BAKIR</c:v>
                </c:pt>
                <c:pt idx="7">
                  <c:v>G.ANTEP</c:v>
                </c:pt>
                <c:pt idx="8">
                  <c:v>HAKKARİ</c:v>
                </c:pt>
                <c:pt idx="9">
                  <c:v>HATAY</c:v>
                </c:pt>
                <c:pt idx="10">
                  <c:v>İSTANBUL</c:v>
                </c:pt>
                <c:pt idx="11">
                  <c:v>İZMİR</c:v>
                </c:pt>
                <c:pt idx="12">
                  <c:v>K.MARAŞ</c:v>
                </c:pt>
                <c:pt idx="13">
                  <c:v>MARDİN</c:v>
                </c:pt>
                <c:pt idx="14">
                  <c:v>MERSİN</c:v>
                </c:pt>
                <c:pt idx="15">
                  <c:v>MUŞ</c:v>
                </c:pt>
                <c:pt idx="16">
                  <c:v>OSMANİYE</c:v>
                </c:pt>
                <c:pt idx="17">
                  <c:v>SİİRT</c:v>
                </c:pt>
                <c:pt idx="18">
                  <c:v>Ş.URFA</c:v>
                </c:pt>
                <c:pt idx="19">
                  <c:v>ŞIRNAK</c:v>
                </c:pt>
                <c:pt idx="20">
                  <c:v>VAN</c:v>
                </c:pt>
              </c:strCache>
            </c:strRef>
          </c:cat>
          <c:val>
            <c:numRef>
              <c:f>Sayfa1!$B$2:$B$22</c:f>
              <c:numCache>
                <c:formatCode>General</c:formatCode>
                <c:ptCount val="21"/>
                <c:pt idx="0">
                  <c:v>68</c:v>
                </c:pt>
                <c:pt idx="1">
                  <c:v>51</c:v>
                </c:pt>
                <c:pt idx="2">
                  <c:v>33</c:v>
                </c:pt>
                <c:pt idx="3">
                  <c:v>32</c:v>
                </c:pt>
                <c:pt idx="4">
                  <c:v>689</c:v>
                </c:pt>
                <c:pt idx="5">
                  <c:v>92</c:v>
                </c:pt>
                <c:pt idx="6">
                  <c:v>822</c:v>
                </c:pt>
                <c:pt idx="7">
                  <c:v>126</c:v>
                </c:pt>
                <c:pt idx="8">
                  <c:v>45</c:v>
                </c:pt>
                <c:pt idx="9">
                  <c:v>145</c:v>
                </c:pt>
                <c:pt idx="10">
                  <c:v>290</c:v>
                </c:pt>
                <c:pt idx="11">
                  <c:v>20</c:v>
                </c:pt>
                <c:pt idx="12">
                  <c:v>44</c:v>
                </c:pt>
                <c:pt idx="13">
                  <c:v>292</c:v>
                </c:pt>
                <c:pt idx="14">
                  <c:v>67</c:v>
                </c:pt>
                <c:pt idx="15">
                  <c:v>28</c:v>
                </c:pt>
                <c:pt idx="16">
                  <c:v>17</c:v>
                </c:pt>
                <c:pt idx="17">
                  <c:v>3798</c:v>
                </c:pt>
                <c:pt idx="18">
                  <c:v>279</c:v>
                </c:pt>
                <c:pt idx="19">
                  <c:v>179</c:v>
                </c:pt>
                <c:pt idx="20">
                  <c:v>110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F9B-442E-9BCC-52A96A040680}"/>
            </c:ext>
          </c:extLst>
        </c:ser>
        <c:gapWidth val="219"/>
        <c:overlap val="-27"/>
        <c:axId val="147374464"/>
        <c:axId val="147376000"/>
      </c:barChart>
      <c:catAx>
        <c:axId val="1473744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7376000"/>
        <c:crosses val="autoZero"/>
        <c:auto val="1"/>
        <c:lblAlgn val="ctr"/>
        <c:lblOffset val="100"/>
      </c:catAx>
      <c:valAx>
        <c:axId val="14737600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7374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r-TR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Normal</a:t>
            </a:r>
            <a:r>
              <a:rPr lang="tr-TR" baseline="0" dirty="0" smtClean="0"/>
              <a:t> Öğretim ve İkinci Öğretim Öğrenci Sayı Grafiği</a:t>
            </a:r>
            <a:endParaRPr lang="en-US" dirty="0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pct75">
              <a:fgClr>
                <a:schemeClr val="bg2">
                  <a:lumMod val="10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dPt>
            <c:idx val="0"/>
            <c:spPr>
              <a:pattFill prst="pct75">
                <a:fgClr>
                  <a:srgbClr val="92D050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290-423E-945A-D5AED47DE38C}"/>
              </c:ext>
            </c:extLst>
          </c:dPt>
          <c:dPt>
            <c:idx val="1"/>
            <c:spPr>
              <a:pattFill prst="pct75">
                <a:fgClr>
                  <a:schemeClr val="accent3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E290-423E-945A-D5AED47DE38C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tr-TR" dirty="0" smtClean="0"/>
                      <a:t>1323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290-423E-945A-D5AED47DE38C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tr-TR" dirty="0" smtClean="0"/>
                      <a:t>3218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290-423E-945A-D5AED47DE38C}"/>
                </c:ext>
              </c:extLst>
            </c:dLbl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Sayfa1!$A$2:$A$5</c:f>
              <c:strCache>
                <c:ptCount val="2"/>
                <c:pt idx="0">
                  <c:v>N.Ö</c:v>
                </c:pt>
                <c:pt idx="1">
                  <c:v>İ.Ö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12154</c:v>
                </c:pt>
                <c:pt idx="1">
                  <c:v>3218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90-423E-945A-D5AED47DE38C}"/>
            </c:ext>
          </c:extLst>
        </c:ser>
        <c:gapWidth val="219"/>
        <c:overlap val="-27"/>
        <c:axId val="147458688"/>
        <c:axId val="147464576"/>
      </c:barChart>
      <c:catAx>
        <c:axId val="1474586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7464576"/>
        <c:crosses val="autoZero"/>
        <c:auto val="1"/>
        <c:lblAlgn val="ctr"/>
        <c:lblOffset val="100"/>
      </c:catAx>
      <c:valAx>
        <c:axId val="14746457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7458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>
        <c:manualLayout>
          <c:layoutTarget val="inner"/>
          <c:xMode val="edge"/>
          <c:yMode val="edge"/>
          <c:x val="6.5222539757487291E-2"/>
          <c:y val="2.1160926808990087E-2"/>
          <c:w val="0.9174554761772501"/>
          <c:h val="0.80767216764225758"/>
        </c:manualLayout>
      </c:layout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-1.8749999999999999E-2"/>
                  <c:y val="-4.6875000000000097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05CC-439E-86A5-11F7FF2EB814}"/>
                </c:ext>
              </c:extLst>
            </c:dLbl>
            <c:dLbl>
              <c:idx val="1"/>
              <c:layout>
                <c:manualLayout>
                  <c:x val="-6.2500000000000134E-3"/>
                  <c:y val="-3.12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89</a:t>
                    </a:r>
                    <a:r>
                      <a:rPr lang="tr-TR" dirty="0" smtClean="0"/>
                      <a:t>5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5CC-439E-86A5-11F7FF2EB814}"/>
                </c:ext>
              </c:extLst>
            </c:dLbl>
            <c:dLbl>
              <c:idx val="2"/>
              <c:layout>
                <c:manualLayout>
                  <c:x val="-1.2500000000000001E-2"/>
                  <c:y val="-3.1250000000000014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CC-439E-86A5-11F7FF2EB814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Sayfa1!$A$2:$A$3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2018</c:v>
                </c:pt>
              </c:numCache>
            </c:numRef>
          </c:cat>
          <c:val>
            <c:numRef>
              <c:f>Sayfa1!$B$2:$B$3</c:f>
              <c:numCache>
                <c:formatCode>General</c:formatCode>
                <c:ptCount val="2"/>
                <c:pt idx="0">
                  <c:v>2</c:v>
                </c:pt>
                <c:pt idx="1">
                  <c:v>897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5CC-439E-86A5-11F7FF2EB814}"/>
            </c:ext>
          </c:extLst>
        </c:ser>
        <c:gapWidth val="219"/>
        <c:overlap val="-27"/>
        <c:axId val="150127744"/>
        <c:axId val="150129280"/>
      </c:barChart>
      <c:catAx>
        <c:axId val="15012774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0129280"/>
        <c:crosses val="autoZero"/>
        <c:auto val="1"/>
        <c:lblAlgn val="ctr"/>
        <c:lblOffset val="100"/>
      </c:catAx>
      <c:valAx>
        <c:axId val="15012928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01277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Yabancı Uyruklu</a:t>
            </a:r>
            <a:r>
              <a:rPr lang="tr-TR" baseline="0" dirty="0" smtClean="0"/>
              <a:t> Öğrenci Grafiği Yıllara Göre</a:t>
            </a:r>
            <a:endParaRPr lang="en-US" dirty="0"/>
          </a:p>
        </c:rich>
      </c:tx>
      <c:layout>
        <c:manualLayout>
          <c:xMode val="edge"/>
          <c:yMode val="edge"/>
          <c:x val="0.19182240511815007"/>
          <c:y val="4.8320354055029014E-3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 smtClean="0"/>
                      <a:t> 0</a:t>
                    </a:r>
                  </a:p>
                </c:rich>
              </c:tx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3C98-4301-BE42-6EF1FE1133E0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aseline="0" dirty="0" smtClean="0"/>
                      <a:t> 4</a:t>
                    </a:r>
                  </a:p>
                </c:rich>
              </c:tx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3C98-4301-BE42-6EF1FE1133E0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aseline="0" dirty="0" smtClean="0"/>
                      <a:t> 114</a:t>
                    </a:r>
                  </a:p>
                </c:rich>
              </c:tx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3C98-4301-BE42-6EF1FE1133E0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aseline="0" dirty="0" smtClean="0"/>
                      <a:t>217</a:t>
                    </a:r>
                  </a:p>
                </c:rich>
              </c:tx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3C98-4301-BE42-6EF1FE1133E0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aseline="0" dirty="0" smtClean="0"/>
                      <a:t>414</a:t>
                    </a:r>
                  </a:p>
                </c:rich>
              </c:tx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3C98-4301-BE42-6EF1FE1133E0}"/>
                </c:ext>
              </c:extLst>
            </c:dLbl>
            <c:dLbl>
              <c:idx val="5"/>
              <c:layout>
                <c:manualLayout>
                  <c:x val="-1.5889125432509657E-3"/>
                  <c:y val="-2.2146573102786658E-17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 smtClean="0"/>
                      <a:t> 808</a:t>
                    </a:r>
                  </a:p>
                </c:rich>
              </c:tx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3C98-4301-BE42-6EF1FE1133E0}"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1644</a:t>
                    </a:r>
                    <a:endParaRPr lang="en-US"/>
                  </a:p>
                </c:rich>
              </c:tx>
              <c:showVal val="1"/>
              <c:showCatName val="1"/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showCatName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Sayfa1!$A$2:$A$8</c:f>
              <c:strCache>
                <c:ptCount val="7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2016-2017</c:v>
                </c:pt>
                <c:pt idx="5">
                  <c:v>2017-2018</c:v>
                </c:pt>
                <c:pt idx="6">
                  <c:v>2018-2019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0</c:v>
                </c:pt>
                <c:pt idx="1">
                  <c:v>4</c:v>
                </c:pt>
                <c:pt idx="2">
                  <c:v>114</c:v>
                </c:pt>
                <c:pt idx="3">
                  <c:v>217</c:v>
                </c:pt>
                <c:pt idx="4">
                  <c:v>414</c:v>
                </c:pt>
                <c:pt idx="5">
                  <c:v>808</c:v>
                </c:pt>
                <c:pt idx="6">
                  <c:v>1644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C98-4301-BE42-6EF1FE1133E0}"/>
            </c:ext>
          </c:extLst>
        </c:ser>
        <c:gapWidth val="219"/>
        <c:axId val="150166912"/>
        <c:axId val="152409216"/>
      </c:barChart>
      <c:catAx>
        <c:axId val="1501669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409216"/>
        <c:crosses val="autoZero"/>
        <c:auto val="1"/>
        <c:lblAlgn val="ctr"/>
        <c:lblOffset val="100"/>
      </c:catAx>
      <c:valAx>
        <c:axId val="15240921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0166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c:spPr>
          <c:dLbls>
            <c:dLbl>
              <c:idx val="1"/>
              <c:layout>
                <c:manualLayout>
                  <c:x val="-1.5378646495049038E-3"/>
                  <c:y val="-2.3198162935128587E-2"/>
                </c:manualLayout>
              </c:layout>
              <c:showVal val="1"/>
            </c:dLbl>
            <c:dLbl>
              <c:idx val="11"/>
              <c:layout>
                <c:manualLayout>
                  <c:x val="0"/>
                  <c:y val="-2.3198162935128587E-2"/>
                </c:manualLayout>
              </c:layout>
              <c:showVal val="1"/>
            </c:dLbl>
            <c:dLbl>
              <c:idx val="16"/>
              <c:layout>
                <c:manualLayout>
                  <c:x val="-3.0757292990098088E-3"/>
                  <c:y val="-1.9884139658681858E-2"/>
                </c:manualLayout>
              </c:layout>
              <c:showVal val="1"/>
            </c:dLbl>
            <c:dLbl>
              <c:idx val="18"/>
              <c:layout>
                <c:manualLayout>
                  <c:x val="-4.613593948514713E-3"/>
                  <c:y val="-3.9768279317363396E-2"/>
                </c:manualLayout>
              </c:layout>
              <c:showVal val="1"/>
            </c:dLbl>
            <c:dLbl>
              <c:idx val="24"/>
              <c:layout>
                <c:manualLayout>
                  <c:x val="-4.613593948514713E-3"/>
                  <c:y val="-0.21872553624549954"/>
                </c:manualLayout>
              </c:layout>
              <c:showVal val="1"/>
            </c:dLbl>
            <c:dLbl>
              <c:idx val="26"/>
              <c:layout>
                <c:manualLayout>
                  <c:x val="1.5378646495047916E-3"/>
                  <c:y val="-0.16238714054590142"/>
                </c:manualLayout>
              </c:layout>
              <c:showVal val="1"/>
            </c:dLbl>
            <c:dLbl>
              <c:idx val="29"/>
              <c:layout>
                <c:manualLayout>
                  <c:x val="-3.0757292990098088E-3"/>
                  <c:y val="-3.3140232764469611E-2"/>
                </c:manualLayout>
              </c:layout>
              <c:showVal val="1"/>
            </c:dLbl>
            <c:showVal val="1"/>
          </c:dLbls>
          <c:cat>
            <c:strRef>
              <c:f>Sayfa1!$A$2:$A$31</c:f>
              <c:strCache>
                <c:ptCount val="30"/>
                <c:pt idx="0">
                  <c:v>AFGANİSTAN</c:v>
                </c:pt>
                <c:pt idx="1">
                  <c:v>AZERBEYCAN</c:v>
                </c:pt>
                <c:pt idx="2">
                  <c:v>BANGLEDEŞ</c:v>
                </c:pt>
                <c:pt idx="3">
                  <c:v>BURUNDİ</c:v>
                </c:pt>
                <c:pt idx="4">
                  <c:v>CAD</c:v>
                </c:pt>
                <c:pt idx="5">
                  <c:v>CEZAYİR</c:v>
                </c:pt>
                <c:pt idx="6">
                  <c:v>FAS</c:v>
                </c:pt>
                <c:pt idx="7">
                  <c:v>FİL DİŞİ</c:v>
                </c:pt>
                <c:pt idx="8">
                  <c:v>FİLİSTİN</c:v>
                </c:pt>
                <c:pt idx="9">
                  <c:v>GANA</c:v>
                </c:pt>
                <c:pt idx="10">
                  <c:v>GİNE</c:v>
                </c:pt>
                <c:pt idx="11">
                  <c:v>IRAK</c:v>
                </c:pt>
                <c:pt idx="12">
                  <c:v>KAZAKİSTAN</c:v>
                </c:pt>
                <c:pt idx="13">
                  <c:v>LİBYA</c:v>
                </c:pt>
                <c:pt idx="14">
                  <c:v>LİTVANYA</c:v>
                </c:pt>
                <c:pt idx="15">
                  <c:v>MALİ</c:v>
                </c:pt>
                <c:pt idx="16">
                  <c:v>MISIR</c:v>
                </c:pt>
                <c:pt idx="17">
                  <c:v>ÖZBEKİSTAN</c:v>
                </c:pt>
                <c:pt idx="18">
                  <c:v>PAKİSTAN</c:v>
                </c:pt>
                <c:pt idx="19">
                  <c:v>ROMANYA</c:v>
                </c:pt>
                <c:pt idx="20">
                  <c:v>RUSYA</c:v>
                </c:pt>
                <c:pt idx="21">
                  <c:v>SİERRA LEONE</c:v>
                </c:pt>
                <c:pt idx="22">
                  <c:v>SOMALİ</c:v>
                </c:pt>
                <c:pt idx="23">
                  <c:v>SURİNAM</c:v>
                </c:pt>
                <c:pt idx="24">
                  <c:v>SURİYE</c:v>
                </c:pt>
                <c:pt idx="25">
                  <c:v>TACİKİSTAN</c:v>
                </c:pt>
                <c:pt idx="26">
                  <c:v>TÜRKMENİSTAN</c:v>
                </c:pt>
                <c:pt idx="27">
                  <c:v>UGANDA</c:v>
                </c:pt>
                <c:pt idx="28">
                  <c:v>URDUN</c:v>
                </c:pt>
                <c:pt idx="29">
                  <c:v>YEMEN</c:v>
                </c:pt>
              </c:strCache>
            </c:strRef>
          </c:cat>
          <c:val>
            <c:numRef>
              <c:f>Sayfa1!$B$2:$B$31</c:f>
              <c:numCache>
                <c:formatCode>General</c:formatCode>
                <c:ptCount val="30"/>
                <c:pt idx="0">
                  <c:v>5</c:v>
                </c:pt>
                <c:pt idx="1">
                  <c:v>20</c:v>
                </c:pt>
                <c:pt idx="2">
                  <c:v>3</c:v>
                </c:pt>
                <c:pt idx="3">
                  <c:v>3</c:v>
                </c:pt>
                <c:pt idx="4">
                  <c:v>2</c:v>
                </c:pt>
                <c:pt idx="5">
                  <c:v>1</c:v>
                </c:pt>
                <c:pt idx="6">
                  <c:v>5</c:v>
                </c:pt>
                <c:pt idx="7">
                  <c:v>1</c:v>
                </c:pt>
                <c:pt idx="8">
                  <c:v>7</c:v>
                </c:pt>
                <c:pt idx="9">
                  <c:v>4</c:v>
                </c:pt>
                <c:pt idx="10">
                  <c:v>1</c:v>
                </c:pt>
                <c:pt idx="11">
                  <c:v>16</c:v>
                </c:pt>
                <c:pt idx="12">
                  <c:v>1</c:v>
                </c:pt>
                <c:pt idx="13">
                  <c:v>3</c:v>
                </c:pt>
                <c:pt idx="14">
                  <c:v>1</c:v>
                </c:pt>
                <c:pt idx="15">
                  <c:v>1</c:v>
                </c:pt>
                <c:pt idx="16">
                  <c:v>33</c:v>
                </c:pt>
                <c:pt idx="17">
                  <c:v>3</c:v>
                </c:pt>
                <c:pt idx="18">
                  <c:v>26</c:v>
                </c:pt>
                <c:pt idx="19">
                  <c:v>1</c:v>
                </c:pt>
                <c:pt idx="20">
                  <c:v>1</c:v>
                </c:pt>
                <c:pt idx="21">
                  <c:v>3</c:v>
                </c:pt>
                <c:pt idx="22">
                  <c:v>5</c:v>
                </c:pt>
                <c:pt idx="23">
                  <c:v>2</c:v>
                </c:pt>
                <c:pt idx="24">
                  <c:v>880</c:v>
                </c:pt>
                <c:pt idx="25">
                  <c:v>1</c:v>
                </c:pt>
                <c:pt idx="26">
                  <c:v>557</c:v>
                </c:pt>
                <c:pt idx="27">
                  <c:v>1</c:v>
                </c:pt>
                <c:pt idx="28">
                  <c:v>8</c:v>
                </c:pt>
                <c:pt idx="29">
                  <c:v>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8A3-42BE-8A9D-3BC99E24EE43}"/>
            </c:ext>
          </c:extLst>
        </c:ser>
        <c:overlap val="100"/>
        <c:axId val="150263680"/>
        <c:axId val="150265216"/>
      </c:barChart>
      <c:catAx>
        <c:axId val="1502636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0265216"/>
        <c:crosses val="autoZero"/>
        <c:auto val="1"/>
        <c:lblAlgn val="ctr"/>
        <c:lblOffset val="100"/>
      </c:catAx>
      <c:valAx>
        <c:axId val="15026521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layout/>
        </c:title>
        <c:numFmt formatCode="General" sourceLinked="1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0263680"/>
        <c:crosses val="autoZero"/>
        <c:crossBetween val="between"/>
      </c:valAx>
      <c:spPr>
        <a:noFill/>
        <a:ln>
          <a:noFill/>
        </a:ln>
        <a:effectLst/>
        <a:sp3d/>
      </c:spPr>
    </c:plotArea>
    <c:legend>
      <c:legendPos val="r"/>
      <c:layout/>
    </c:legend>
    <c:plotVisOnly val="1"/>
    <c:dispBlanksAs val="gap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34397015247925411"/>
          <c:w val="1"/>
          <c:h val="0.43452619596212744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explosion val="53"/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CD7-426A-95B4-0F31BA8EA886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CD7-426A-95B4-0F31BA8EA886}"/>
              </c:ext>
            </c:extLst>
          </c:dPt>
          <c:dPt>
            <c:idx val="2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CD7-426A-95B4-0F31BA8EA886}"/>
              </c:ext>
            </c:extLst>
          </c:dPt>
          <c:dPt>
            <c:idx val="3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CD7-426A-95B4-0F31BA8EA886}"/>
              </c:ext>
            </c:extLst>
          </c:dPt>
          <c:dPt>
            <c:idx val="4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CD7-426A-95B4-0F31BA8EA886}"/>
              </c:ext>
            </c:extLst>
          </c:dPt>
          <c:dPt>
            <c:idx val="5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7CD7-426A-95B4-0F31BA8EA886}"/>
              </c:ext>
            </c:extLst>
          </c:dPt>
          <c:dPt>
            <c:idx val="6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7CD7-426A-95B4-0F31BA8EA886}"/>
              </c:ext>
            </c:extLst>
          </c:dPt>
          <c:dPt>
            <c:idx val="7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7CD7-426A-95B4-0F31BA8EA886}"/>
              </c:ext>
            </c:extLst>
          </c:dPt>
          <c:dPt>
            <c:idx val="8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7CD7-426A-95B4-0F31BA8EA886}"/>
              </c:ext>
            </c:extLst>
          </c:dPt>
          <c:dPt>
            <c:idx val="9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7CD7-426A-95B4-0F31BA8EA886}"/>
              </c:ext>
            </c:extLst>
          </c:dPt>
          <c:dPt>
            <c:idx val="1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7CD7-426A-95B4-0F31BA8EA886}"/>
              </c:ext>
            </c:extLst>
          </c:dPt>
          <c:dPt>
            <c:idx val="11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7CD7-426A-95B4-0F31BA8EA886}"/>
              </c:ext>
            </c:extLst>
          </c:dPt>
          <c:dPt>
            <c:idx val="12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7CD7-426A-95B4-0F31BA8EA886}"/>
              </c:ext>
            </c:extLst>
          </c:dPt>
          <c:dPt>
            <c:idx val="13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7CD7-426A-95B4-0F31BA8EA886}"/>
              </c:ext>
            </c:extLst>
          </c:dPt>
          <c:dPt>
            <c:idx val="14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7CD7-426A-95B4-0F31BA8EA886}"/>
              </c:ext>
            </c:extLst>
          </c:dPt>
          <c:dPt>
            <c:idx val="15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7CD7-426A-95B4-0F31BA8EA886}"/>
              </c:ext>
            </c:extLst>
          </c:dPt>
          <c:dLbls>
            <c:dLbl>
              <c:idx val="14"/>
              <c:layout>
                <c:manualLayout>
                  <c:x val="-6.3454697163278173E-2"/>
                  <c:y val="-8.4215909039026246E-2"/>
                </c:manualLayout>
              </c:layout>
              <c:dLblPos val="bestFit"/>
              <c:showVal val="1"/>
              <c:showCatName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D-7CD7-426A-95B4-0F31BA8EA886}"/>
                </c:ext>
              </c:extLst>
            </c:dLbl>
            <c:dLbl>
              <c:idx val="15"/>
              <c:layout>
                <c:manualLayout>
                  <c:x val="-0.15287172953005218"/>
                  <c:y val="-0.14194522526416442"/>
                </c:manualLayout>
              </c:layout>
              <c:dLblPos val="bestFit"/>
              <c:showVal val="1"/>
              <c:showCatName val="1"/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bestFit"/>
            <c:showVal val="1"/>
            <c:showCatName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Sayfa1!$A$2:$A$18</c:f>
              <c:strCache>
                <c:ptCount val="17"/>
                <c:pt idx="0">
                  <c:v>EĞİTİM FAK.</c:v>
                </c:pt>
                <c:pt idx="1">
                  <c:v>FEN-EDEBİYAT FAK.</c:v>
                </c:pt>
                <c:pt idx="2">
                  <c:v>MÜH.-MİMARLIK FAK.</c:v>
                </c:pt>
                <c:pt idx="3">
                  <c:v>GÜZEL SANATLAR VE TASARIM FAKÜLTESİ</c:v>
                </c:pt>
                <c:pt idx="4">
                  <c:v>İLAHİYAT FAK.</c:v>
                </c:pt>
                <c:pt idx="5">
                  <c:v>İ.İ.B.F</c:v>
                </c:pt>
                <c:pt idx="6">
                  <c:v>ZİRAAT FAK.</c:v>
                </c:pt>
                <c:pt idx="7">
                  <c:v>VETERİNER FAK.</c:v>
                </c:pt>
                <c:pt idx="8">
                  <c:v>SAĞLIK YÜKSEKOKULU</c:v>
                </c:pt>
                <c:pt idx="9">
                  <c:v>YABANCI DİL. YÜKSEKOKULU</c:v>
                </c:pt>
                <c:pt idx="10">
                  <c:v>BESYO</c:v>
                </c:pt>
                <c:pt idx="11">
                  <c:v>SAĞLIK HİZ. MYO</c:v>
                </c:pt>
                <c:pt idx="12">
                  <c:v>SOSYAL BİL. MYO</c:v>
                </c:pt>
                <c:pt idx="13">
                  <c:v>TEKNİK BİL. MYO</c:v>
                </c:pt>
                <c:pt idx="14">
                  <c:v>KURTALAN MYO</c:v>
                </c:pt>
                <c:pt idx="15">
                  <c:v>FEN BİL. ENSTİTÜSÜ</c:v>
                </c:pt>
                <c:pt idx="16">
                  <c:v>SOSYAL BİL ENsTİTÜSÜ</c:v>
                </c:pt>
              </c:strCache>
            </c:strRef>
          </c:cat>
          <c:val>
            <c:numRef>
              <c:f>Sayfa1!$B$2:$B$18</c:f>
              <c:numCache>
                <c:formatCode>General</c:formatCode>
                <c:ptCount val="17"/>
                <c:pt idx="0">
                  <c:v>175</c:v>
                </c:pt>
                <c:pt idx="1">
                  <c:v>108</c:v>
                </c:pt>
                <c:pt idx="2">
                  <c:v>145</c:v>
                </c:pt>
                <c:pt idx="3">
                  <c:v>8</c:v>
                </c:pt>
                <c:pt idx="4">
                  <c:v>124</c:v>
                </c:pt>
                <c:pt idx="5">
                  <c:v>165</c:v>
                </c:pt>
                <c:pt idx="6">
                  <c:v>48</c:v>
                </c:pt>
                <c:pt idx="7">
                  <c:v>26</c:v>
                </c:pt>
                <c:pt idx="8">
                  <c:v>149</c:v>
                </c:pt>
                <c:pt idx="9">
                  <c:v>40</c:v>
                </c:pt>
                <c:pt idx="10">
                  <c:v>55</c:v>
                </c:pt>
                <c:pt idx="11">
                  <c:v>236</c:v>
                </c:pt>
                <c:pt idx="12">
                  <c:v>150</c:v>
                </c:pt>
                <c:pt idx="13">
                  <c:v>109</c:v>
                </c:pt>
                <c:pt idx="14">
                  <c:v>58</c:v>
                </c:pt>
                <c:pt idx="15">
                  <c:v>10</c:v>
                </c:pt>
                <c:pt idx="16">
                  <c:v>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C07-45AE-8F37-AABF007CB460}"/>
            </c:ext>
          </c:extLst>
        </c:ser>
      </c:pie3DChart>
      <c:spPr>
        <a:noFill/>
        <a:ln>
          <a:noFill/>
        </a:ln>
        <a:effectLst/>
      </c:spPr>
    </c:plotArea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err="1" smtClean="0"/>
              <a:t>SurİYE</a:t>
            </a:r>
            <a:r>
              <a:rPr lang="tr-TR" dirty="0" smtClean="0"/>
              <a:t> Uyruklu</a:t>
            </a:r>
            <a:r>
              <a:rPr lang="tr-TR" baseline="0" dirty="0" smtClean="0"/>
              <a:t> </a:t>
            </a:r>
            <a:r>
              <a:rPr lang="tr-TR" baseline="0" dirty="0" err="1" smtClean="0"/>
              <a:t>ÖĞRENCİlerİn</a:t>
            </a:r>
            <a:r>
              <a:rPr lang="tr-TR" baseline="0" dirty="0" smtClean="0"/>
              <a:t> FAKÜLTE DAĞILIM TABLOSU</a:t>
            </a:r>
            <a:endParaRPr lang="en-US" dirty="0"/>
          </a:p>
        </c:rich>
      </c:tx>
      <c:layout>
        <c:manualLayout>
          <c:xMode val="edge"/>
          <c:yMode val="edge"/>
          <c:x val="8.4739183974890067E-2"/>
          <c:y val="0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6.7336705818867984E-2"/>
          <c:y val="0.17255026497761411"/>
          <c:w val="0.91636025035500268"/>
          <c:h val="0.46771550197058182"/>
        </c:manualLayout>
      </c:layout>
      <c:barChart>
        <c:barDir val="col"/>
        <c:grouping val="stacked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dLbls>
            <c:dLbl>
              <c:idx val="0"/>
              <c:layout>
                <c:manualLayout>
                  <c:x val="-2.9641897865690108E-3"/>
                  <c:y val="-8.39264046934175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3.9631913327447026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2.3312890192615867E-2"/>
                </c:manualLayout>
              </c:layout>
              <c:showVal val="1"/>
            </c:dLbl>
            <c:dLbl>
              <c:idx val="3"/>
              <c:layout>
                <c:manualLayout>
                  <c:x val="-2.964189786568986E-3"/>
                  <c:y val="-1.1656445096307979E-2"/>
                </c:manualLayout>
              </c:layout>
              <c:showVal val="1"/>
            </c:dLbl>
            <c:dLbl>
              <c:idx val="4"/>
              <c:layout>
                <c:manualLayout>
                  <c:x val="-1.4820948932844978E-3"/>
                  <c:y val="-0.12122702900160283"/>
                </c:manualLayout>
              </c:layout>
              <c:showVal val="1"/>
            </c:dLbl>
            <c:dLbl>
              <c:idx val="5"/>
              <c:layout>
                <c:manualLayout>
                  <c:x val="0"/>
                  <c:y val="-0.1258896070401257"/>
                </c:manualLayout>
              </c:layout>
              <c:showVal val="1"/>
            </c:dLbl>
            <c:dLbl>
              <c:idx val="6"/>
              <c:layout>
                <c:manualLayout>
                  <c:x val="-5.4342851647172875E-17"/>
                  <c:y val="-0.12122702900160283"/>
                </c:manualLayout>
              </c:layout>
              <c:showVal val="1"/>
            </c:dLbl>
            <c:dLbl>
              <c:idx val="7"/>
              <c:layout>
                <c:manualLayout>
                  <c:x val="-4.446284679853499E-3"/>
                  <c:y val="-3.7300624308185391E-2"/>
                </c:manualLayout>
              </c:layout>
              <c:showVal val="1"/>
            </c:dLbl>
            <c:dLbl>
              <c:idx val="8"/>
              <c:layout>
                <c:manualLayout>
                  <c:x val="0"/>
                  <c:y val="-4.4294491365970183E-2"/>
                </c:manualLayout>
              </c:layout>
              <c:showVal val="1"/>
            </c:dLbl>
            <c:dLbl>
              <c:idx val="9"/>
              <c:layout>
                <c:manualLayout>
                  <c:x val="-1.4820948932844978E-3"/>
                  <c:y val="-3.2638046269662296E-2"/>
                </c:manualLayout>
              </c:layout>
              <c:showVal val="1"/>
            </c:dLbl>
            <c:dLbl>
              <c:idx val="10"/>
              <c:layout>
                <c:manualLayout>
                  <c:x val="-1.0374664252991498E-2"/>
                  <c:y val="-0.1282208960593873"/>
                </c:manualLayout>
              </c:layout>
              <c:showVal val="1"/>
            </c:dLbl>
            <c:dLbl>
              <c:idx val="11"/>
              <c:layout>
                <c:manualLayout>
                  <c:x val="1.4820948932844978E-3"/>
                  <c:y val="-0.21214730075280513"/>
                </c:manualLayout>
              </c:layout>
              <c:showVal val="1"/>
            </c:dLbl>
            <c:dLbl>
              <c:idx val="12"/>
              <c:layout>
                <c:manualLayout>
                  <c:x val="0"/>
                  <c:y val="-8.8588982731940366E-2"/>
                </c:manualLayout>
              </c:layout>
              <c:showVal val="1"/>
            </c:dLbl>
            <c:dLbl>
              <c:idx val="13"/>
              <c:layout>
                <c:manualLayout>
                  <c:x val="-2.9641897865690108E-3"/>
                  <c:y val="-6.0613514500801435E-2"/>
                </c:manualLayout>
              </c:layout>
              <c:showVal val="1"/>
            </c:dLbl>
            <c:dLbl>
              <c:idx val="14"/>
              <c:layout>
                <c:manualLayout>
                  <c:x val="1.0868570329434594E-16"/>
                  <c:y val="-3.9631913327447102E-2"/>
                </c:manualLayout>
              </c:layout>
              <c:showVal val="1"/>
            </c:dLbl>
            <c:dLbl>
              <c:idx val="15"/>
              <c:layout>
                <c:manualLayout>
                  <c:x val="-1.4820948932844978E-3"/>
                  <c:y val="-2.5644179211877411E-2"/>
                </c:manualLayout>
              </c:layout>
              <c:showVal val="1"/>
            </c:dLbl>
            <c:dLbl>
              <c:idx val="16"/>
              <c:layout>
                <c:manualLayout>
                  <c:x val="1.4820948932843898E-3"/>
                  <c:y val="-3.7300624308185391E-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Sayfa1!$A$2:$A$18</c:f>
              <c:strCache>
                <c:ptCount val="17"/>
                <c:pt idx="0">
                  <c:v>Eğitim Fakültesi</c:v>
                </c:pt>
                <c:pt idx="1">
                  <c:v>Fen-Edebiyat Fakültesi</c:v>
                </c:pt>
                <c:pt idx="2">
                  <c:v>Güzel Sanatlar ve Tasarım Fakültesi</c:v>
                </c:pt>
                <c:pt idx="3">
                  <c:v>Eruh</c:v>
                </c:pt>
                <c:pt idx="4">
                  <c:v>İktisadi İdari Bilimler Fakültesi</c:v>
                </c:pt>
                <c:pt idx="5">
                  <c:v>İlahiyat Fakültesi</c:v>
                </c:pt>
                <c:pt idx="6">
                  <c:v>Mühendislik-Mimarlık Fakültesi</c:v>
                </c:pt>
                <c:pt idx="7">
                  <c:v>Veteriner Fakültesi</c:v>
                </c:pt>
                <c:pt idx="8">
                  <c:v>Ziraat Fakültesi</c:v>
                </c:pt>
                <c:pt idx="9">
                  <c:v>Besyo</c:v>
                </c:pt>
                <c:pt idx="10">
                  <c:v>Sağlık Yüksekokulu</c:v>
                </c:pt>
                <c:pt idx="11">
                  <c:v>Sağlık Hizmetleri MYO</c:v>
                </c:pt>
                <c:pt idx="12">
                  <c:v>Sosyal Bilimler MYO</c:v>
                </c:pt>
                <c:pt idx="13">
                  <c:v>Teknik Bilimler MYO</c:v>
                </c:pt>
                <c:pt idx="14">
                  <c:v>Sosyal Bilimler Enstitüsü</c:v>
                </c:pt>
                <c:pt idx="15">
                  <c:v>Kurtalan MYO</c:v>
                </c:pt>
                <c:pt idx="16">
                  <c:v>Yabancı Diller Yüksekokulu</c:v>
                </c:pt>
              </c:strCache>
            </c:strRef>
          </c:cat>
          <c:val>
            <c:numRef>
              <c:f>Sayfa1!$B$2:$B$18</c:f>
              <c:numCache>
                <c:formatCode>General</c:formatCode>
                <c:ptCount val="17"/>
                <c:pt idx="0">
                  <c:v>67</c:v>
                </c:pt>
                <c:pt idx="1">
                  <c:v>15</c:v>
                </c:pt>
                <c:pt idx="2">
                  <c:v>5</c:v>
                </c:pt>
                <c:pt idx="3">
                  <c:v>3</c:v>
                </c:pt>
                <c:pt idx="4">
                  <c:v>97</c:v>
                </c:pt>
                <c:pt idx="5">
                  <c:v>105</c:v>
                </c:pt>
                <c:pt idx="6">
                  <c:v>97</c:v>
                </c:pt>
                <c:pt idx="7">
                  <c:v>16</c:v>
                </c:pt>
                <c:pt idx="8">
                  <c:v>23</c:v>
                </c:pt>
                <c:pt idx="9">
                  <c:v>7</c:v>
                </c:pt>
                <c:pt idx="10">
                  <c:v>102</c:v>
                </c:pt>
                <c:pt idx="11">
                  <c:v>194</c:v>
                </c:pt>
                <c:pt idx="12">
                  <c:v>58</c:v>
                </c:pt>
                <c:pt idx="13">
                  <c:v>46</c:v>
                </c:pt>
                <c:pt idx="14">
                  <c:v>13</c:v>
                </c:pt>
                <c:pt idx="15">
                  <c:v>15</c:v>
                </c:pt>
                <c:pt idx="16">
                  <c:v>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774-4C4A-9012-64322DAF48A0}"/>
            </c:ext>
          </c:extLst>
        </c:ser>
        <c:dLbls>
          <c:showVal val="1"/>
        </c:dLbls>
        <c:overlap val="100"/>
        <c:axId val="152673280"/>
        <c:axId val="152810240"/>
      </c:barChart>
      <c:catAx>
        <c:axId val="15267328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810240"/>
        <c:crosses val="autoZero"/>
        <c:auto val="1"/>
        <c:lblAlgn val="ctr"/>
        <c:lblOffset val="100"/>
      </c:catAx>
      <c:valAx>
        <c:axId val="152810240"/>
        <c:scaling>
          <c:orientation val="minMax"/>
        </c:scaling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673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80">
              <a:fgClr>
                <a:schemeClr val="accent1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dLbls>
            <c:spPr>
              <a:pattFill prst="pct5">
                <a:fgClr>
                  <a:prstClr val="white"/>
                </a:fgClr>
                <a:bgClr>
                  <a:prstClr val="white"/>
                </a:bgClr>
              </a:patt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Ellipse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Sayfa1!$A$2:$A$11</c:f>
              <c:strCache>
                <c:ptCount val="10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</c:strCache>
            </c:strRef>
          </c:cat>
          <c:val>
            <c:numRef>
              <c:f>Sayfa1!$B$2:$B$11</c:f>
              <c:numCache>
                <c:formatCode>General</c:formatCode>
                <c:ptCount val="10"/>
                <c:pt idx="0">
                  <c:v>611</c:v>
                </c:pt>
                <c:pt idx="1">
                  <c:v>508</c:v>
                </c:pt>
                <c:pt idx="2">
                  <c:v>492</c:v>
                </c:pt>
                <c:pt idx="3">
                  <c:v>1038</c:v>
                </c:pt>
                <c:pt idx="4">
                  <c:v>1419</c:v>
                </c:pt>
                <c:pt idx="5">
                  <c:v>1361</c:v>
                </c:pt>
                <c:pt idx="6">
                  <c:v>1421</c:v>
                </c:pt>
                <c:pt idx="7">
                  <c:v>1571</c:v>
                </c:pt>
                <c:pt idx="8">
                  <c:v>2153</c:v>
                </c:pt>
                <c:pt idx="9">
                  <c:v>2304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C2F-4558-9D41-31A8B715D2F6}"/>
            </c:ext>
          </c:extLst>
        </c:ser>
        <c:gapWidth val="219"/>
        <c:overlap val="-27"/>
        <c:axId val="111334912"/>
        <c:axId val="111336448"/>
      </c:barChart>
      <c:catAx>
        <c:axId val="1113349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1336448"/>
        <c:crosses val="autoZero"/>
        <c:auto val="1"/>
        <c:lblAlgn val="ctr"/>
        <c:lblOffset val="100"/>
      </c:catAx>
      <c:valAx>
        <c:axId val="11133644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1334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title>
      <c:layout>
        <c:manualLayout>
          <c:xMode val="edge"/>
          <c:yMode val="edge"/>
          <c:x val="0.43092175196850663"/>
          <c:y val="6.2500000000000134E-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HARÇLAR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c:spPr>
          <c:dPt>
            <c:idx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F780-4D99-AB13-128A8100158F}"/>
              </c:ext>
            </c:extLst>
          </c:dPt>
          <c:dPt>
            <c:idx val="1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780-4D99-AB13-128A8100158F}"/>
              </c:ext>
            </c:extLst>
          </c:dPt>
          <c:dPt>
            <c:idx val="2"/>
            <c:spPr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F780-4D99-AB13-128A8100158F}"/>
              </c:ext>
            </c:extLst>
          </c:dPt>
          <c:dPt>
            <c:idx val="3"/>
            <c:spPr>
              <a:solidFill>
                <a:srgbClr val="00B05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780-4D99-AB13-128A8100158F}"/>
              </c:ext>
            </c:extLst>
          </c:dPt>
          <c:dPt>
            <c:idx val="4"/>
            <c:spPr>
              <a:solidFill>
                <a:srgbClr val="FFFF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F780-4D99-AB13-128A8100158F}"/>
              </c:ext>
            </c:extLst>
          </c:dPt>
          <c:dPt>
            <c:idx val="5"/>
            <c:spPr>
              <a:solidFill>
                <a:srgbClr val="00206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780-4D99-AB13-128A8100158F}"/>
              </c:ext>
            </c:extLst>
          </c:dPt>
          <c:dPt>
            <c:idx val="6"/>
            <c:spPr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F780-4D99-AB13-128A8100158F}"/>
              </c:ext>
            </c:extLst>
          </c:dPt>
          <c:dPt>
            <c:idx val="7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780-4D99-AB13-128A8100158F}"/>
              </c:ext>
            </c:extLst>
          </c:dPt>
          <c:dPt>
            <c:idx val="8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F780-4D99-AB13-128A8100158F}"/>
              </c:ext>
            </c:extLst>
          </c:dPt>
          <c:dPt>
            <c:idx val="9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780-4D99-AB13-128A8100158F}"/>
              </c:ext>
            </c:extLst>
          </c:dPt>
          <c:dPt>
            <c:idx val="11"/>
            <c:spPr>
              <a:solidFill>
                <a:srgbClr val="99FF6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F780-4D99-AB13-128A8100158F}"/>
              </c:ext>
            </c:extLst>
          </c:dPt>
          <c:dPt>
            <c:idx val="13"/>
            <c:spPr>
              <a:solidFill>
                <a:srgbClr val="FFE38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F780-4D99-AB13-128A8100158F}"/>
              </c:ext>
            </c:extLst>
          </c:dPt>
          <c:dPt>
            <c:idx val="14"/>
            <c:spPr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F780-4D99-AB13-128A8100158F}"/>
              </c:ext>
            </c:extLst>
          </c:dPt>
          <c:dLbls>
            <c:dLbl>
              <c:idx val="1"/>
              <c:layout>
                <c:manualLayout>
                  <c:x val="0"/>
                  <c:y val="-3.4809728743589896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F780-4D99-AB13-128A8100158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65000"/>
                    <a:lumOff val="35000"/>
                  </a:prstClr>
                </a:solidFill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Sayfa1!$A$2:$A$16</c:f>
              <c:strCache>
                <c:ptCount val="15"/>
                <c:pt idx="0">
                  <c:v>ERUH MYO</c:v>
                </c:pt>
                <c:pt idx="1">
                  <c:v>EĞİTİM FAKÜLTESİ</c:v>
                </c:pt>
                <c:pt idx="2">
                  <c:v>FEN-EDEBİYAT FAKÜLTESİ</c:v>
                </c:pt>
                <c:pt idx="3">
                  <c:v>İLAHİYAT FAKÜLTESİ</c:v>
                </c:pt>
                <c:pt idx="4">
                  <c:v>TEKNİK BİLİMLER MYO</c:v>
                </c:pt>
                <c:pt idx="5">
                  <c:v>SOSYAL BİLİMLER MYO</c:v>
                </c:pt>
                <c:pt idx="6">
                  <c:v>İKTİSADİ İDARİ BİLİMLER FAKÜLTESİ</c:v>
                </c:pt>
                <c:pt idx="7">
                  <c:v>SAĞLIK YÜKSEKOKULU </c:v>
                </c:pt>
                <c:pt idx="8">
                  <c:v>MÜHENDİSLİK FAKÜLTESİ</c:v>
                </c:pt>
                <c:pt idx="9">
                  <c:v>KURTALAN MYO</c:v>
                </c:pt>
                <c:pt idx="10">
                  <c:v>SAĞLIK HİZMETLERİ MYO</c:v>
                </c:pt>
                <c:pt idx="11">
                  <c:v>BESYO</c:v>
                </c:pt>
                <c:pt idx="12">
                  <c:v>ZİRAAT FAKÜLTESİ</c:v>
                </c:pt>
                <c:pt idx="13">
                  <c:v>SOSYAL BİLİMLER ENSTİTÜSÜ</c:v>
                </c:pt>
                <c:pt idx="14">
                  <c:v>FEN BİLİMLER ENSTİTÜSÜ</c:v>
                </c:pt>
              </c:strCache>
            </c:strRef>
          </c:cat>
          <c:val>
            <c:numRef>
              <c:f>Sayfa1!$B$2:$B$16</c:f>
              <c:numCache>
                <c:formatCode>#,##0.00</c:formatCode>
                <c:ptCount val="15"/>
                <c:pt idx="0">
                  <c:v>4285</c:v>
                </c:pt>
                <c:pt idx="1">
                  <c:v>99658</c:v>
                </c:pt>
                <c:pt idx="2">
                  <c:v>226094.6</c:v>
                </c:pt>
                <c:pt idx="3">
                  <c:v>472309.7</c:v>
                </c:pt>
                <c:pt idx="4">
                  <c:v>192070.3</c:v>
                </c:pt>
                <c:pt idx="5">
                  <c:v>231572.6</c:v>
                </c:pt>
                <c:pt idx="6">
                  <c:v>40249.5</c:v>
                </c:pt>
                <c:pt idx="7">
                  <c:v>447078</c:v>
                </c:pt>
                <c:pt idx="8">
                  <c:v>166479</c:v>
                </c:pt>
                <c:pt idx="9">
                  <c:v>21795</c:v>
                </c:pt>
                <c:pt idx="10">
                  <c:v>363419.05</c:v>
                </c:pt>
                <c:pt idx="11">
                  <c:v>220798</c:v>
                </c:pt>
                <c:pt idx="12">
                  <c:v>14706</c:v>
                </c:pt>
                <c:pt idx="13">
                  <c:v>627911.15</c:v>
                </c:pt>
                <c:pt idx="14">
                  <c:v>29438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F780-4D99-AB13-128A8100158F}"/>
            </c:ext>
          </c:extLst>
        </c:ser>
        <c:axId val="111345664"/>
        <c:axId val="111347200"/>
      </c:barChart>
      <c:catAx>
        <c:axId val="111345664"/>
        <c:scaling>
          <c:orientation val="minMax"/>
        </c:scaling>
        <c:axPos val="b"/>
        <c:numFmt formatCode="General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1347200"/>
        <c:crosses val="autoZero"/>
        <c:auto val="1"/>
        <c:lblAlgn val="ctr"/>
        <c:lblOffset val="100"/>
      </c:catAx>
      <c:valAx>
        <c:axId val="11134720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11345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solidFill>
      <a:schemeClr val="accent3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tr-TR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B70C5-721B-4AB8-A786-306932731B0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1908E0E5-BFEF-4F00-BECD-C55CB374874C}">
      <dgm:prSet phldrT="[Metin]" custT="1"/>
      <dgm:spPr/>
      <dgm:t>
        <a:bodyPr/>
        <a:lstStyle/>
        <a:p>
          <a:r>
            <a:rPr lang="tr-TR" sz="800" dirty="0" smtClean="0"/>
            <a:t>Emin  ÇİFTÇİ</a:t>
          </a:r>
        </a:p>
        <a:p>
          <a:r>
            <a:rPr lang="tr-TR" sz="800" dirty="0" smtClean="0"/>
            <a:t>DAİRE BAŞKANI V.</a:t>
          </a:r>
          <a:endParaRPr lang="tr-TR" sz="800" dirty="0"/>
        </a:p>
      </dgm:t>
    </dgm:pt>
    <dgm:pt modelId="{8A395434-80F3-40DA-A1BC-2F096A37C709}" type="parTrans" cxnId="{AF55C5D2-4846-41A3-9A95-58C1819DE55F}">
      <dgm:prSet/>
      <dgm:spPr/>
      <dgm:t>
        <a:bodyPr/>
        <a:lstStyle/>
        <a:p>
          <a:endParaRPr lang="tr-TR"/>
        </a:p>
      </dgm:t>
    </dgm:pt>
    <dgm:pt modelId="{15CC77F3-2EAC-481D-8AF4-7D1EE765F3CA}" type="sibTrans" cxnId="{AF55C5D2-4846-41A3-9A95-58C1819DE55F}">
      <dgm:prSet/>
      <dgm:spPr/>
      <dgm:t>
        <a:bodyPr/>
        <a:lstStyle/>
        <a:p>
          <a:endParaRPr lang="tr-TR"/>
        </a:p>
      </dgm:t>
    </dgm:pt>
    <dgm:pt modelId="{F83289C0-A3B4-4CD4-8CBA-223B901839E4}">
      <dgm:prSet custT="1"/>
      <dgm:spPr/>
      <dgm:t>
        <a:bodyPr/>
        <a:lstStyle/>
        <a:p>
          <a:r>
            <a:rPr lang="tr-TR" sz="800" dirty="0" smtClean="0"/>
            <a:t>Murat BURAN</a:t>
          </a:r>
        </a:p>
        <a:p>
          <a:r>
            <a:rPr lang="tr-TR" sz="800" dirty="0" smtClean="0"/>
            <a:t>BİLGİSAYAR İŞLETMENİ</a:t>
          </a:r>
          <a:endParaRPr lang="tr-TR" sz="800" dirty="0"/>
        </a:p>
      </dgm:t>
    </dgm:pt>
    <dgm:pt modelId="{4877CCC2-5343-41E9-B70F-51B56E26FBD5}" type="parTrans" cxnId="{40C9FED2-CD10-4F64-9B62-17B5E695C72B}">
      <dgm:prSet custT="1"/>
      <dgm:spPr/>
      <dgm:t>
        <a:bodyPr/>
        <a:lstStyle/>
        <a:p>
          <a:endParaRPr lang="tr-TR" sz="800"/>
        </a:p>
      </dgm:t>
    </dgm:pt>
    <dgm:pt modelId="{17FED144-C5B7-409C-B186-9B120A8AD9A9}" type="sibTrans" cxnId="{40C9FED2-CD10-4F64-9B62-17B5E695C72B}">
      <dgm:prSet/>
      <dgm:spPr/>
      <dgm:t>
        <a:bodyPr/>
        <a:lstStyle/>
        <a:p>
          <a:endParaRPr lang="tr-TR"/>
        </a:p>
      </dgm:t>
    </dgm:pt>
    <dgm:pt modelId="{5BB65C41-E8EB-4A55-B98F-2609C52E5EC9}">
      <dgm:prSet custT="1"/>
      <dgm:spPr/>
      <dgm:t>
        <a:bodyPr/>
        <a:lstStyle/>
        <a:p>
          <a:r>
            <a:rPr lang="tr-TR" sz="800" dirty="0" smtClean="0"/>
            <a:t>Yavuz Selim İÇİN</a:t>
          </a:r>
        </a:p>
        <a:p>
          <a:r>
            <a:rPr lang="tr-TR" sz="800" dirty="0" smtClean="0"/>
            <a:t>ŞEF</a:t>
          </a:r>
        </a:p>
      </dgm:t>
    </dgm:pt>
    <dgm:pt modelId="{370DE483-0445-48B1-A1D5-5AA655A1690F}" type="parTrans" cxnId="{9969A751-D06A-4DDB-AD52-6AEC3537A71F}">
      <dgm:prSet/>
      <dgm:spPr/>
      <dgm:t>
        <a:bodyPr/>
        <a:lstStyle/>
        <a:p>
          <a:endParaRPr lang="tr-TR" sz="800"/>
        </a:p>
      </dgm:t>
    </dgm:pt>
    <dgm:pt modelId="{3DA77332-B40D-4DED-8DC4-6692E23F10F3}" type="sibTrans" cxnId="{9969A751-D06A-4DDB-AD52-6AEC3537A71F}">
      <dgm:prSet/>
      <dgm:spPr/>
      <dgm:t>
        <a:bodyPr/>
        <a:lstStyle/>
        <a:p>
          <a:endParaRPr lang="tr-TR"/>
        </a:p>
      </dgm:t>
    </dgm:pt>
    <dgm:pt modelId="{53B0BFFE-FA0C-4C52-864E-8FD8DCAEBB91}">
      <dgm:prSet custT="1"/>
      <dgm:spPr/>
      <dgm:t>
        <a:bodyPr/>
        <a:lstStyle/>
        <a:p>
          <a:r>
            <a:rPr lang="tr-TR" sz="800" dirty="0" smtClean="0"/>
            <a:t>Abdullah DEMİR</a:t>
          </a:r>
        </a:p>
        <a:p>
          <a:r>
            <a:rPr lang="tr-TR" sz="800" dirty="0" smtClean="0"/>
            <a:t>BİLGİSAYAR İŞLETMENİ</a:t>
          </a:r>
          <a:endParaRPr lang="tr-TR" sz="800" dirty="0"/>
        </a:p>
      </dgm:t>
    </dgm:pt>
    <dgm:pt modelId="{E398B35F-2F13-4AE4-90B5-F038C3FA090B}" type="parTrans" cxnId="{962A35DB-D103-4DCD-B63B-9D969B99BCC2}">
      <dgm:prSet/>
      <dgm:spPr/>
      <dgm:t>
        <a:bodyPr/>
        <a:lstStyle/>
        <a:p>
          <a:endParaRPr lang="tr-TR" sz="800"/>
        </a:p>
      </dgm:t>
    </dgm:pt>
    <dgm:pt modelId="{6FFA5B9F-6095-4EC0-817F-5A6D0281B81B}" type="sibTrans" cxnId="{962A35DB-D103-4DCD-B63B-9D969B99BCC2}">
      <dgm:prSet/>
      <dgm:spPr/>
      <dgm:t>
        <a:bodyPr/>
        <a:lstStyle/>
        <a:p>
          <a:endParaRPr lang="tr-TR"/>
        </a:p>
      </dgm:t>
    </dgm:pt>
    <dgm:pt modelId="{22DC1876-7728-4DE2-B325-5284B6E3A509}">
      <dgm:prSet custT="1"/>
      <dgm:spPr/>
      <dgm:t>
        <a:bodyPr/>
        <a:lstStyle/>
        <a:p>
          <a:r>
            <a:rPr lang="tr-TR" sz="800" dirty="0" smtClean="0"/>
            <a:t>Serhat NAS</a:t>
          </a:r>
        </a:p>
        <a:p>
          <a:r>
            <a:rPr lang="tr-TR" sz="800" dirty="0" smtClean="0"/>
            <a:t>BİLGİSAYAR İŞLETMENİ</a:t>
          </a:r>
          <a:endParaRPr lang="tr-TR" sz="800" dirty="0"/>
        </a:p>
      </dgm:t>
    </dgm:pt>
    <dgm:pt modelId="{2E6B57FE-26D4-442A-A2E8-3BBF7D5854F0}" type="parTrans" cxnId="{546C6F85-5CC3-427A-803C-148FEEA4FACC}">
      <dgm:prSet/>
      <dgm:spPr/>
      <dgm:t>
        <a:bodyPr/>
        <a:lstStyle/>
        <a:p>
          <a:endParaRPr lang="tr-TR" sz="800"/>
        </a:p>
      </dgm:t>
    </dgm:pt>
    <dgm:pt modelId="{C5EF7E04-D1D8-4991-9087-13A71FE15185}" type="sibTrans" cxnId="{546C6F85-5CC3-427A-803C-148FEEA4FACC}">
      <dgm:prSet/>
      <dgm:spPr/>
      <dgm:t>
        <a:bodyPr/>
        <a:lstStyle/>
        <a:p>
          <a:endParaRPr lang="tr-TR"/>
        </a:p>
      </dgm:t>
    </dgm:pt>
    <dgm:pt modelId="{109449D9-C79D-4476-8CC3-A9C497AB1C1F}">
      <dgm:prSet custT="1"/>
      <dgm:spPr/>
      <dgm:t>
        <a:bodyPr/>
        <a:lstStyle/>
        <a:p>
          <a:r>
            <a:rPr lang="tr-TR" sz="800" dirty="0" err="1" smtClean="0"/>
            <a:t>Şafih</a:t>
          </a:r>
          <a:r>
            <a:rPr lang="tr-TR" sz="800" dirty="0" smtClean="0"/>
            <a:t> ECER</a:t>
          </a:r>
        </a:p>
        <a:p>
          <a:r>
            <a:rPr lang="tr-TR" sz="800" dirty="0" smtClean="0"/>
            <a:t>HİZMETLİ</a:t>
          </a:r>
          <a:endParaRPr lang="tr-TR" sz="800" dirty="0"/>
        </a:p>
      </dgm:t>
    </dgm:pt>
    <dgm:pt modelId="{25015704-E6F6-45FB-961E-1AAEFCFDD4F6}" type="parTrans" cxnId="{396A2E9C-C63A-4689-A4CA-CA9FB6C4ED16}">
      <dgm:prSet/>
      <dgm:spPr/>
      <dgm:t>
        <a:bodyPr/>
        <a:lstStyle/>
        <a:p>
          <a:endParaRPr lang="tr-TR" sz="800"/>
        </a:p>
      </dgm:t>
    </dgm:pt>
    <dgm:pt modelId="{3CF3BB9C-11E7-4CBD-B29E-C1F69DB77F13}" type="sibTrans" cxnId="{396A2E9C-C63A-4689-A4CA-CA9FB6C4ED16}">
      <dgm:prSet/>
      <dgm:spPr/>
      <dgm:t>
        <a:bodyPr/>
        <a:lstStyle/>
        <a:p>
          <a:endParaRPr lang="tr-TR"/>
        </a:p>
      </dgm:t>
    </dgm:pt>
    <dgm:pt modelId="{1EF76DD9-7C6C-40BA-B7B3-3B43D6828075}">
      <dgm:prSet custT="1"/>
      <dgm:spPr/>
      <dgm:t>
        <a:bodyPr/>
        <a:lstStyle/>
        <a:p>
          <a:r>
            <a:rPr lang="tr-TR" sz="800" dirty="0" smtClean="0"/>
            <a:t>Turan SARIYER</a:t>
          </a:r>
        </a:p>
        <a:p>
          <a:r>
            <a:rPr lang="tr-TR" sz="800" dirty="0" smtClean="0"/>
            <a:t>BİLGİSAYAR İŞLETMENİ</a:t>
          </a:r>
        </a:p>
      </dgm:t>
    </dgm:pt>
    <dgm:pt modelId="{4CD2AE99-5E22-4ABD-BEAD-084A0A48EFF2}" type="parTrans" cxnId="{61E66924-F8AA-4E03-A674-66C33D558A8A}">
      <dgm:prSet/>
      <dgm:spPr/>
      <dgm:t>
        <a:bodyPr/>
        <a:lstStyle/>
        <a:p>
          <a:endParaRPr lang="tr-TR" sz="800"/>
        </a:p>
      </dgm:t>
    </dgm:pt>
    <dgm:pt modelId="{472E59B7-F640-4B3A-898E-08F52E0B12F7}" type="sibTrans" cxnId="{61E66924-F8AA-4E03-A674-66C33D558A8A}">
      <dgm:prSet/>
      <dgm:spPr/>
      <dgm:t>
        <a:bodyPr/>
        <a:lstStyle/>
        <a:p>
          <a:endParaRPr lang="tr-TR"/>
        </a:p>
      </dgm:t>
    </dgm:pt>
    <dgm:pt modelId="{B9DC0E42-25CC-4143-A6A1-73BAC47F1565}">
      <dgm:prSet custT="1"/>
      <dgm:spPr/>
      <dgm:t>
        <a:bodyPr/>
        <a:lstStyle/>
        <a:p>
          <a:r>
            <a:rPr lang="tr-TR" sz="800" dirty="0" smtClean="0"/>
            <a:t>Veysel KARAÇAY</a:t>
          </a:r>
        </a:p>
        <a:p>
          <a:r>
            <a:rPr lang="tr-TR" sz="800" dirty="0" smtClean="0"/>
            <a:t>SEKRETER</a:t>
          </a:r>
          <a:endParaRPr lang="tr-TR" sz="800" dirty="0"/>
        </a:p>
      </dgm:t>
    </dgm:pt>
    <dgm:pt modelId="{1315D8F6-C1C5-4B4E-BC2F-91D497FC62C0}" type="parTrans" cxnId="{F632B27F-1528-4471-8FDB-39B24299A71C}">
      <dgm:prSet/>
      <dgm:spPr/>
      <dgm:t>
        <a:bodyPr/>
        <a:lstStyle/>
        <a:p>
          <a:endParaRPr lang="tr-TR" sz="800"/>
        </a:p>
      </dgm:t>
    </dgm:pt>
    <dgm:pt modelId="{E1A361B0-BAB5-430C-8048-CF265EB5485A}" type="sibTrans" cxnId="{F632B27F-1528-4471-8FDB-39B24299A71C}">
      <dgm:prSet/>
      <dgm:spPr/>
      <dgm:t>
        <a:bodyPr/>
        <a:lstStyle/>
        <a:p>
          <a:endParaRPr lang="tr-TR"/>
        </a:p>
      </dgm:t>
    </dgm:pt>
    <dgm:pt modelId="{7477A948-B9EC-4A27-88E0-5DEF37742155}">
      <dgm:prSet custT="1"/>
      <dgm:spPr/>
      <dgm:t>
        <a:bodyPr/>
        <a:lstStyle/>
        <a:p>
          <a:r>
            <a:rPr lang="tr-TR" sz="800" dirty="0" smtClean="0"/>
            <a:t>Servet KARAHAN BİLGİSAYAR İŞLETMENİ</a:t>
          </a:r>
          <a:endParaRPr lang="tr-TR" sz="800" dirty="0"/>
        </a:p>
      </dgm:t>
    </dgm:pt>
    <dgm:pt modelId="{0776791C-DDC7-4E63-B234-97695B1161D7}" type="parTrans" cxnId="{4DC41D0A-4A82-4268-B5E6-29DBE431DBAB}">
      <dgm:prSet/>
      <dgm:spPr/>
      <dgm:t>
        <a:bodyPr/>
        <a:lstStyle/>
        <a:p>
          <a:endParaRPr lang="tr-TR"/>
        </a:p>
      </dgm:t>
    </dgm:pt>
    <dgm:pt modelId="{EF4E27D8-9348-46A9-8814-D3A5452C0AD2}" type="sibTrans" cxnId="{4DC41D0A-4A82-4268-B5E6-29DBE431DBAB}">
      <dgm:prSet/>
      <dgm:spPr/>
      <dgm:t>
        <a:bodyPr/>
        <a:lstStyle/>
        <a:p>
          <a:endParaRPr lang="tr-TR"/>
        </a:p>
      </dgm:t>
    </dgm:pt>
    <dgm:pt modelId="{1D307A10-C5C4-4DA4-B699-06C3E8AF8954}">
      <dgm:prSet/>
      <dgm:spPr/>
      <dgm:t>
        <a:bodyPr/>
        <a:lstStyle/>
        <a:p>
          <a:r>
            <a:rPr lang="tr-TR" dirty="0" smtClean="0"/>
            <a:t>Erdal ÇİÇEK ŞUBE MÜDÜRÜ</a:t>
          </a:r>
          <a:endParaRPr lang="tr-TR" dirty="0"/>
        </a:p>
      </dgm:t>
    </dgm:pt>
    <dgm:pt modelId="{855B25C0-1BDE-40EE-A164-9083A7DBD348}" type="parTrans" cxnId="{7AA1EFF0-3972-4F29-A319-ABB1E3A6EFDB}">
      <dgm:prSet/>
      <dgm:spPr/>
      <dgm:t>
        <a:bodyPr/>
        <a:lstStyle/>
        <a:p>
          <a:endParaRPr lang="tr-TR"/>
        </a:p>
      </dgm:t>
    </dgm:pt>
    <dgm:pt modelId="{6D3FD5C2-AD15-47D2-A690-C25F0DE7FAAB}" type="sibTrans" cxnId="{7AA1EFF0-3972-4F29-A319-ABB1E3A6EFDB}">
      <dgm:prSet/>
      <dgm:spPr/>
      <dgm:t>
        <a:bodyPr/>
        <a:lstStyle/>
        <a:p>
          <a:endParaRPr lang="tr-TR"/>
        </a:p>
      </dgm:t>
    </dgm:pt>
    <dgm:pt modelId="{81D552E7-B9F7-40A1-BE10-54648E39669D}" type="pres">
      <dgm:prSet presAssocID="{CE8B70C5-721B-4AB8-A786-306932731B0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1CBB8B3B-EF96-459A-B3B6-1E4EAA2CB52B}" type="pres">
      <dgm:prSet presAssocID="{1908E0E5-BFEF-4F00-BECD-C55CB374874C}" presName="hierRoot1" presStyleCnt="0"/>
      <dgm:spPr/>
      <dgm:t>
        <a:bodyPr/>
        <a:lstStyle/>
        <a:p>
          <a:endParaRPr lang="tr-TR"/>
        </a:p>
      </dgm:t>
    </dgm:pt>
    <dgm:pt modelId="{FB3150C0-2746-4056-AEE0-5A1CA62D0333}" type="pres">
      <dgm:prSet presAssocID="{1908E0E5-BFEF-4F00-BECD-C55CB374874C}" presName="composite" presStyleCnt="0"/>
      <dgm:spPr/>
      <dgm:t>
        <a:bodyPr/>
        <a:lstStyle/>
        <a:p>
          <a:endParaRPr lang="tr-TR"/>
        </a:p>
      </dgm:t>
    </dgm:pt>
    <dgm:pt modelId="{B6C0442E-405E-4CFA-B137-B4E6B89B163B}" type="pres">
      <dgm:prSet presAssocID="{1908E0E5-BFEF-4F00-BECD-C55CB374874C}" presName="background" presStyleLbl="node0" presStyleIdx="0" presStyleCnt="1"/>
      <dgm:spPr/>
      <dgm:t>
        <a:bodyPr/>
        <a:lstStyle/>
        <a:p>
          <a:endParaRPr lang="tr-TR"/>
        </a:p>
      </dgm:t>
    </dgm:pt>
    <dgm:pt modelId="{63D963F4-A8BB-4EDC-A341-7C44EC1D0531}" type="pres">
      <dgm:prSet presAssocID="{1908E0E5-BFEF-4F00-BECD-C55CB374874C}" presName="text" presStyleLbl="fgAcc0" presStyleIdx="0" presStyleCnt="1" custScaleX="137785" custLinFactY="-135853" custLinFactNeighborX="-19569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76652C8-B7C7-448D-A722-617C4083A2A2}" type="pres">
      <dgm:prSet presAssocID="{1908E0E5-BFEF-4F00-BECD-C55CB374874C}" presName="hierChild2" presStyleCnt="0"/>
      <dgm:spPr/>
      <dgm:t>
        <a:bodyPr/>
        <a:lstStyle/>
        <a:p>
          <a:endParaRPr lang="tr-TR"/>
        </a:p>
      </dgm:t>
    </dgm:pt>
    <dgm:pt modelId="{0285D688-24B1-4E1E-8909-6DDF87DCF4B4}" type="pres">
      <dgm:prSet presAssocID="{370DE483-0445-48B1-A1D5-5AA655A1690F}" presName="Name10" presStyleLbl="parChTrans1D2" presStyleIdx="0" presStyleCnt="9"/>
      <dgm:spPr/>
      <dgm:t>
        <a:bodyPr/>
        <a:lstStyle/>
        <a:p>
          <a:endParaRPr lang="tr-TR"/>
        </a:p>
      </dgm:t>
    </dgm:pt>
    <dgm:pt modelId="{86A918FC-CDF1-4FFB-A327-19BC6F9870BE}" type="pres">
      <dgm:prSet presAssocID="{5BB65C41-E8EB-4A55-B98F-2609C52E5EC9}" presName="hierRoot2" presStyleCnt="0"/>
      <dgm:spPr/>
      <dgm:t>
        <a:bodyPr/>
        <a:lstStyle/>
        <a:p>
          <a:endParaRPr lang="tr-TR"/>
        </a:p>
      </dgm:t>
    </dgm:pt>
    <dgm:pt modelId="{A631B816-7583-4A46-84BD-F56966CE5911}" type="pres">
      <dgm:prSet presAssocID="{5BB65C41-E8EB-4A55-B98F-2609C52E5EC9}" presName="composite2" presStyleCnt="0"/>
      <dgm:spPr/>
      <dgm:t>
        <a:bodyPr/>
        <a:lstStyle/>
        <a:p>
          <a:endParaRPr lang="tr-TR"/>
        </a:p>
      </dgm:t>
    </dgm:pt>
    <dgm:pt modelId="{1D97ABC0-7DDE-4D32-A0D6-CB398A4D03C4}" type="pres">
      <dgm:prSet presAssocID="{5BB65C41-E8EB-4A55-B98F-2609C52E5EC9}" presName="background2" presStyleLbl="node2" presStyleIdx="0" presStyleCnt="9"/>
      <dgm:spPr/>
      <dgm:t>
        <a:bodyPr/>
        <a:lstStyle/>
        <a:p>
          <a:endParaRPr lang="tr-TR"/>
        </a:p>
      </dgm:t>
    </dgm:pt>
    <dgm:pt modelId="{79D9A648-E183-445E-A8E6-9AA1A7F7F2FA}" type="pres">
      <dgm:prSet presAssocID="{5BB65C41-E8EB-4A55-B98F-2609C52E5EC9}" presName="text2" presStyleLbl="fgAcc2" presStyleIdx="0" presStyleCnt="9" custLinFactX="200000" custLinFactY="-51329" custLinFactNeighborX="269496" custLinFactNeighborY="-1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EA3E37E-C682-4C5D-B21F-FF816094EE98}" type="pres">
      <dgm:prSet presAssocID="{5BB65C41-E8EB-4A55-B98F-2609C52E5EC9}" presName="hierChild3" presStyleCnt="0"/>
      <dgm:spPr/>
      <dgm:t>
        <a:bodyPr/>
        <a:lstStyle/>
        <a:p>
          <a:endParaRPr lang="tr-TR"/>
        </a:p>
      </dgm:t>
    </dgm:pt>
    <dgm:pt modelId="{F006562E-8827-4813-A2E2-AEFE0EA49586}" type="pres">
      <dgm:prSet presAssocID="{855B25C0-1BDE-40EE-A164-9083A7DBD348}" presName="Name10" presStyleLbl="parChTrans1D2" presStyleIdx="1" presStyleCnt="9"/>
      <dgm:spPr/>
      <dgm:t>
        <a:bodyPr/>
        <a:lstStyle/>
        <a:p>
          <a:endParaRPr lang="tr-TR"/>
        </a:p>
      </dgm:t>
    </dgm:pt>
    <dgm:pt modelId="{D973648A-2964-43DC-B16E-B1BC107D4085}" type="pres">
      <dgm:prSet presAssocID="{1D307A10-C5C4-4DA4-B699-06C3E8AF8954}" presName="hierRoot2" presStyleCnt="0"/>
      <dgm:spPr/>
    </dgm:pt>
    <dgm:pt modelId="{3772A31F-F207-4797-A450-EF1D8DF93E0A}" type="pres">
      <dgm:prSet presAssocID="{1D307A10-C5C4-4DA4-B699-06C3E8AF8954}" presName="composite2" presStyleCnt="0"/>
      <dgm:spPr/>
    </dgm:pt>
    <dgm:pt modelId="{2311317C-041F-44A0-A802-EBF821BAAE97}" type="pres">
      <dgm:prSet presAssocID="{1D307A10-C5C4-4DA4-B699-06C3E8AF8954}" presName="background2" presStyleLbl="node2" presStyleIdx="1" presStyleCnt="9"/>
      <dgm:spPr/>
    </dgm:pt>
    <dgm:pt modelId="{ADABF262-106B-4066-BD75-6A13AED5AA60}" type="pres">
      <dgm:prSet presAssocID="{1D307A10-C5C4-4DA4-B699-06C3E8AF8954}" presName="text2" presStyleLbl="fgAcc2" presStyleIdx="1" presStyleCnt="9" custLinFactX="147274" custLinFactY="-116492" custLinFactNeighborX="200000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61CE62E-46BC-4A05-9EAD-CF23A70D524C}" type="pres">
      <dgm:prSet presAssocID="{1D307A10-C5C4-4DA4-B699-06C3E8AF8954}" presName="hierChild3" presStyleCnt="0"/>
      <dgm:spPr/>
    </dgm:pt>
    <dgm:pt modelId="{84C0CDF6-E77F-471A-A1D1-E810C005C154}" type="pres">
      <dgm:prSet presAssocID="{4877CCC2-5343-41E9-B70F-51B56E26FBD5}" presName="Name10" presStyleLbl="parChTrans1D2" presStyleIdx="2" presStyleCnt="9"/>
      <dgm:spPr/>
      <dgm:t>
        <a:bodyPr/>
        <a:lstStyle/>
        <a:p>
          <a:endParaRPr lang="tr-TR"/>
        </a:p>
      </dgm:t>
    </dgm:pt>
    <dgm:pt modelId="{2E76CD60-9233-43F0-ADB0-34E3BD5617C3}" type="pres">
      <dgm:prSet presAssocID="{F83289C0-A3B4-4CD4-8CBA-223B901839E4}" presName="hierRoot2" presStyleCnt="0"/>
      <dgm:spPr/>
      <dgm:t>
        <a:bodyPr/>
        <a:lstStyle/>
        <a:p>
          <a:endParaRPr lang="tr-TR"/>
        </a:p>
      </dgm:t>
    </dgm:pt>
    <dgm:pt modelId="{A6144820-0865-4430-9BA5-DEF2607BC1A8}" type="pres">
      <dgm:prSet presAssocID="{F83289C0-A3B4-4CD4-8CBA-223B901839E4}" presName="composite2" presStyleCnt="0"/>
      <dgm:spPr/>
      <dgm:t>
        <a:bodyPr/>
        <a:lstStyle/>
        <a:p>
          <a:endParaRPr lang="tr-TR"/>
        </a:p>
      </dgm:t>
    </dgm:pt>
    <dgm:pt modelId="{EE92BFC2-63C6-4995-91D2-91C6BCE88DF2}" type="pres">
      <dgm:prSet presAssocID="{F83289C0-A3B4-4CD4-8CBA-223B901839E4}" presName="background2" presStyleLbl="node2" presStyleIdx="2" presStyleCnt="9"/>
      <dgm:spPr/>
      <dgm:t>
        <a:bodyPr/>
        <a:lstStyle/>
        <a:p>
          <a:endParaRPr lang="tr-TR"/>
        </a:p>
      </dgm:t>
    </dgm:pt>
    <dgm:pt modelId="{123E0545-7EFA-4BEB-BA4C-5B7B2B0773CA}" type="pres">
      <dgm:prSet presAssocID="{F83289C0-A3B4-4CD4-8CBA-223B901839E4}" presName="text2" presStyleLbl="fgAcc2" presStyleIdx="2" presStyleCnt="9" custLinFactX="-84925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7C0D1E5-24E6-41F1-984B-7918E06A9368}" type="pres">
      <dgm:prSet presAssocID="{F83289C0-A3B4-4CD4-8CBA-223B901839E4}" presName="hierChild3" presStyleCnt="0"/>
      <dgm:spPr/>
      <dgm:t>
        <a:bodyPr/>
        <a:lstStyle/>
        <a:p>
          <a:endParaRPr lang="tr-TR"/>
        </a:p>
      </dgm:t>
    </dgm:pt>
    <dgm:pt modelId="{A52AF576-A84B-4369-B6A0-127473484746}" type="pres">
      <dgm:prSet presAssocID="{E398B35F-2F13-4AE4-90B5-F038C3FA090B}" presName="Name10" presStyleLbl="parChTrans1D2" presStyleIdx="3" presStyleCnt="9"/>
      <dgm:spPr/>
      <dgm:t>
        <a:bodyPr/>
        <a:lstStyle/>
        <a:p>
          <a:endParaRPr lang="tr-TR"/>
        </a:p>
      </dgm:t>
    </dgm:pt>
    <dgm:pt modelId="{1345472C-FE41-4415-AE8D-B22EE7F86F07}" type="pres">
      <dgm:prSet presAssocID="{53B0BFFE-FA0C-4C52-864E-8FD8DCAEBB91}" presName="hierRoot2" presStyleCnt="0"/>
      <dgm:spPr/>
      <dgm:t>
        <a:bodyPr/>
        <a:lstStyle/>
        <a:p>
          <a:endParaRPr lang="tr-TR"/>
        </a:p>
      </dgm:t>
    </dgm:pt>
    <dgm:pt modelId="{FD48E5DA-AF55-4299-BC9A-FCC7F3960E0B}" type="pres">
      <dgm:prSet presAssocID="{53B0BFFE-FA0C-4C52-864E-8FD8DCAEBB91}" presName="composite2" presStyleCnt="0"/>
      <dgm:spPr/>
      <dgm:t>
        <a:bodyPr/>
        <a:lstStyle/>
        <a:p>
          <a:endParaRPr lang="tr-TR"/>
        </a:p>
      </dgm:t>
    </dgm:pt>
    <dgm:pt modelId="{3B7AE2A7-CBC0-43D1-BC5E-44A53B3C9771}" type="pres">
      <dgm:prSet presAssocID="{53B0BFFE-FA0C-4C52-864E-8FD8DCAEBB91}" presName="background2" presStyleLbl="node2" presStyleIdx="3" presStyleCnt="9"/>
      <dgm:spPr/>
      <dgm:t>
        <a:bodyPr/>
        <a:lstStyle/>
        <a:p>
          <a:endParaRPr lang="tr-TR"/>
        </a:p>
      </dgm:t>
    </dgm:pt>
    <dgm:pt modelId="{F42AE72D-F980-463D-BFCB-9872F8BA4AF4}" type="pres">
      <dgm:prSet presAssocID="{53B0BFFE-FA0C-4C52-864E-8FD8DCAEBB91}" presName="text2" presStyleLbl="fgAcc2" presStyleIdx="3" presStyleCnt="9" custLinFactX="-45064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53B5B18-7A27-43BF-979D-41EE8B72B304}" type="pres">
      <dgm:prSet presAssocID="{53B0BFFE-FA0C-4C52-864E-8FD8DCAEBB91}" presName="hierChild3" presStyleCnt="0"/>
      <dgm:spPr/>
      <dgm:t>
        <a:bodyPr/>
        <a:lstStyle/>
        <a:p>
          <a:endParaRPr lang="tr-TR"/>
        </a:p>
      </dgm:t>
    </dgm:pt>
    <dgm:pt modelId="{39A6A0C4-616D-4C9D-9458-25AC7CED7C54}" type="pres">
      <dgm:prSet presAssocID="{0776791C-DDC7-4E63-B234-97695B1161D7}" presName="Name10" presStyleLbl="parChTrans1D2" presStyleIdx="4" presStyleCnt="9"/>
      <dgm:spPr/>
      <dgm:t>
        <a:bodyPr/>
        <a:lstStyle/>
        <a:p>
          <a:endParaRPr lang="tr-TR"/>
        </a:p>
      </dgm:t>
    </dgm:pt>
    <dgm:pt modelId="{34681239-8DA1-43EA-A7BD-EEC94E2F9AE4}" type="pres">
      <dgm:prSet presAssocID="{7477A948-B9EC-4A27-88E0-5DEF37742155}" presName="hierRoot2" presStyleCnt="0"/>
      <dgm:spPr/>
      <dgm:t>
        <a:bodyPr/>
        <a:lstStyle/>
        <a:p>
          <a:endParaRPr lang="tr-TR"/>
        </a:p>
      </dgm:t>
    </dgm:pt>
    <dgm:pt modelId="{859A2E60-1CA3-4CFA-BEBC-6D6FBF4ABA31}" type="pres">
      <dgm:prSet presAssocID="{7477A948-B9EC-4A27-88E0-5DEF37742155}" presName="composite2" presStyleCnt="0"/>
      <dgm:spPr/>
      <dgm:t>
        <a:bodyPr/>
        <a:lstStyle/>
        <a:p>
          <a:endParaRPr lang="tr-TR"/>
        </a:p>
      </dgm:t>
    </dgm:pt>
    <dgm:pt modelId="{70996D70-ADCE-49D0-9B5B-5B90C6EABB3E}" type="pres">
      <dgm:prSet presAssocID="{7477A948-B9EC-4A27-88E0-5DEF37742155}" presName="background2" presStyleLbl="node2" presStyleIdx="4" presStyleCnt="9"/>
      <dgm:spPr/>
      <dgm:t>
        <a:bodyPr/>
        <a:lstStyle/>
        <a:p>
          <a:endParaRPr lang="tr-TR"/>
        </a:p>
      </dgm:t>
    </dgm:pt>
    <dgm:pt modelId="{A5DEEB27-E54D-472D-80AA-91200EA4DB84}" type="pres">
      <dgm:prSet presAssocID="{7477A948-B9EC-4A27-88E0-5DEF37742155}" presName="text2" presStyleLbl="fgAcc2" presStyleIdx="4" presStyleCnt="9" custLinFactX="-5202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E2D055F-D1CD-40BC-A455-E74203F7B8CA}" type="pres">
      <dgm:prSet presAssocID="{7477A948-B9EC-4A27-88E0-5DEF37742155}" presName="hierChild3" presStyleCnt="0"/>
      <dgm:spPr/>
      <dgm:t>
        <a:bodyPr/>
        <a:lstStyle/>
        <a:p>
          <a:endParaRPr lang="tr-TR"/>
        </a:p>
      </dgm:t>
    </dgm:pt>
    <dgm:pt modelId="{2F322514-F1E3-42A6-B493-FD6B2AE0C180}" type="pres">
      <dgm:prSet presAssocID="{2E6B57FE-26D4-442A-A2E8-3BBF7D5854F0}" presName="Name10" presStyleLbl="parChTrans1D2" presStyleIdx="5" presStyleCnt="9"/>
      <dgm:spPr/>
      <dgm:t>
        <a:bodyPr/>
        <a:lstStyle/>
        <a:p>
          <a:endParaRPr lang="tr-TR"/>
        </a:p>
      </dgm:t>
    </dgm:pt>
    <dgm:pt modelId="{10A267C0-6815-4F5F-A863-63FCB6E6F204}" type="pres">
      <dgm:prSet presAssocID="{22DC1876-7728-4DE2-B325-5284B6E3A509}" presName="hierRoot2" presStyleCnt="0"/>
      <dgm:spPr/>
      <dgm:t>
        <a:bodyPr/>
        <a:lstStyle/>
        <a:p>
          <a:endParaRPr lang="tr-TR"/>
        </a:p>
      </dgm:t>
    </dgm:pt>
    <dgm:pt modelId="{B723FCB2-C605-4D27-8386-1419AD364528}" type="pres">
      <dgm:prSet presAssocID="{22DC1876-7728-4DE2-B325-5284B6E3A509}" presName="composite2" presStyleCnt="0"/>
      <dgm:spPr/>
      <dgm:t>
        <a:bodyPr/>
        <a:lstStyle/>
        <a:p>
          <a:endParaRPr lang="tr-TR"/>
        </a:p>
      </dgm:t>
    </dgm:pt>
    <dgm:pt modelId="{AD415975-AA7A-4E20-9DB0-1EBAE50DD2B9}" type="pres">
      <dgm:prSet presAssocID="{22DC1876-7728-4DE2-B325-5284B6E3A509}" presName="background2" presStyleLbl="node2" presStyleIdx="5" presStyleCnt="9"/>
      <dgm:spPr/>
      <dgm:t>
        <a:bodyPr/>
        <a:lstStyle/>
        <a:p>
          <a:endParaRPr lang="tr-TR"/>
        </a:p>
      </dgm:t>
    </dgm:pt>
    <dgm:pt modelId="{F59057CF-1FBC-4843-8653-B08928D0C2BB}" type="pres">
      <dgm:prSet presAssocID="{22DC1876-7728-4DE2-B325-5284B6E3A509}" presName="text2" presStyleLbl="fgAcc2" presStyleIdx="5" presStyleCnt="9" custLinFactNeighborX="-74874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1031625-AB6D-4CF6-A25D-86523776237B}" type="pres">
      <dgm:prSet presAssocID="{22DC1876-7728-4DE2-B325-5284B6E3A509}" presName="hierChild3" presStyleCnt="0"/>
      <dgm:spPr/>
      <dgm:t>
        <a:bodyPr/>
        <a:lstStyle/>
        <a:p>
          <a:endParaRPr lang="tr-TR"/>
        </a:p>
      </dgm:t>
    </dgm:pt>
    <dgm:pt modelId="{49E57E26-A87A-4731-A0B5-01FAD18A9F45}" type="pres">
      <dgm:prSet presAssocID="{4CD2AE99-5E22-4ABD-BEAD-084A0A48EFF2}" presName="Name10" presStyleLbl="parChTrans1D2" presStyleIdx="6" presStyleCnt="9"/>
      <dgm:spPr/>
      <dgm:t>
        <a:bodyPr/>
        <a:lstStyle/>
        <a:p>
          <a:endParaRPr lang="tr-TR"/>
        </a:p>
      </dgm:t>
    </dgm:pt>
    <dgm:pt modelId="{D75AD2E6-38D2-41BA-BCE6-017BCB5DE503}" type="pres">
      <dgm:prSet presAssocID="{1EF76DD9-7C6C-40BA-B7B3-3B43D6828075}" presName="hierRoot2" presStyleCnt="0"/>
      <dgm:spPr/>
      <dgm:t>
        <a:bodyPr/>
        <a:lstStyle/>
        <a:p>
          <a:endParaRPr lang="tr-TR"/>
        </a:p>
      </dgm:t>
    </dgm:pt>
    <dgm:pt modelId="{BA00114B-4D28-4F4B-9A45-103B8217ACB4}" type="pres">
      <dgm:prSet presAssocID="{1EF76DD9-7C6C-40BA-B7B3-3B43D6828075}" presName="composite2" presStyleCnt="0"/>
      <dgm:spPr/>
      <dgm:t>
        <a:bodyPr/>
        <a:lstStyle/>
        <a:p>
          <a:endParaRPr lang="tr-TR"/>
        </a:p>
      </dgm:t>
    </dgm:pt>
    <dgm:pt modelId="{16C09D58-DB9D-4E74-8232-3A1015F734AD}" type="pres">
      <dgm:prSet presAssocID="{1EF76DD9-7C6C-40BA-B7B3-3B43D6828075}" presName="background2" presStyleLbl="node2" presStyleIdx="6" presStyleCnt="9"/>
      <dgm:spPr/>
      <dgm:t>
        <a:bodyPr/>
        <a:lstStyle/>
        <a:p>
          <a:endParaRPr lang="tr-TR"/>
        </a:p>
      </dgm:t>
    </dgm:pt>
    <dgm:pt modelId="{C42D28B9-B8B8-4336-8E46-2869EE624701}" type="pres">
      <dgm:prSet presAssocID="{1EF76DD9-7C6C-40BA-B7B3-3B43D6828075}" presName="text2" presStyleLbl="fgAcc2" presStyleIdx="6" presStyleCnt="9" custLinFactNeighborX="-42970" custLinFactNeighborY="42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01E42F2-9B1A-4F3E-8597-971567F72714}" type="pres">
      <dgm:prSet presAssocID="{1EF76DD9-7C6C-40BA-B7B3-3B43D6828075}" presName="hierChild3" presStyleCnt="0"/>
      <dgm:spPr/>
      <dgm:t>
        <a:bodyPr/>
        <a:lstStyle/>
        <a:p>
          <a:endParaRPr lang="tr-TR"/>
        </a:p>
      </dgm:t>
    </dgm:pt>
    <dgm:pt modelId="{FCD3B240-2886-47A1-A04F-5B5037BF6177}" type="pres">
      <dgm:prSet presAssocID="{1315D8F6-C1C5-4B4E-BC2F-91D497FC62C0}" presName="Name10" presStyleLbl="parChTrans1D2" presStyleIdx="7" presStyleCnt="9"/>
      <dgm:spPr/>
      <dgm:t>
        <a:bodyPr/>
        <a:lstStyle/>
        <a:p>
          <a:endParaRPr lang="tr-TR"/>
        </a:p>
      </dgm:t>
    </dgm:pt>
    <dgm:pt modelId="{3AC1C8FB-DA97-4137-B507-81EC9C98A619}" type="pres">
      <dgm:prSet presAssocID="{B9DC0E42-25CC-4143-A6A1-73BAC47F1565}" presName="hierRoot2" presStyleCnt="0"/>
      <dgm:spPr/>
      <dgm:t>
        <a:bodyPr/>
        <a:lstStyle/>
        <a:p>
          <a:endParaRPr lang="tr-TR"/>
        </a:p>
      </dgm:t>
    </dgm:pt>
    <dgm:pt modelId="{5335FCF5-68B9-40B9-9DA0-F38B5F2D5375}" type="pres">
      <dgm:prSet presAssocID="{B9DC0E42-25CC-4143-A6A1-73BAC47F1565}" presName="composite2" presStyleCnt="0"/>
      <dgm:spPr/>
      <dgm:t>
        <a:bodyPr/>
        <a:lstStyle/>
        <a:p>
          <a:endParaRPr lang="tr-TR"/>
        </a:p>
      </dgm:t>
    </dgm:pt>
    <dgm:pt modelId="{E7B9AD0A-B679-4FC0-B5B0-2EAE67BCA3A9}" type="pres">
      <dgm:prSet presAssocID="{B9DC0E42-25CC-4143-A6A1-73BAC47F1565}" presName="background2" presStyleLbl="node2" presStyleIdx="7" presStyleCnt="9"/>
      <dgm:spPr/>
      <dgm:t>
        <a:bodyPr/>
        <a:lstStyle/>
        <a:p>
          <a:endParaRPr lang="tr-TR"/>
        </a:p>
      </dgm:t>
    </dgm:pt>
    <dgm:pt modelId="{C6B10EE8-D89F-435B-AAAD-DF9C778EDA6B}" type="pres">
      <dgm:prSet presAssocID="{B9DC0E42-25CC-4143-A6A1-73BAC47F1565}" presName="text2" presStyleLbl="fgAcc2" presStyleIdx="7" presStyleCnt="9" custLinFactNeighborX="-33288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1BBDFA8-E2AF-4100-94E6-A84D9FA9FDFF}" type="pres">
      <dgm:prSet presAssocID="{B9DC0E42-25CC-4143-A6A1-73BAC47F1565}" presName="hierChild3" presStyleCnt="0"/>
      <dgm:spPr/>
      <dgm:t>
        <a:bodyPr/>
        <a:lstStyle/>
        <a:p>
          <a:endParaRPr lang="tr-TR"/>
        </a:p>
      </dgm:t>
    </dgm:pt>
    <dgm:pt modelId="{33300014-DB8A-46B5-8131-78F45642755F}" type="pres">
      <dgm:prSet presAssocID="{25015704-E6F6-45FB-961E-1AAEFCFDD4F6}" presName="Name10" presStyleLbl="parChTrans1D2" presStyleIdx="8" presStyleCnt="9"/>
      <dgm:spPr/>
      <dgm:t>
        <a:bodyPr/>
        <a:lstStyle/>
        <a:p>
          <a:endParaRPr lang="tr-TR"/>
        </a:p>
      </dgm:t>
    </dgm:pt>
    <dgm:pt modelId="{A461E6AA-C77F-46CC-81EA-DD397AE4E265}" type="pres">
      <dgm:prSet presAssocID="{109449D9-C79D-4476-8CC3-A9C497AB1C1F}" presName="hierRoot2" presStyleCnt="0"/>
      <dgm:spPr/>
      <dgm:t>
        <a:bodyPr/>
        <a:lstStyle/>
        <a:p>
          <a:endParaRPr lang="tr-TR"/>
        </a:p>
      </dgm:t>
    </dgm:pt>
    <dgm:pt modelId="{C7CB3F39-EFBE-4EFC-B742-C04F205C8835}" type="pres">
      <dgm:prSet presAssocID="{109449D9-C79D-4476-8CC3-A9C497AB1C1F}" presName="composite2" presStyleCnt="0"/>
      <dgm:spPr/>
      <dgm:t>
        <a:bodyPr/>
        <a:lstStyle/>
        <a:p>
          <a:endParaRPr lang="tr-TR"/>
        </a:p>
      </dgm:t>
    </dgm:pt>
    <dgm:pt modelId="{0BDAE520-3116-4C0B-8820-5037CF6D0E04}" type="pres">
      <dgm:prSet presAssocID="{109449D9-C79D-4476-8CC3-A9C497AB1C1F}" presName="background2" presStyleLbl="node2" presStyleIdx="8" presStyleCnt="9"/>
      <dgm:spPr/>
      <dgm:t>
        <a:bodyPr/>
        <a:lstStyle/>
        <a:p>
          <a:endParaRPr lang="tr-TR"/>
        </a:p>
      </dgm:t>
    </dgm:pt>
    <dgm:pt modelId="{5EAF7CF6-F85B-416C-A03B-DB50EB0A23C2}" type="pres">
      <dgm:prSet presAssocID="{109449D9-C79D-4476-8CC3-A9C497AB1C1F}" presName="text2" presStyleLbl="fgAcc2" presStyleIdx="8" presStyleCnt="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864961C-045A-4D0B-BAE5-4901AD4708EE}" type="pres">
      <dgm:prSet presAssocID="{109449D9-C79D-4476-8CC3-A9C497AB1C1F}" presName="hierChild3" presStyleCnt="0"/>
      <dgm:spPr/>
      <dgm:t>
        <a:bodyPr/>
        <a:lstStyle/>
        <a:p>
          <a:endParaRPr lang="tr-TR"/>
        </a:p>
      </dgm:t>
    </dgm:pt>
  </dgm:ptLst>
  <dgm:cxnLst>
    <dgm:cxn modelId="{8073A9D9-DD0F-46BE-BBBE-9AB117C213B9}" type="presOf" srcId="{5BB65C41-E8EB-4A55-B98F-2609C52E5EC9}" destId="{79D9A648-E183-445E-A8E6-9AA1A7F7F2FA}" srcOrd="0" destOrd="0" presId="urn:microsoft.com/office/officeart/2005/8/layout/hierarchy1"/>
    <dgm:cxn modelId="{3FAE921B-7B77-47F1-BA19-1BD2F5ACB96E}" type="presOf" srcId="{1D307A10-C5C4-4DA4-B699-06C3E8AF8954}" destId="{ADABF262-106B-4066-BD75-6A13AED5AA60}" srcOrd="0" destOrd="0" presId="urn:microsoft.com/office/officeart/2005/8/layout/hierarchy1"/>
    <dgm:cxn modelId="{70982FC4-4452-4059-94BD-F9A13E0F9D62}" type="presOf" srcId="{7477A948-B9EC-4A27-88E0-5DEF37742155}" destId="{A5DEEB27-E54D-472D-80AA-91200EA4DB84}" srcOrd="0" destOrd="0" presId="urn:microsoft.com/office/officeart/2005/8/layout/hierarchy1"/>
    <dgm:cxn modelId="{22A8D76B-6734-4286-9422-EDC6D3CE00F9}" type="presOf" srcId="{25015704-E6F6-45FB-961E-1AAEFCFDD4F6}" destId="{33300014-DB8A-46B5-8131-78F45642755F}" srcOrd="0" destOrd="0" presId="urn:microsoft.com/office/officeart/2005/8/layout/hierarchy1"/>
    <dgm:cxn modelId="{CB8A77DF-643C-4D07-8201-65331E547267}" type="presOf" srcId="{2E6B57FE-26D4-442A-A2E8-3BBF7D5854F0}" destId="{2F322514-F1E3-42A6-B493-FD6B2AE0C180}" srcOrd="0" destOrd="0" presId="urn:microsoft.com/office/officeart/2005/8/layout/hierarchy1"/>
    <dgm:cxn modelId="{5A632997-22AA-4534-95AB-B065F8B4A61D}" type="presOf" srcId="{0776791C-DDC7-4E63-B234-97695B1161D7}" destId="{39A6A0C4-616D-4C9D-9458-25AC7CED7C54}" srcOrd="0" destOrd="0" presId="urn:microsoft.com/office/officeart/2005/8/layout/hierarchy1"/>
    <dgm:cxn modelId="{AF55C5D2-4846-41A3-9A95-58C1819DE55F}" srcId="{CE8B70C5-721B-4AB8-A786-306932731B0D}" destId="{1908E0E5-BFEF-4F00-BECD-C55CB374874C}" srcOrd="0" destOrd="0" parTransId="{8A395434-80F3-40DA-A1BC-2F096A37C709}" sibTransId="{15CC77F3-2EAC-481D-8AF4-7D1EE765F3CA}"/>
    <dgm:cxn modelId="{9969A751-D06A-4DDB-AD52-6AEC3537A71F}" srcId="{1908E0E5-BFEF-4F00-BECD-C55CB374874C}" destId="{5BB65C41-E8EB-4A55-B98F-2609C52E5EC9}" srcOrd="0" destOrd="0" parTransId="{370DE483-0445-48B1-A1D5-5AA655A1690F}" sibTransId="{3DA77332-B40D-4DED-8DC4-6692E23F10F3}"/>
    <dgm:cxn modelId="{97673BF2-6748-40E1-B178-08F085A482F5}" type="presOf" srcId="{F83289C0-A3B4-4CD4-8CBA-223B901839E4}" destId="{123E0545-7EFA-4BEB-BA4C-5B7B2B0773CA}" srcOrd="0" destOrd="0" presId="urn:microsoft.com/office/officeart/2005/8/layout/hierarchy1"/>
    <dgm:cxn modelId="{F632B27F-1528-4471-8FDB-39B24299A71C}" srcId="{1908E0E5-BFEF-4F00-BECD-C55CB374874C}" destId="{B9DC0E42-25CC-4143-A6A1-73BAC47F1565}" srcOrd="7" destOrd="0" parTransId="{1315D8F6-C1C5-4B4E-BC2F-91D497FC62C0}" sibTransId="{E1A361B0-BAB5-430C-8048-CF265EB5485A}"/>
    <dgm:cxn modelId="{40C9FED2-CD10-4F64-9B62-17B5E695C72B}" srcId="{1908E0E5-BFEF-4F00-BECD-C55CB374874C}" destId="{F83289C0-A3B4-4CD4-8CBA-223B901839E4}" srcOrd="2" destOrd="0" parTransId="{4877CCC2-5343-41E9-B70F-51B56E26FBD5}" sibTransId="{17FED144-C5B7-409C-B186-9B120A8AD9A9}"/>
    <dgm:cxn modelId="{4DC41D0A-4A82-4268-B5E6-29DBE431DBAB}" srcId="{1908E0E5-BFEF-4F00-BECD-C55CB374874C}" destId="{7477A948-B9EC-4A27-88E0-5DEF37742155}" srcOrd="4" destOrd="0" parTransId="{0776791C-DDC7-4E63-B234-97695B1161D7}" sibTransId="{EF4E27D8-9348-46A9-8814-D3A5452C0AD2}"/>
    <dgm:cxn modelId="{396A2E9C-C63A-4689-A4CA-CA9FB6C4ED16}" srcId="{1908E0E5-BFEF-4F00-BECD-C55CB374874C}" destId="{109449D9-C79D-4476-8CC3-A9C497AB1C1F}" srcOrd="8" destOrd="0" parTransId="{25015704-E6F6-45FB-961E-1AAEFCFDD4F6}" sibTransId="{3CF3BB9C-11E7-4CBD-B29E-C1F69DB77F13}"/>
    <dgm:cxn modelId="{DAF516EA-88A0-4022-B259-D808B460F7BA}" type="presOf" srcId="{CE8B70C5-721B-4AB8-A786-306932731B0D}" destId="{81D552E7-B9F7-40A1-BE10-54648E39669D}" srcOrd="0" destOrd="0" presId="urn:microsoft.com/office/officeart/2005/8/layout/hierarchy1"/>
    <dgm:cxn modelId="{890E5F3B-91A5-473E-BD6D-A8E5825F9418}" type="presOf" srcId="{1EF76DD9-7C6C-40BA-B7B3-3B43D6828075}" destId="{C42D28B9-B8B8-4336-8E46-2869EE624701}" srcOrd="0" destOrd="0" presId="urn:microsoft.com/office/officeart/2005/8/layout/hierarchy1"/>
    <dgm:cxn modelId="{5C908D01-FD5E-435B-B307-BE1719A4AE2C}" type="presOf" srcId="{4CD2AE99-5E22-4ABD-BEAD-084A0A48EFF2}" destId="{49E57E26-A87A-4731-A0B5-01FAD18A9F45}" srcOrd="0" destOrd="0" presId="urn:microsoft.com/office/officeart/2005/8/layout/hierarchy1"/>
    <dgm:cxn modelId="{7DB192C8-287B-474A-9201-F747D3AA3C13}" type="presOf" srcId="{109449D9-C79D-4476-8CC3-A9C497AB1C1F}" destId="{5EAF7CF6-F85B-416C-A03B-DB50EB0A23C2}" srcOrd="0" destOrd="0" presId="urn:microsoft.com/office/officeart/2005/8/layout/hierarchy1"/>
    <dgm:cxn modelId="{CCC4F53C-DF46-43E4-8CE1-28E30A7B1A02}" type="presOf" srcId="{4877CCC2-5343-41E9-B70F-51B56E26FBD5}" destId="{84C0CDF6-E77F-471A-A1D1-E810C005C154}" srcOrd="0" destOrd="0" presId="urn:microsoft.com/office/officeart/2005/8/layout/hierarchy1"/>
    <dgm:cxn modelId="{7AA1EFF0-3972-4F29-A319-ABB1E3A6EFDB}" srcId="{1908E0E5-BFEF-4F00-BECD-C55CB374874C}" destId="{1D307A10-C5C4-4DA4-B699-06C3E8AF8954}" srcOrd="1" destOrd="0" parTransId="{855B25C0-1BDE-40EE-A164-9083A7DBD348}" sibTransId="{6D3FD5C2-AD15-47D2-A690-C25F0DE7FAAB}"/>
    <dgm:cxn modelId="{962A35DB-D103-4DCD-B63B-9D969B99BCC2}" srcId="{1908E0E5-BFEF-4F00-BECD-C55CB374874C}" destId="{53B0BFFE-FA0C-4C52-864E-8FD8DCAEBB91}" srcOrd="3" destOrd="0" parTransId="{E398B35F-2F13-4AE4-90B5-F038C3FA090B}" sibTransId="{6FFA5B9F-6095-4EC0-817F-5A6D0281B81B}"/>
    <dgm:cxn modelId="{54DAE5D5-D10E-4844-90FF-6F93168B4DA0}" type="presOf" srcId="{1908E0E5-BFEF-4F00-BECD-C55CB374874C}" destId="{63D963F4-A8BB-4EDC-A341-7C44EC1D0531}" srcOrd="0" destOrd="0" presId="urn:microsoft.com/office/officeart/2005/8/layout/hierarchy1"/>
    <dgm:cxn modelId="{7FE0EC05-5F3B-464E-AAC3-9B4FF8E7FAF9}" type="presOf" srcId="{855B25C0-1BDE-40EE-A164-9083A7DBD348}" destId="{F006562E-8827-4813-A2E2-AEFE0EA49586}" srcOrd="0" destOrd="0" presId="urn:microsoft.com/office/officeart/2005/8/layout/hierarchy1"/>
    <dgm:cxn modelId="{61E66924-F8AA-4E03-A674-66C33D558A8A}" srcId="{1908E0E5-BFEF-4F00-BECD-C55CB374874C}" destId="{1EF76DD9-7C6C-40BA-B7B3-3B43D6828075}" srcOrd="6" destOrd="0" parTransId="{4CD2AE99-5E22-4ABD-BEAD-084A0A48EFF2}" sibTransId="{472E59B7-F640-4B3A-898E-08F52E0B12F7}"/>
    <dgm:cxn modelId="{5FA78F6A-B1FE-4729-B389-5D6BABB25EA8}" type="presOf" srcId="{1315D8F6-C1C5-4B4E-BC2F-91D497FC62C0}" destId="{FCD3B240-2886-47A1-A04F-5B5037BF6177}" srcOrd="0" destOrd="0" presId="urn:microsoft.com/office/officeart/2005/8/layout/hierarchy1"/>
    <dgm:cxn modelId="{907F9910-FC0F-4065-90A2-3E6CBA9F105F}" type="presOf" srcId="{E398B35F-2F13-4AE4-90B5-F038C3FA090B}" destId="{A52AF576-A84B-4369-B6A0-127473484746}" srcOrd="0" destOrd="0" presId="urn:microsoft.com/office/officeart/2005/8/layout/hierarchy1"/>
    <dgm:cxn modelId="{C51F6174-0E2C-40F5-8521-EF17996E4B81}" type="presOf" srcId="{B9DC0E42-25CC-4143-A6A1-73BAC47F1565}" destId="{C6B10EE8-D89F-435B-AAAD-DF9C778EDA6B}" srcOrd="0" destOrd="0" presId="urn:microsoft.com/office/officeart/2005/8/layout/hierarchy1"/>
    <dgm:cxn modelId="{C052A5A6-EE4C-4106-9E79-7BE85756D5F8}" type="presOf" srcId="{370DE483-0445-48B1-A1D5-5AA655A1690F}" destId="{0285D688-24B1-4E1E-8909-6DDF87DCF4B4}" srcOrd="0" destOrd="0" presId="urn:microsoft.com/office/officeart/2005/8/layout/hierarchy1"/>
    <dgm:cxn modelId="{1D81D2AD-1B91-4974-AF6A-A3878A1F86FF}" type="presOf" srcId="{53B0BFFE-FA0C-4C52-864E-8FD8DCAEBB91}" destId="{F42AE72D-F980-463D-BFCB-9872F8BA4AF4}" srcOrd="0" destOrd="0" presId="urn:microsoft.com/office/officeart/2005/8/layout/hierarchy1"/>
    <dgm:cxn modelId="{546C6F85-5CC3-427A-803C-148FEEA4FACC}" srcId="{1908E0E5-BFEF-4F00-BECD-C55CB374874C}" destId="{22DC1876-7728-4DE2-B325-5284B6E3A509}" srcOrd="5" destOrd="0" parTransId="{2E6B57FE-26D4-442A-A2E8-3BBF7D5854F0}" sibTransId="{C5EF7E04-D1D8-4991-9087-13A71FE15185}"/>
    <dgm:cxn modelId="{F214EC25-14F3-4048-958A-09D0DE759158}" type="presOf" srcId="{22DC1876-7728-4DE2-B325-5284B6E3A509}" destId="{F59057CF-1FBC-4843-8653-B08928D0C2BB}" srcOrd="0" destOrd="0" presId="urn:microsoft.com/office/officeart/2005/8/layout/hierarchy1"/>
    <dgm:cxn modelId="{05079B05-E011-491C-9764-BEF57524E271}" type="presParOf" srcId="{81D552E7-B9F7-40A1-BE10-54648E39669D}" destId="{1CBB8B3B-EF96-459A-B3B6-1E4EAA2CB52B}" srcOrd="0" destOrd="0" presId="urn:microsoft.com/office/officeart/2005/8/layout/hierarchy1"/>
    <dgm:cxn modelId="{A7F46B97-4CB9-4E48-81BD-A58B6FAFB954}" type="presParOf" srcId="{1CBB8B3B-EF96-459A-B3B6-1E4EAA2CB52B}" destId="{FB3150C0-2746-4056-AEE0-5A1CA62D0333}" srcOrd="0" destOrd="0" presId="urn:microsoft.com/office/officeart/2005/8/layout/hierarchy1"/>
    <dgm:cxn modelId="{975AEB23-F3E0-4057-A013-9E7499A4D50D}" type="presParOf" srcId="{FB3150C0-2746-4056-AEE0-5A1CA62D0333}" destId="{B6C0442E-405E-4CFA-B137-B4E6B89B163B}" srcOrd="0" destOrd="0" presId="urn:microsoft.com/office/officeart/2005/8/layout/hierarchy1"/>
    <dgm:cxn modelId="{FA90F46E-3F07-44E0-A7F2-AA3CDA53F679}" type="presParOf" srcId="{FB3150C0-2746-4056-AEE0-5A1CA62D0333}" destId="{63D963F4-A8BB-4EDC-A341-7C44EC1D0531}" srcOrd="1" destOrd="0" presId="urn:microsoft.com/office/officeart/2005/8/layout/hierarchy1"/>
    <dgm:cxn modelId="{FF9F1676-DDA6-4C13-B982-9DC6F87FB734}" type="presParOf" srcId="{1CBB8B3B-EF96-459A-B3B6-1E4EAA2CB52B}" destId="{D76652C8-B7C7-448D-A722-617C4083A2A2}" srcOrd="1" destOrd="0" presId="urn:microsoft.com/office/officeart/2005/8/layout/hierarchy1"/>
    <dgm:cxn modelId="{E2880F88-60BE-45D3-9316-E24CFE1E2615}" type="presParOf" srcId="{D76652C8-B7C7-448D-A722-617C4083A2A2}" destId="{0285D688-24B1-4E1E-8909-6DDF87DCF4B4}" srcOrd="0" destOrd="0" presId="urn:microsoft.com/office/officeart/2005/8/layout/hierarchy1"/>
    <dgm:cxn modelId="{5CAF8414-DF6C-4A8C-A37A-F028B4AFDE97}" type="presParOf" srcId="{D76652C8-B7C7-448D-A722-617C4083A2A2}" destId="{86A918FC-CDF1-4FFB-A327-19BC6F9870BE}" srcOrd="1" destOrd="0" presId="urn:microsoft.com/office/officeart/2005/8/layout/hierarchy1"/>
    <dgm:cxn modelId="{7CB51193-C3AA-4A19-91DE-98A674837D3D}" type="presParOf" srcId="{86A918FC-CDF1-4FFB-A327-19BC6F9870BE}" destId="{A631B816-7583-4A46-84BD-F56966CE5911}" srcOrd="0" destOrd="0" presId="urn:microsoft.com/office/officeart/2005/8/layout/hierarchy1"/>
    <dgm:cxn modelId="{C8975A5B-450B-474A-BF4B-2E1A3716D28E}" type="presParOf" srcId="{A631B816-7583-4A46-84BD-F56966CE5911}" destId="{1D97ABC0-7DDE-4D32-A0D6-CB398A4D03C4}" srcOrd="0" destOrd="0" presId="urn:microsoft.com/office/officeart/2005/8/layout/hierarchy1"/>
    <dgm:cxn modelId="{F6E5C5A4-2969-44ED-8F25-277876F89BF4}" type="presParOf" srcId="{A631B816-7583-4A46-84BD-F56966CE5911}" destId="{79D9A648-E183-445E-A8E6-9AA1A7F7F2FA}" srcOrd="1" destOrd="0" presId="urn:microsoft.com/office/officeart/2005/8/layout/hierarchy1"/>
    <dgm:cxn modelId="{BA5DF459-8FA0-41A5-AFBA-6BDA95D9642D}" type="presParOf" srcId="{86A918FC-CDF1-4FFB-A327-19BC6F9870BE}" destId="{3EA3E37E-C682-4C5D-B21F-FF816094EE98}" srcOrd="1" destOrd="0" presId="urn:microsoft.com/office/officeart/2005/8/layout/hierarchy1"/>
    <dgm:cxn modelId="{0E795431-7F1B-4198-9C37-9E541E5DD80A}" type="presParOf" srcId="{D76652C8-B7C7-448D-A722-617C4083A2A2}" destId="{F006562E-8827-4813-A2E2-AEFE0EA49586}" srcOrd="2" destOrd="0" presId="urn:microsoft.com/office/officeart/2005/8/layout/hierarchy1"/>
    <dgm:cxn modelId="{AAE0646D-2655-40B4-9200-5996201E5E6A}" type="presParOf" srcId="{D76652C8-B7C7-448D-A722-617C4083A2A2}" destId="{D973648A-2964-43DC-B16E-B1BC107D4085}" srcOrd="3" destOrd="0" presId="urn:microsoft.com/office/officeart/2005/8/layout/hierarchy1"/>
    <dgm:cxn modelId="{4F826750-063E-4CB1-939B-C06B66818168}" type="presParOf" srcId="{D973648A-2964-43DC-B16E-B1BC107D4085}" destId="{3772A31F-F207-4797-A450-EF1D8DF93E0A}" srcOrd="0" destOrd="0" presId="urn:microsoft.com/office/officeart/2005/8/layout/hierarchy1"/>
    <dgm:cxn modelId="{8F0BFE6B-5BF7-4DF0-91C6-CB78367B5FBB}" type="presParOf" srcId="{3772A31F-F207-4797-A450-EF1D8DF93E0A}" destId="{2311317C-041F-44A0-A802-EBF821BAAE97}" srcOrd="0" destOrd="0" presId="urn:microsoft.com/office/officeart/2005/8/layout/hierarchy1"/>
    <dgm:cxn modelId="{89E82B80-B553-4A94-8DA6-38D807915A7B}" type="presParOf" srcId="{3772A31F-F207-4797-A450-EF1D8DF93E0A}" destId="{ADABF262-106B-4066-BD75-6A13AED5AA60}" srcOrd="1" destOrd="0" presId="urn:microsoft.com/office/officeart/2005/8/layout/hierarchy1"/>
    <dgm:cxn modelId="{B05B1F2B-AEED-4AF1-955A-BDAD5887963A}" type="presParOf" srcId="{D973648A-2964-43DC-B16E-B1BC107D4085}" destId="{061CE62E-46BC-4A05-9EAD-CF23A70D524C}" srcOrd="1" destOrd="0" presId="urn:microsoft.com/office/officeart/2005/8/layout/hierarchy1"/>
    <dgm:cxn modelId="{AD03065B-F907-4E83-B9AB-459E72F3598B}" type="presParOf" srcId="{D76652C8-B7C7-448D-A722-617C4083A2A2}" destId="{84C0CDF6-E77F-471A-A1D1-E810C005C154}" srcOrd="4" destOrd="0" presId="urn:microsoft.com/office/officeart/2005/8/layout/hierarchy1"/>
    <dgm:cxn modelId="{5B5BD4AB-ABAC-40F3-8F3E-856D54E434A2}" type="presParOf" srcId="{D76652C8-B7C7-448D-A722-617C4083A2A2}" destId="{2E76CD60-9233-43F0-ADB0-34E3BD5617C3}" srcOrd="5" destOrd="0" presId="urn:microsoft.com/office/officeart/2005/8/layout/hierarchy1"/>
    <dgm:cxn modelId="{745A0102-A367-4EDC-A20D-80CAF556B925}" type="presParOf" srcId="{2E76CD60-9233-43F0-ADB0-34E3BD5617C3}" destId="{A6144820-0865-4430-9BA5-DEF2607BC1A8}" srcOrd="0" destOrd="0" presId="urn:microsoft.com/office/officeart/2005/8/layout/hierarchy1"/>
    <dgm:cxn modelId="{E549745A-EAE1-406C-ABCF-82469F868228}" type="presParOf" srcId="{A6144820-0865-4430-9BA5-DEF2607BC1A8}" destId="{EE92BFC2-63C6-4995-91D2-91C6BCE88DF2}" srcOrd="0" destOrd="0" presId="urn:microsoft.com/office/officeart/2005/8/layout/hierarchy1"/>
    <dgm:cxn modelId="{B9DD17A2-794D-4891-B922-D510F995A11D}" type="presParOf" srcId="{A6144820-0865-4430-9BA5-DEF2607BC1A8}" destId="{123E0545-7EFA-4BEB-BA4C-5B7B2B0773CA}" srcOrd="1" destOrd="0" presId="urn:microsoft.com/office/officeart/2005/8/layout/hierarchy1"/>
    <dgm:cxn modelId="{1612E0D7-1ED8-40B6-837F-BC1D7A06E99B}" type="presParOf" srcId="{2E76CD60-9233-43F0-ADB0-34E3BD5617C3}" destId="{27C0D1E5-24E6-41F1-984B-7918E06A9368}" srcOrd="1" destOrd="0" presId="urn:microsoft.com/office/officeart/2005/8/layout/hierarchy1"/>
    <dgm:cxn modelId="{B2FCC00C-4941-4116-87EF-BF9D7E0A1366}" type="presParOf" srcId="{D76652C8-B7C7-448D-A722-617C4083A2A2}" destId="{A52AF576-A84B-4369-B6A0-127473484746}" srcOrd="6" destOrd="0" presId="urn:microsoft.com/office/officeart/2005/8/layout/hierarchy1"/>
    <dgm:cxn modelId="{19599B45-8A56-4CE7-B79D-D3C1258E1CFF}" type="presParOf" srcId="{D76652C8-B7C7-448D-A722-617C4083A2A2}" destId="{1345472C-FE41-4415-AE8D-B22EE7F86F07}" srcOrd="7" destOrd="0" presId="urn:microsoft.com/office/officeart/2005/8/layout/hierarchy1"/>
    <dgm:cxn modelId="{D12C65E7-5081-48FD-BB1F-A8221E36C0A6}" type="presParOf" srcId="{1345472C-FE41-4415-AE8D-B22EE7F86F07}" destId="{FD48E5DA-AF55-4299-BC9A-FCC7F3960E0B}" srcOrd="0" destOrd="0" presId="urn:microsoft.com/office/officeart/2005/8/layout/hierarchy1"/>
    <dgm:cxn modelId="{0B6F9D25-7C51-45A8-BA2B-507D04BC84B9}" type="presParOf" srcId="{FD48E5DA-AF55-4299-BC9A-FCC7F3960E0B}" destId="{3B7AE2A7-CBC0-43D1-BC5E-44A53B3C9771}" srcOrd="0" destOrd="0" presId="urn:microsoft.com/office/officeart/2005/8/layout/hierarchy1"/>
    <dgm:cxn modelId="{4A7E3AD1-0BC4-4178-8DAD-F4442A4A8DB5}" type="presParOf" srcId="{FD48E5DA-AF55-4299-BC9A-FCC7F3960E0B}" destId="{F42AE72D-F980-463D-BFCB-9872F8BA4AF4}" srcOrd="1" destOrd="0" presId="urn:microsoft.com/office/officeart/2005/8/layout/hierarchy1"/>
    <dgm:cxn modelId="{06FB4C9E-35C4-45AB-88A9-0F37DE70B03C}" type="presParOf" srcId="{1345472C-FE41-4415-AE8D-B22EE7F86F07}" destId="{E53B5B18-7A27-43BF-979D-41EE8B72B304}" srcOrd="1" destOrd="0" presId="urn:microsoft.com/office/officeart/2005/8/layout/hierarchy1"/>
    <dgm:cxn modelId="{C61F9F39-6A74-4FEF-8491-514C2DEB9581}" type="presParOf" srcId="{D76652C8-B7C7-448D-A722-617C4083A2A2}" destId="{39A6A0C4-616D-4C9D-9458-25AC7CED7C54}" srcOrd="8" destOrd="0" presId="urn:microsoft.com/office/officeart/2005/8/layout/hierarchy1"/>
    <dgm:cxn modelId="{67521AF3-AE65-435F-9A41-EDDEAF932750}" type="presParOf" srcId="{D76652C8-B7C7-448D-A722-617C4083A2A2}" destId="{34681239-8DA1-43EA-A7BD-EEC94E2F9AE4}" srcOrd="9" destOrd="0" presId="urn:microsoft.com/office/officeart/2005/8/layout/hierarchy1"/>
    <dgm:cxn modelId="{2573401C-4005-47CB-B1A7-D9C755D17C7B}" type="presParOf" srcId="{34681239-8DA1-43EA-A7BD-EEC94E2F9AE4}" destId="{859A2E60-1CA3-4CFA-BEBC-6D6FBF4ABA31}" srcOrd="0" destOrd="0" presId="urn:microsoft.com/office/officeart/2005/8/layout/hierarchy1"/>
    <dgm:cxn modelId="{569E46B4-3723-42A1-8882-90CF1223641E}" type="presParOf" srcId="{859A2E60-1CA3-4CFA-BEBC-6D6FBF4ABA31}" destId="{70996D70-ADCE-49D0-9B5B-5B90C6EABB3E}" srcOrd="0" destOrd="0" presId="urn:microsoft.com/office/officeart/2005/8/layout/hierarchy1"/>
    <dgm:cxn modelId="{65ADAEE6-9873-422C-A194-EAD24BCE0BB6}" type="presParOf" srcId="{859A2E60-1CA3-4CFA-BEBC-6D6FBF4ABA31}" destId="{A5DEEB27-E54D-472D-80AA-91200EA4DB84}" srcOrd="1" destOrd="0" presId="urn:microsoft.com/office/officeart/2005/8/layout/hierarchy1"/>
    <dgm:cxn modelId="{EDEB8274-83B6-4CAB-8245-DD4236C28306}" type="presParOf" srcId="{34681239-8DA1-43EA-A7BD-EEC94E2F9AE4}" destId="{CE2D055F-D1CD-40BC-A455-E74203F7B8CA}" srcOrd="1" destOrd="0" presId="urn:microsoft.com/office/officeart/2005/8/layout/hierarchy1"/>
    <dgm:cxn modelId="{9C4C7DF8-9142-457E-B394-82556E7BC957}" type="presParOf" srcId="{D76652C8-B7C7-448D-A722-617C4083A2A2}" destId="{2F322514-F1E3-42A6-B493-FD6B2AE0C180}" srcOrd="10" destOrd="0" presId="urn:microsoft.com/office/officeart/2005/8/layout/hierarchy1"/>
    <dgm:cxn modelId="{B116C053-C779-46B2-B327-63D5FF717DE4}" type="presParOf" srcId="{D76652C8-B7C7-448D-A722-617C4083A2A2}" destId="{10A267C0-6815-4F5F-A863-63FCB6E6F204}" srcOrd="11" destOrd="0" presId="urn:microsoft.com/office/officeart/2005/8/layout/hierarchy1"/>
    <dgm:cxn modelId="{561945DC-E3D1-4664-A553-63FEE355B70A}" type="presParOf" srcId="{10A267C0-6815-4F5F-A863-63FCB6E6F204}" destId="{B723FCB2-C605-4D27-8386-1419AD364528}" srcOrd="0" destOrd="0" presId="urn:microsoft.com/office/officeart/2005/8/layout/hierarchy1"/>
    <dgm:cxn modelId="{E90DE809-D908-46A0-9A33-1AE892758D4C}" type="presParOf" srcId="{B723FCB2-C605-4D27-8386-1419AD364528}" destId="{AD415975-AA7A-4E20-9DB0-1EBAE50DD2B9}" srcOrd="0" destOrd="0" presId="urn:microsoft.com/office/officeart/2005/8/layout/hierarchy1"/>
    <dgm:cxn modelId="{C32B7A03-2413-489F-B5EF-8880C9A0D808}" type="presParOf" srcId="{B723FCB2-C605-4D27-8386-1419AD364528}" destId="{F59057CF-1FBC-4843-8653-B08928D0C2BB}" srcOrd="1" destOrd="0" presId="urn:microsoft.com/office/officeart/2005/8/layout/hierarchy1"/>
    <dgm:cxn modelId="{710DCE74-3399-43E1-8C02-CDECA7D89F18}" type="presParOf" srcId="{10A267C0-6815-4F5F-A863-63FCB6E6F204}" destId="{41031625-AB6D-4CF6-A25D-86523776237B}" srcOrd="1" destOrd="0" presId="urn:microsoft.com/office/officeart/2005/8/layout/hierarchy1"/>
    <dgm:cxn modelId="{46EBE659-5388-4146-8DB2-982785233197}" type="presParOf" srcId="{D76652C8-B7C7-448D-A722-617C4083A2A2}" destId="{49E57E26-A87A-4731-A0B5-01FAD18A9F45}" srcOrd="12" destOrd="0" presId="urn:microsoft.com/office/officeart/2005/8/layout/hierarchy1"/>
    <dgm:cxn modelId="{860BE075-F0FD-44EB-BDEC-2DCC37D573B1}" type="presParOf" srcId="{D76652C8-B7C7-448D-A722-617C4083A2A2}" destId="{D75AD2E6-38D2-41BA-BCE6-017BCB5DE503}" srcOrd="13" destOrd="0" presId="urn:microsoft.com/office/officeart/2005/8/layout/hierarchy1"/>
    <dgm:cxn modelId="{E822F7CB-7D8C-449A-9F54-1A376F830A18}" type="presParOf" srcId="{D75AD2E6-38D2-41BA-BCE6-017BCB5DE503}" destId="{BA00114B-4D28-4F4B-9A45-103B8217ACB4}" srcOrd="0" destOrd="0" presId="urn:microsoft.com/office/officeart/2005/8/layout/hierarchy1"/>
    <dgm:cxn modelId="{5F0BDB0D-51C0-4496-9F69-D5C6EB4FB0FB}" type="presParOf" srcId="{BA00114B-4D28-4F4B-9A45-103B8217ACB4}" destId="{16C09D58-DB9D-4E74-8232-3A1015F734AD}" srcOrd="0" destOrd="0" presId="urn:microsoft.com/office/officeart/2005/8/layout/hierarchy1"/>
    <dgm:cxn modelId="{E281A26D-BB57-4C82-A125-0C55647E0569}" type="presParOf" srcId="{BA00114B-4D28-4F4B-9A45-103B8217ACB4}" destId="{C42D28B9-B8B8-4336-8E46-2869EE624701}" srcOrd="1" destOrd="0" presId="urn:microsoft.com/office/officeart/2005/8/layout/hierarchy1"/>
    <dgm:cxn modelId="{423760B6-C4ED-4B59-9380-43501712C466}" type="presParOf" srcId="{D75AD2E6-38D2-41BA-BCE6-017BCB5DE503}" destId="{E01E42F2-9B1A-4F3E-8597-971567F72714}" srcOrd="1" destOrd="0" presId="urn:microsoft.com/office/officeart/2005/8/layout/hierarchy1"/>
    <dgm:cxn modelId="{EAC13F07-A9B4-492B-B5E7-29D22D40B7AF}" type="presParOf" srcId="{D76652C8-B7C7-448D-A722-617C4083A2A2}" destId="{FCD3B240-2886-47A1-A04F-5B5037BF6177}" srcOrd="14" destOrd="0" presId="urn:microsoft.com/office/officeart/2005/8/layout/hierarchy1"/>
    <dgm:cxn modelId="{C26E2CBA-A0D4-4985-95EE-5C7177416164}" type="presParOf" srcId="{D76652C8-B7C7-448D-A722-617C4083A2A2}" destId="{3AC1C8FB-DA97-4137-B507-81EC9C98A619}" srcOrd="15" destOrd="0" presId="urn:microsoft.com/office/officeart/2005/8/layout/hierarchy1"/>
    <dgm:cxn modelId="{1281606D-BA88-4D24-8881-5A05655C99C4}" type="presParOf" srcId="{3AC1C8FB-DA97-4137-B507-81EC9C98A619}" destId="{5335FCF5-68B9-40B9-9DA0-F38B5F2D5375}" srcOrd="0" destOrd="0" presId="urn:microsoft.com/office/officeart/2005/8/layout/hierarchy1"/>
    <dgm:cxn modelId="{11A1A5E4-3B23-4AF7-B789-498C49242539}" type="presParOf" srcId="{5335FCF5-68B9-40B9-9DA0-F38B5F2D5375}" destId="{E7B9AD0A-B679-4FC0-B5B0-2EAE67BCA3A9}" srcOrd="0" destOrd="0" presId="urn:microsoft.com/office/officeart/2005/8/layout/hierarchy1"/>
    <dgm:cxn modelId="{5CB7C155-60B6-4E72-B25D-1938A2F6DB9D}" type="presParOf" srcId="{5335FCF5-68B9-40B9-9DA0-F38B5F2D5375}" destId="{C6B10EE8-D89F-435B-AAAD-DF9C778EDA6B}" srcOrd="1" destOrd="0" presId="urn:microsoft.com/office/officeart/2005/8/layout/hierarchy1"/>
    <dgm:cxn modelId="{3C2C472C-33CF-4F72-BFEF-02F2C854201A}" type="presParOf" srcId="{3AC1C8FB-DA97-4137-B507-81EC9C98A619}" destId="{31BBDFA8-E2AF-4100-94E6-A84D9FA9FDFF}" srcOrd="1" destOrd="0" presId="urn:microsoft.com/office/officeart/2005/8/layout/hierarchy1"/>
    <dgm:cxn modelId="{28D6057E-BCD3-44E3-8043-9382ED182E5D}" type="presParOf" srcId="{D76652C8-B7C7-448D-A722-617C4083A2A2}" destId="{33300014-DB8A-46B5-8131-78F45642755F}" srcOrd="16" destOrd="0" presId="urn:microsoft.com/office/officeart/2005/8/layout/hierarchy1"/>
    <dgm:cxn modelId="{B88324B4-E8AC-47F1-85DD-99ED476217A6}" type="presParOf" srcId="{D76652C8-B7C7-448D-A722-617C4083A2A2}" destId="{A461E6AA-C77F-46CC-81EA-DD397AE4E265}" srcOrd="17" destOrd="0" presId="urn:microsoft.com/office/officeart/2005/8/layout/hierarchy1"/>
    <dgm:cxn modelId="{E715ACB8-77E5-4DA7-B20D-67BC68F6E3E7}" type="presParOf" srcId="{A461E6AA-C77F-46CC-81EA-DD397AE4E265}" destId="{C7CB3F39-EFBE-4EFC-B742-C04F205C8835}" srcOrd="0" destOrd="0" presId="urn:microsoft.com/office/officeart/2005/8/layout/hierarchy1"/>
    <dgm:cxn modelId="{FE3006A7-9752-4B29-9635-82EDB07CE6FD}" type="presParOf" srcId="{C7CB3F39-EFBE-4EFC-B742-C04F205C8835}" destId="{0BDAE520-3116-4C0B-8820-5037CF6D0E04}" srcOrd="0" destOrd="0" presId="urn:microsoft.com/office/officeart/2005/8/layout/hierarchy1"/>
    <dgm:cxn modelId="{367D9B70-092D-431F-903E-CB8CD3525D98}" type="presParOf" srcId="{C7CB3F39-EFBE-4EFC-B742-C04F205C8835}" destId="{5EAF7CF6-F85B-416C-A03B-DB50EB0A23C2}" srcOrd="1" destOrd="0" presId="urn:microsoft.com/office/officeart/2005/8/layout/hierarchy1"/>
    <dgm:cxn modelId="{850DBA33-146C-4BE1-98FC-16BFE1A8B02C}" type="presParOf" srcId="{A461E6AA-C77F-46CC-81EA-DD397AE4E265}" destId="{7864961C-045A-4D0B-BAE5-4901AD4708EE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300014-DB8A-46B5-8131-78F45642755F}">
      <dsp:nvSpPr>
        <dsp:cNvPr id="0" name=""/>
        <dsp:cNvSpPr/>
      </dsp:nvSpPr>
      <dsp:spPr>
        <a:xfrm>
          <a:off x="3952033" y="1322859"/>
          <a:ext cx="3753276" cy="10325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3156"/>
              </a:lnTo>
              <a:lnTo>
                <a:pt x="3753276" y="963156"/>
              </a:lnTo>
              <a:lnTo>
                <a:pt x="3753276" y="103256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3B240-2886-47A1-A04F-5B5037BF6177}">
      <dsp:nvSpPr>
        <dsp:cNvPr id="0" name=""/>
        <dsp:cNvSpPr/>
      </dsp:nvSpPr>
      <dsp:spPr>
        <a:xfrm>
          <a:off x="3952033" y="1322859"/>
          <a:ext cx="2837503" cy="10325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3156"/>
              </a:lnTo>
              <a:lnTo>
                <a:pt x="2837503" y="963156"/>
              </a:lnTo>
              <a:lnTo>
                <a:pt x="2837503" y="103256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57E26-A87A-4731-A0B5-01FAD18A9F45}">
      <dsp:nvSpPr>
        <dsp:cNvPr id="0" name=""/>
        <dsp:cNvSpPr/>
      </dsp:nvSpPr>
      <dsp:spPr>
        <a:xfrm>
          <a:off x="3952033" y="1322859"/>
          <a:ext cx="1921729" cy="10325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3156"/>
              </a:lnTo>
              <a:lnTo>
                <a:pt x="1921729" y="963156"/>
              </a:lnTo>
              <a:lnTo>
                <a:pt x="1921729" y="103256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22514-F1E3-42A6-B493-FD6B2AE0C180}">
      <dsp:nvSpPr>
        <dsp:cNvPr id="0" name=""/>
        <dsp:cNvSpPr/>
      </dsp:nvSpPr>
      <dsp:spPr>
        <a:xfrm>
          <a:off x="3952033" y="1322859"/>
          <a:ext cx="1005955" cy="10325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3156"/>
              </a:lnTo>
              <a:lnTo>
                <a:pt x="1005955" y="963156"/>
              </a:lnTo>
              <a:lnTo>
                <a:pt x="1005955" y="103256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6A0C4-616D-4C9D-9458-25AC7CED7C54}">
      <dsp:nvSpPr>
        <dsp:cNvPr id="0" name=""/>
        <dsp:cNvSpPr/>
      </dsp:nvSpPr>
      <dsp:spPr>
        <a:xfrm>
          <a:off x="3906313" y="1322859"/>
          <a:ext cx="91440" cy="103256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63156"/>
              </a:lnTo>
              <a:lnTo>
                <a:pt x="135902" y="963156"/>
              </a:lnTo>
              <a:lnTo>
                <a:pt x="135902" y="103256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AF576-A84B-4369-B6A0-127473484746}">
      <dsp:nvSpPr>
        <dsp:cNvPr id="0" name=""/>
        <dsp:cNvSpPr/>
      </dsp:nvSpPr>
      <dsp:spPr>
        <a:xfrm>
          <a:off x="3126442" y="1322859"/>
          <a:ext cx="825591" cy="1032567"/>
        </a:xfrm>
        <a:custGeom>
          <a:avLst/>
          <a:gdLst/>
          <a:ahLst/>
          <a:cxnLst/>
          <a:rect l="0" t="0" r="0" b="0"/>
          <a:pathLst>
            <a:path>
              <a:moveTo>
                <a:pt x="825591" y="0"/>
              </a:moveTo>
              <a:lnTo>
                <a:pt x="825591" y="963156"/>
              </a:lnTo>
              <a:lnTo>
                <a:pt x="0" y="963156"/>
              </a:lnTo>
              <a:lnTo>
                <a:pt x="0" y="103256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C0CDF6-E77F-471A-A1D1-E810C005C154}">
      <dsp:nvSpPr>
        <dsp:cNvPr id="0" name=""/>
        <dsp:cNvSpPr/>
      </dsp:nvSpPr>
      <dsp:spPr>
        <a:xfrm>
          <a:off x="2210668" y="1322859"/>
          <a:ext cx="1741365" cy="1032567"/>
        </a:xfrm>
        <a:custGeom>
          <a:avLst/>
          <a:gdLst/>
          <a:ahLst/>
          <a:cxnLst/>
          <a:rect l="0" t="0" r="0" b="0"/>
          <a:pathLst>
            <a:path>
              <a:moveTo>
                <a:pt x="1741365" y="0"/>
              </a:moveTo>
              <a:lnTo>
                <a:pt x="1741365" y="963156"/>
              </a:lnTo>
              <a:lnTo>
                <a:pt x="0" y="963156"/>
              </a:lnTo>
              <a:lnTo>
                <a:pt x="0" y="103256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06562E-8827-4813-A2E2-AEFE0EA49586}">
      <dsp:nvSpPr>
        <dsp:cNvPr id="0" name=""/>
        <dsp:cNvSpPr/>
      </dsp:nvSpPr>
      <dsp:spPr>
        <a:xfrm>
          <a:off x="1294894" y="1322859"/>
          <a:ext cx="2657138" cy="1032567"/>
        </a:xfrm>
        <a:custGeom>
          <a:avLst/>
          <a:gdLst/>
          <a:ahLst/>
          <a:cxnLst/>
          <a:rect l="0" t="0" r="0" b="0"/>
          <a:pathLst>
            <a:path>
              <a:moveTo>
                <a:pt x="2657138" y="0"/>
              </a:moveTo>
              <a:lnTo>
                <a:pt x="2657138" y="963156"/>
              </a:lnTo>
              <a:lnTo>
                <a:pt x="0" y="963156"/>
              </a:lnTo>
              <a:lnTo>
                <a:pt x="0" y="103256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5D688-24B1-4E1E-8909-6DDF87DCF4B4}">
      <dsp:nvSpPr>
        <dsp:cNvPr id="0" name=""/>
        <dsp:cNvSpPr/>
      </dsp:nvSpPr>
      <dsp:spPr>
        <a:xfrm>
          <a:off x="400880" y="1322859"/>
          <a:ext cx="3551153" cy="1069260"/>
        </a:xfrm>
        <a:custGeom>
          <a:avLst/>
          <a:gdLst/>
          <a:ahLst/>
          <a:cxnLst/>
          <a:rect l="0" t="0" r="0" b="0"/>
          <a:pathLst>
            <a:path>
              <a:moveTo>
                <a:pt x="3551153" y="0"/>
              </a:moveTo>
              <a:lnTo>
                <a:pt x="3551153" y="999848"/>
              </a:lnTo>
              <a:lnTo>
                <a:pt x="0" y="999848"/>
              </a:lnTo>
              <a:lnTo>
                <a:pt x="0" y="106926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0442E-405E-4CFA-B137-B4E6B89B163B}">
      <dsp:nvSpPr>
        <dsp:cNvPr id="0" name=""/>
        <dsp:cNvSpPr/>
      </dsp:nvSpPr>
      <dsp:spPr>
        <a:xfrm>
          <a:off x="3435843" y="847073"/>
          <a:ext cx="1032380" cy="47578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63F4-A8BB-4EDC-A341-7C44EC1D0531}">
      <dsp:nvSpPr>
        <dsp:cNvPr id="0" name=""/>
        <dsp:cNvSpPr/>
      </dsp:nvSpPr>
      <dsp:spPr>
        <a:xfrm>
          <a:off x="3519095" y="926163"/>
          <a:ext cx="1032380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Emin  ÇİFTÇİ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DAİRE BAŞKANI V.</a:t>
          </a:r>
          <a:endParaRPr lang="tr-TR" sz="800" kern="1200" dirty="0"/>
        </a:p>
      </dsp:txBody>
      <dsp:txXfrm>
        <a:off x="3533030" y="940098"/>
        <a:ext cx="1004510" cy="447916"/>
      </dsp:txXfrm>
    </dsp:sp>
    <dsp:sp modelId="{1D97ABC0-7DDE-4D32-A0D6-CB398A4D03C4}">
      <dsp:nvSpPr>
        <dsp:cNvPr id="0" name=""/>
        <dsp:cNvSpPr/>
      </dsp:nvSpPr>
      <dsp:spPr>
        <a:xfrm>
          <a:off x="26245" y="2392120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9A648-E183-445E-A8E6-9AA1A7F7F2FA}">
      <dsp:nvSpPr>
        <dsp:cNvPr id="0" name=""/>
        <dsp:cNvSpPr/>
      </dsp:nvSpPr>
      <dsp:spPr>
        <a:xfrm>
          <a:off x="109497" y="2471209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Yavuz Selim İÇİN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</a:p>
      </dsp:txBody>
      <dsp:txXfrm>
        <a:off x="123432" y="2485144"/>
        <a:ext cx="721399" cy="447916"/>
      </dsp:txXfrm>
    </dsp:sp>
    <dsp:sp modelId="{2311317C-041F-44A0-A802-EBF821BAAE97}">
      <dsp:nvSpPr>
        <dsp:cNvPr id="0" name=""/>
        <dsp:cNvSpPr/>
      </dsp:nvSpPr>
      <dsp:spPr>
        <a:xfrm>
          <a:off x="920260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BF262-106B-4066-BD75-6A13AED5AA60}">
      <dsp:nvSpPr>
        <dsp:cNvPr id="0" name=""/>
        <dsp:cNvSpPr/>
      </dsp:nvSpPr>
      <dsp:spPr>
        <a:xfrm>
          <a:off x="1003512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kern="1200" dirty="0" smtClean="0"/>
            <a:t>Erdal ÇİÇEK BİLGİSAYAR İŞLETMENİ</a:t>
          </a:r>
          <a:endParaRPr lang="tr-TR" sz="900" kern="1200" dirty="0"/>
        </a:p>
      </dsp:txBody>
      <dsp:txXfrm>
        <a:off x="1017447" y="2448452"/>
        <a:ext cx="721399" cy="447916"/>
      </dsp:txXfrm>
    </dsp:sp>
    <dsp:sp modelId="{EE92BFC2-63C6-4995-91D2-91C6BCE88DF2}">
      <dsp:nvSpPr>
        <dsp:cNvPr id="0" name=""/>
        <dsp:cNvSpPr/>
      </dsp:nvSpPr>
      <dsp:spPr>
        <a:xfrm>
          <a:off x="1836033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E0545-7EFA-4BEB-BA4C-5B7B2B0773CA}">
      <dsp:nvSpPr>
        <dsp:cNvPr id="0" name=""/>
        <dsp:cNvSpPr/>
      </dsp:nvSpPr>
      <dsp:spPr>
        <a:xfrm>
          <a:off x="1919286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Murat BURAN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  <a:endParaRPr lang="tr-TR" sz="800" kern="1200" dirty="0"/>
        </a:p>
      </dsp:txBody>
      <dsp:txXfrm>
        <a:off x="1933221" y="2448452"/>
        <a:ext cx="721399" cy="447916"/>
      </dsp:txXfrm>
    </dsp:sp>
    <dsp:sp modelId="{3B7AE2A7-CBC0-43D1-BC5E-44A53B3C9771}">
      <dsp:nvSpPr>
        <dsp:cNvPr id="0" name=""/>
        <dsp:cNvSpPr/>
      </dsp:nvSpPr>
      <dsp:spPr>
        <a:xfrm>
          <a:off x="2751807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AE72D-F980-463D-BFCB-9872F8BA4AF4}">
      <dsp:nvSpPr>
        <dsp:cNvPr id="0" name=""/>
        <dsp:cNvSpPr/>
      </dsp:nvSpPr>
      <dsp:spPr>
        <a:xfrm>
          <a:off x="2835059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Abdullah DEMİR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MEMUR</a:t>
          </a:r>
          <a:endParaRPr lang="tr-TR" sz="800" kern="1200" dirty="0"/>
        </a:p>
      </dsp:txBody>
      <dsp:txXfrm>
        <a:off x="2848994" y="2448452"/>
        <a:ext cx="721399" cy="447916"/>
      </dsp:txXfrm>
    </dsp:sp>
    <dsp:sp modelId="{70996D70-ADCE-49D0-9B5B-5B90C6EABB3E}">
      <dsp:nvSpPr>
        <dsp:cNvPr id="0" name=""/>
        <dsp:cNvSpPr/>
      </dsp:nvSpPr>
      <dsp:spPr>
        <a:xfrm>
          <a:off x="3667581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EEB27-E54D-472D-80AA-91200EA4DB84}">
      <dsp:nvSpPr>
        <dsp:cNvPr id="0" name=""/>
        <dsp:cNvSpPr/>
      </dsp:nvSpPr>
      <dsp:spPr>
        <a:xfrm>
          <a:off x="3750833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Servet KARAHAN MEMUR</a:t>
          </a:r>
          <a:endParaRPr lang="tr-TR" sz="800" kern="1200" dirty="0"/>
        </a:p>
      </dsp:txBody>
      <dsp:txXfrm>
        <a:off x="3764768" y="2448452"/>
        <a:ext cx="721399" cy="447916"/>
      </dsp:txXfrm>
    </dsp:sp>
    <dsp:sp modelId="{AD415975-AA7A-4E20-9DB0-1EBAE50DD2B9}">
      <dsp:nvSpPr>
        <dsp:cNvPr id="0" name=""/>
        <dsp:cNvSpPr/>
      </dsp:nvSpPr>
      <dsp:spPr>
        <a:xfrm>
          <a:off x="4583354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057CF-1FBC-4843-8653-B08928D0C2BB}">
      <dsp:nvSpPr>
        <dsp:cNvPr id="0" name=""/>
        <dsp:cNvSpPr/>
      </dsp:nvSpPr>
      <dsp:spPr>
        <a:xfrm>
          <a:off x="4666607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Serhat NAS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MEMUR</a:t>
          </a:r>
          <a:endParaRPr lang="tr-TR" sz="800" kern="1200" dirty="0"/>
        </a:p>
      </dsp:txBody>
      <dsp:txXfrm>
        <a:off x="4680542" y="2448452"/>
        <a:ext cx="721399" cy="447916"/>
      </dsp:txXfrm>
    </dsp:sp>
    <dsp:sp modelId="{16C09D58-DB9D-4E74-8232-3A1015F734AD}">
      <dsp:nvSpPr>
        <dsp:cNvPr id="0" name=""/>
        <dsp:cNvSpPr/>
      </dsp:nvSpPr>
      <dsp:spPr>
        <a:xfrm>
          <a:off x="5499128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D28B9-B8B8-4336-8E46-2869EE624701}">
      <dsp:nvSpPr>
        <dsp:cNvPr id="0" name=""/>
        <dsp:cNvSpPr/>
      </dsp:nvSpPr>
      <dsp:spPr>
        <a:xfrm>
          <a:off x="5582380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Turan SARIYER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V.H.K.İ </a:t>
          </a:r>
        </a:p>
      </dsp:txBody>
      <dsp:txXfrm>
        <a:off x="5596315" y="2448452"/>
        <a:ext cx="721399" cy="447916"/>
      </dsp:txXfrm>
    </dsp:sp>
    <dsp:sp modelId="{E7B9AD0A-B679-4FC0-B5B0-2EAE67BCA3A9}">
      <dsp:nvSpPr>
        <dsp:cNvPr id="0" name=""/>
        <dsp:cNvSpPr/>
      </dsp:nvSpPr>
      <dsp:spPr>
        <a:xfrm>
          <a:off x="6414902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10EE8-D89F-435B-AAAD-DF9C778EDA6B}">
      <dsp:nvSpPr>
        <dsp:cNvPr id="0" name=""/>
        <dsp:cNvSpPr/>
      </dsp:nvSpPr>
      <dsp:spPr>
        <a:xfrm>
          <a:off x="6498154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Veysel KARAÇAY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SEKRETER</a:t>
          </a:r>
          <a:endParaRPr lang="tr-TR" sz="800" kern="1200" dirty="0"/>
        </a:p>
      </dsp:txBody>
      <dsp:txXfrm>
        <a:off x="6512089" y="2448452"/>
        <a:ext cx="721399" cy="447916"/>
      </dsp:txXfrm>
    </dsp:sp>
    <dsp:sp modelId="{0BDAE520-3116-4C0B-8820-5037CF6D0E04}">
      <dsp:nvSpPr>
        <dsp:cNvPr id="0" name=""/>
        <dsp:cNvSpPr/>
      </dsp:nvSpPr>
      <dsp:spPr>
        <a:xfrm>
          <a:off x="7330675" y="2355427"/>
          <a:ext cx="749269" cy="47578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F7CF6-F85B-416C-A03B-DB50EB0A23C2}">
      <dsp:nvSpPr>
        <dsp:cNvPr id="0" name=""/>
        <dsp:cNvSpPr/>
      </dsp:nvSpPr>
      <dsp:spPr>
        <a:xfrm>
          <a:off x="7413928" y="2434517"/>
          <a:ext cx="749269" cy="475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 smtClean="0"/>
            <a:t>Şafih</a:t>
          </a:r>
          <a:r>
            <a:rPr lang="tr-TR" sz="800" kern="1200" dirty="0" smtClean="0"/>
            <a:t> ECER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HİZMETLİ</a:t>
          </a:r>
          <a:endParaRPr lang="tr-TR" sz="800" kern="1200" dirty="0"/>
        </a:p>
      </dsp:txBody>
      <dsp:txXfrm>
        <a:off x="7427863" y="2448452"/>
        <a:ext cx="721399" cy="447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5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r">
              <a:defRPr sz="1200"/>
            </a:lvl1pPr>
          </a:lstStyle>
          <a:p>
            <a:fld id="{2470103B-A3EA-42F2-A5B1-0E1BFF8ABA1B}" type="datetimeFigureOut">
              <a:rPr lang="tr-TR" smtClean="0"/>
              <a:pPr/>
              <a:t>1.4.2019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9" tIns="45930" rIns="91859" bIns="4593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1" y="4724958"/>
            <a:ext cx="5486400" cy="4476273"/>
          </a:xfrm>
          <a:prstGeom prst="rect">
            <a:avLst/>
          </a:prstGeom>
        </p:spPr>
        <p:txBody>
          <a:bodyPr vert="horz" lIns="91859" tIns="45930" rIns="91859" bIns="4593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5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r">
              <a:defRPr sz="1200"/>
            </a:lvl1pPr>
          </a:lstStyle>
          <a:p>
            <a:fld id="{47C79724-B173-4409-968E-2399AA501C5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57941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12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4113772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39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483867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7E07A-5977-4417-B75D-3B01041E3C8D}" type="datetime1">
              <a:rPr lang="tr-TR" smtClean="0"/>
              <a:pPr>
                <a:defRPr/>
              </a:pPr>
              <a:t>1.4.2019</a:t>
            </a:fld>
            <a:endParaRPr lang="tr-T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1889C-71AF-4034-8856-E7F60E0EEF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201241864"/>
      </p:ext>
    </p:extLst>
  </p:cSld>
  <p:clrMapOvr>
    <a:masterClrMapping/>
  </p:clrMapOvr>
  <p:transition spd="med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1987B28A-D65B-4E3C-925B-59A4FBD5BF72}" type="datetime1">
              <a:rPr lang="tr-TR" smtClean="0"/>
              <a:pPr/>
              <a:t>1.4.2019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610408541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77C804F7-0D22-4167-B0C5-CA8AE052C4D6}" type="datetime1">
              <a:rPr lang="tr-TR" smtClean="0"/>
              <a:pPr/>
              <a:t>1.4.2019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 smtClean="0"/>
              <a:t>Öğrenci İşleri Daire Başkanlığı</a:t>
            </a:r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137986703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</p:sldLayoutIdLst>
  <p:transition spd="med">
    <p:push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285986" y="3571880"/>
            <a:ext cx="5429287" cy="1088435"/>
          </a:xfrm>
          <a:prstGeom prst="rect">
            <a:avLst/>
          </a:prstGeom>
        </p:spPr>
        <p:txBody>
          <a:bodyPr wrap="square" lIns="0" tIns="21399" rIns="0" bIns="0" rtlCol="0">
            <a:noAutofit/>
          </a:bodyPr>
          <a:lstStyle/>
          <a:p>
            <a:pPr marL="12700" algn="ctr">
              <a:lnSpc>
                <a:spcPts val="3370"/>
              </a:lnSpc>
            </a:pPr>
            <a:r>
              <a:rPr lang="tr-TR" sz="3200" b="1" dirty="0" smtClean="0">
                <a:latin typeface="Arial"/>
                <a:cs typeface="Arial"/>
              </a:rPr>
              <a:t>Öğrenci İşleri Daire Başkanlığı</a:t>
            </a:r>
          </a:p>
          <a:p>
            <a:pPr marL="12700" algn="ctr">
              <a:lnSpc>
                <a:spcPts val="3370"/>
              </a:lnSpc>
            </a:pPr>
            <a:endParaRPr lang="tr-TR" sz="3200" b="1" dirty="0" smtClean="0">
              <a:latin typeface="Arial"/>
              <a:cs typeface="Arial"/>
            </a:endParaRPr>
          </a:p>
          <a:p>
            <a:pPr algn="ctr"/>
            <a:r>
              <a:rPr lang="tr-TR" sz="3200" b="1" dirty="0" smtClean="0">
                <a:latin typeface="Book Antiqua" panose="02040602050305030304" pitchFamily="18" charset="0"/>
                <a:cs typeface="Times New Roman" pitchFamily="18" charset="0"/>
              </a:rPr>
              <a:t>2018 YILI </a:t>
            </a:r>
          </a:p>
          <a:p>
            <a:pPr algn="ctr"/>
            <a:r>
              <a:rPr lang="tr-TR" sz="3200" b="1" dirty="0" smtClean="0">
                <a:latin typeface="Book Antiqua" panose="02040602050305030304" pitchFamily="18" charset="0"/>
                <a:cs typeface="Times New Roman" pitchFamily="18" charset="0"/>
              </a:rPr>
              <a:t>BRİFİNG RAPORU</a:t>
            </a:r>
            <a:endParaRPr lang="tr-TR" sz="3200" dirty="0" smtClean="0">
              <a:latin typeface="Book Antiqua" panose="02040602050305030304" pitchFamily="18" charset="0"/>
              <a:cs typeface="Times New Roman" pitchFamily="18" charset="0"/>
            </a:endParaRPr>
          </a:p>
          <a:p>
            <a:pPr marL="12700" algn="ctr">
              <a:lnSpc>
                <a:spcPts val="3370"/>
              </a:lnSpc>
            </a:pPr>
            <a:endParaRPr sz="3200" b="1"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Dikdörtgen 2"/>
          <p:cNvSpPr/>
          <p:nvPr/>
        </p:nvSpPr>
        <p:spPr>
          <a:xfrm>
            <a:off x="428596" y="2000240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>
                <a:latin typeface="Times New Roman" pitchFamily="18" charset="0"/>
                <a:cs typeface="Times New Roman" pitchFamily="18" charset="0"/>
              </a:rPr>
              <a:t>Misyon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Eğitim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Birimleri ile eşgüdüm sağlayarak planlanan eğitim-öğretim sürecinin düzenli bir şekilde yürütülmesini gerçekleştirmek; öğrencilere, mezunlara, öğretim elemanlarına ve ilişkide olduğumuz kurumlara bilgi ve belge hizmeti sunmak. </a:t>
            </a: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r>
              <a:rPr lang="tr-TR" b="1" i="1" dirty="0" smtClean="0">
                <a:latin typeface="Times New Roman" pitchFamily="18" charset="0"/>
                <a:cs typeface="Times New Roman" pitchFamily="18" charset="0"/>
              </a:rPr>
              <a:t>Vizyon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	Sürekli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gelişen bilgi ve teknolojileri kullanarak, güler yüzlü bir ifade ile güvenli ve mümkün olan en hızlı şekilde bilgi ve belge hizmeti sunan; öğrenci, öğretim elemanı ve personelin memnuniyetini ön plana çıkaran, ülke çapında örnek ve farklı bir birim olmak.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571472" y="57148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A. Misyon ve Vizyon</a:t>
            </a:r>
            <a:endParaRPr lang="tr-TR" sz="3600" dirty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96865140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42910" y="571480"/>
            <a:ext cx="7264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B. Yetki, Görev ve Sorumluluklar</a:t>
            </a:r>
            <a:endParaRPr lang="tr-TR" sz="3600" dirty="0"/>
          </a:p>
          <a:p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571472" y="1500174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Eğitim-öğretim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İşlemleri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Kayıt İşlemleri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Harç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Yatay Geçiş İşlemleri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Öğrenci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Özlük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İşlemleri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Not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ders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Mezuniyet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kayıt silme işlemleri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Diploma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İstatistik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Lisansüstü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/ Doktora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Genel 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ve idari </a:t>
            </a: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hizmetler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Burs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Otomasyon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Müfredat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 Bologna İşlemleri</a:t>
            </a:r>
            <a:r>
              <a:rPr lang="tr-TR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01254132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285720" y="642918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 smtClean="0"/>
              <a:t>Personel Şeması</a:t>
            </a:r>
            <a:endParaRPr lang="tr-TR" sz="3200" b="1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1" name="Diyagram 24"/>
          <p:cNvGraphicFramePr/>
          <p:nvPr>
            <p:extLst>
              <p:ext uri="{D42A27DB-BD31-4B8C-83A1-F6EECF244321}">
                <p14:modId xmlns="" xmlns:p14="http://schemas.microsoft.com/office/powerpoint/2010/main" val="2608465664"/>
              </p:ext>
            </p:extLst>
          </p:nvPr>
        </p:nvGraphicFramePr>
        <p:xfrm>
          <a:off x="323528" y="1643050"/>
          <a:ext cx="8167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142852"/>
            <a:ext cx="8305800" cy="952634"/>
          </a:xfrm>
        </p:spPr>
        <p:txBody>
          <a:bodyPr>
            <a:normAutofit/>
          </a:bodyPr>
          <a:lstStyle/>
          <a:p>
            <a:r>
              <a:rPr lang="tr-TR" sz="3200" dirty="0" smtClean="0"/>
              <a:t>Personel Görev Dağılım Tablosu</a:t>
            </a:r>
            <a:endParaRPr lang="tr-TR" sz="3200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30452645"/>
              </p:ext>
            </p:extLst>
          </p:nvPr>
        </p:nvGraphicFramePr>
        <p:xfrm>
          <a:off x="214282" y="1071546"/>
          <a:ext cx="8643998" cy="5000657"/>
        </p:xfrm>
        <a:graphic>
          <a:graphicData uri="http://schemas.openxmlformats.org/drawingml/2006/table">
            <a:tbl>
              <a:tblPr/>
              <a:tblGrid>
                <a:gridCol w="6703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279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6532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78039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Adı Soyadı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Ünvanı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Birimde Aldığı </a:t>
                      </a:r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Görevler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Emin ÇİFTÇİ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Başkan V.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sağlamak,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Erdal ÇİÇEK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Şube Müdürü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takibini gerçekleştirmek üzere daire başkanına yardımcı olmak.</a:t>
                      </a:r>
                      <a:endParaRPr lang="tr-TR" sz="11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Yavuz Selim İÇİN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Şef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Yazı İşleri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yazışmalarla ilgili iş ve işlemleri yapmak ve takip etmek. Senato ve YÖK ile yapılan yazışmaları yapmak. i İşlemleri ve verilen diğer görevleri yapmak. Taşınır Kontrol </a:t>
                      </a:r>
                      <a:r>
                        <a:rPr lang="tr-TR" sz="11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Yetkilis</a:t>
                      </a:r>
                      <a:endParaRPr lang="tr-TR" sz="11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3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Turan SARIYER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Ön Lisans,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 Yüksek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Lisanstan Sorumlu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Otomasyon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140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Murat BURAN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İşlemleri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ÖSYM, KYK,YÖKSİS İşlemleri,  Öğrenci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Kimlik Kartları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Servet KARAHAN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şlemleri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YÖKSİS işlemleri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Harç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Tahakkuk işlemleri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KYK İşlemleri ve  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Abdullah DEMİR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Ödeme İşlemleri,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Mutemetlik ,Taşınır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 Gerçekleştirme Görevli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r>
                        <a:rPr lang="tr-TR" dirty="0" smtClean="0"/>
                        <a:t>     8</a:t>
                      </a:r>
                      <a:endParaRPr lang="tr-TR" dirty="0"/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Serhat NAS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İstatistiki Bilgiler ,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Web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sorumlusu.Üniversitemizin Web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Ana sayfasında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Öğrencilere her konuda gerekli duyuruları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yapmak. Ön Lisans Otomasyon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Veysel KARAÇAY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Sekreter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(Hizmetli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 Başkanı Sekreteri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Telefon akışını sağlamak,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 Otomasyonu için ilgili personele yardımcı olmak 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Şafih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ECER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Tüm Temizlik İşleri,Kurum 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Gelen-Giden Evrak Dağıtım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 smtClean="0"/>
              <a:t>ÖĞRENCİ İŞLERİNİN ÇALIŞMA ALANLARI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501122" cy="5214974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tr-TR" sz="1300" dirty="0" smtClean="0">
                <a:latin typeface="+mj-lt"/>
              </a:rPr>
              <a:t>Yeni kayıt yapacak olan öğrencilerin kayıt için gerekli evrak ve işlemlerinin yapılması , otomasyona aktarımının sağlanması.</a:t>
            </a:r>
            <a:r>
              <a:rPr lang="tr-TR" sz="1300" dirty="0" smtClean="0"/>
              <a:t> </a:t>
            </a:r>
            <a:r>
              <a:rPr lang="tr-TR" sz="1300" dirty="0" smtClean="0">
                <a:latin typeface="Calibri" pitchFamily="34" charset="0"/>
              </a:rPr>
              <a:t>E- devlet kapısı üzerinden üniversite kayıtlarını yapmaları için gerekli otomasyon alt yapısının hazırlanması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YÖK, ÖSYM, KYK, diğer üniversiteler ve diğer kurumlarla gerekli tüm yazışmaları yapmak.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Akademik Personelin ve İdari Personelin otomasyon sistemi üzerindeki tüm sorunlarını çözmek ve işlemlerin sürekliliğini sağlamak.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 otomasyonunda eksik ve yanlış girilen notların düzeltilmesi, ders kaydı eksikliklerinin takibi ve düzeltilmesi gibi iş ve işlemleri yapmak.  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Öğrencilerin Burs, Kredi durumlarının belirlenmesi ve takip edilmesi.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Öğrencilerin başarı durumlarının belirlenmesi, mezuniyet döneminde belge almaya hak kazanan öğrencilerin adlarının Rektörlük Makamına sunulması.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Yeni gelen öğrencilerin ilk kimliklerinin geldiği dönemde hazırlanması, ara sınıf öğrencilerinin ise yıpranmış veya kaybolan kimliklerinin ise yeniden hazırlanması ve birimlere teslim edilmesi.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Üniversitemiz Bologna Protokolü çerçevesinde Web İşlemleri, Diploma Eki ve diğer işlemleri takip etmek tamamlamak.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 Kayıt Dosyası, Diploma, Diploma Kabı ve bunun gibi Akademik Birimlerin genel ihtiyaçlarının teminini sağlamak ve onlara dağıtmak.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Daire Başkanlığı yıl sonu Faaliyet Raporu hazırlamak ve bir sonraki yıl için öngörülerde bulunmak.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Öğrencilere ilişkin istatistiki çalışmaların yapılması ve sonuçların ilgililerle paylaşılması.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Öğrencileri ilgilendiren Yönetmelik ve Yönerge değişikliklerini Senato’ya sunup daha sonra yayınlamak.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Akademik Takvimin Akademik Birimlerin görüşü alınarak hazırlanması, Senato’ya sunulması ve yayınlanması. </a:t>
            </a:r>
          </a:p>
          <a:p>
            <a:pPr algn="just">
              <a:defRPr/>
            </a:pPr>
            <a:r>
              <a:rPr lang="tr-TR" sz="1300" dirty="0" smtClean="0">
                <a:latin typeface="+mj-lt"/>
              </a:rPr>
              <a:t>Yabancı uyruklu öğrenci alımıyla ilgili Yabancı Uyruklu Ofisi ile koordineli çalışmak.</a:t>
            </a:r>
            <a:endParaRPr lang="tr-TR" sz="1300" dirty="0">
              <a:latin typeface="+mj-lt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dirty="0" smtClean="0"/>
              <a:t>Mali Bilgiler</a:t>
            </a:r>
            <a:endParaRPr lang="tr-TR" sz="3600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</a:t>
            </a:fld>
            <a:endParaRPr lang="tr-TR"/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/>
          </p:nvPr>
        </p:nvGraphicFramePr>
        <p:xfrm>
          <a:off x="357158" y="1214422"/>
          <a:ext cx="8246721" cy="4341540"/>
        </p:xfrm>
        <a:graphic>
          <a:graphicData uri="http://schemas.openxmlformats.org/drawingml/2006/table">
            <a:tbl>
              <a:tblPr/>
              <a:tblGrid>
                <a:gridCol w="16387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891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553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3861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4679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7278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10522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10239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Bütçe Ödeneği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Serbest Ödenek (b)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Gerçekleşme Durumu% (a*100)/b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Kesin Harcama (a)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Kalan Ödenek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Açıklama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01- Personel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496.790,00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496.790,00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 99,9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496.701,04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88,96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933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02- Sos. </a:t>
                      </a:r>
                      <a:r>
                        <a:rPr lang="tr-TR" sz="14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Güv</a:t>
                      </a: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Kur. D. Prim.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75.600,00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75.600,00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99,8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75.456,47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143,53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03- Mal ve Hizmet Alım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35.500,00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35.500,00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 74,3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26.387,67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6.612,33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826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07- Demirbaşlar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5.600,00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5.600,00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  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5.600,00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76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TOPLAM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613.490,00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613.490,00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% 97,5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598.545,18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12.444,82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="" xmlns:p14="http://schemas.microsoft.com/office/powerpoint/2010/main" val="381207407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3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68624677"/>
              </p:ext>
            </p:extLst>
          </p:nvPr>
        </p:nvGraphicFramePr>
        <p:xfrm>
          <a:off x="857224" y="1428736"/>
          <a:ext cx="7000925" cy="4482121"/>
        </p:xfrm>
        <a:graphic>
          <a:graphicData uri="http://schemas.openxmlformats.org/drawingml/2006/table">
            <a:tbl>
              <a:tblPr/>
              <a:tblGrid>
                <a:gridCol w="48790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2188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91103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tr-T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2018 Yılı</a:t>
                      </a:r>
                      <a:endParaRPr kumimoji="0" lang="tr-T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3406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İŞİN ADI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ADET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35527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Gelen Evrak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1499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Gelen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271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72209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35527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2451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</a:t>
            </a:fld>
            <a:endParaRPr lang="tr-TR"/>
          </a:p>
        </p:txBody>
      </p:sp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475656" y="1857364"/>
            <a:ext cx="3744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 sz="2000" b="1" dirty="0">
                <a:latin typeface="Arial" charset="0"/>
              </a:rPr>
              <a:t>EVRAK KAYIT İŞLEMLERİ</a:t>
            </a:r>
          </a:p>
        </p:txBody>
      </p:sp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 smtClean="0"/>
              <a:t>EVRAK KAYIT BİLGİLERİ</a:t>
            </a:r>
          </a:p>
        </p:txBody>
      </p:sp>
    </p:spTree>
    <p:extLst>
      <p:ext uri="{BB962C8B-B14F-4D97-AF65-F5344CB8AC3E}">
        <p14:creationId xmlns="" xmlns:p14="http://schemas.microsoft.com/office/powerpoint/2010/main" val="342333851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142844" y="571480"/>
            <a:ext cx="4929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4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267744" y="655649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4645864"/>
              </p:ext>
            </p:extLst>
          </p:nvPr>
        </p:nvGraphicFramePr>
        <p:xfrm>
          <a:off x="214282" y="1214422"/>
          <a:ext cx="8501122" cy="4643475"/>
        </p:xfrm>
        <a:graphic>
          <a:graphicData uri="http://schemas.openxmlformats.org/drawingml/2006/table">
            <a:tbl>
              <a:tblPr firstRow="1" bandRow="1"/>
              <a:tblGrid>
                <a:gridCol w="8501122">
                  <a:extLst>
                    <a:ext uri="{9D8B030D-6E8A-4147-A177-3AD203B41FA5}">
                      <a16:colId xmlns="" xmlns:a16="http://schemas.microsoft.com/office/drawing/2014/main" val="4078170577"/>
                    </a:ext>
                  </a:extLst>
                </a:gridCol>
              </a:tblGrid>
              <a:tr h="311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FAKÜLTELER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02062807"/>
                  </a:ext>
                </a:extLst>
              </a:tr>
              <a:tr h="24321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Fen-Edebiyat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9791218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Eğitim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42770481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Mühendislik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25113540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İktisadi ve İdari Bilimler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36435042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İlahiyat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3298436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Ziraat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720138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Veteriner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727010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Güzel Sanatlar ve Tasarım Fakültesi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94723538"/>
                  </a:ext>
                </a:extLst>
              </a:tr>
              <a:tr h="2298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Tıp  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</a:tr>
              <a:tr h="20450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92123634"/>
                  </a:ext>
                </a:extLst>
              </a:tr>
              <a:tr h="44615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YÜKSEKOKULLAR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4212521"/>
                  </a:ext>
                </a:extLst>
              </a:tr>
              <a:tr h="2416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85554979"/>
                  </a:ext>
                </a:extLst>
              </a:tr>
              <a:tr h="3857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60729466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İşletmeciliği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Otelcilik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6255278"/>
                  </a:ext>
                </a:extLst>
              </a:tr>
              <a:tr h="289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22167836"/>
                  </a:ext>
                </a:extLst>
              </a:tr>
              <a:tr h="25561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6808338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0" y="500042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 smtClean="0">
                <a:latin typeface="Times New Roman" pitchFamily="18" charset="0"/>
                <a:cs typeface="Times New Roman" pitchFamily="18" charset="0"/>
              </a:rPr>
              <a:t>AKADEMİK BİRİMLER </a:t>
            </a:r>
            <a:endParaRPr lang="tr-TR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64107291"/>
              </p:ext>
            </p:extLst>
          </p:nvPr>
        </p:nvGraphicFramePr>
        <p:xfrm>
          <a:off x="357158" y="1071546"/>
          <a:ext cx="8072493" cy="4999655"/>
        </p:xfrm>
        <a:graphic>
          <a:graphicData uri="http://schemas.openxmlformats.org/drawingml/2006/table">
            <a:tbl>
              <a:tblPr firstRow="1" bandRow="1"/>
              <a:tblGrid>
                <a:gridCol w="8072493">
                  <a:extLst>
                    <a:ext uri="{9D8B030D-6E8A-4147-A177-3AD203B41FA5}">
                      <a16:colId xmlns="" xmlns:a16="http://schemas.microsoft.com/office/drawing/2014/main" val="268569497"/>
                    </a:ext>
                  </a:extLst>
                </a:gridCol>
              </a:tblGrid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YÜKSEKOKULLARI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6243752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66137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20165662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5125509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6848722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55479194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75214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ENSTİTÜLER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73062675"/>
                  </a:ext>
                </a:extLst>
              </a:tr>
              <a:tr h="38482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79631219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1618866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35724231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195800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6492556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45637992"/>
              </p:ext>
            </p:extLst>
          </p:nvPr>
        </p:nvGraphicFramePr>
        <p:xfrm>
          <a:off x="214281" y="1214431"/>
          <a:ext cx="8715436" cy="4635594"/>
        </p:xfrm>
        <a:graphic>
          <a:graphicData uri="http://schemas.openxmlformats.org/drawingml/2006/table">
            <a:tbl>
              <a:tblPr/>
              <a:tblGrid>
                <a:gridCol w="42663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89954">
                  <a:extLst>
                    <a:ext uri="{9D8B030D-6E8A-4147-A177-3AD203B41FA5}">
                      <a16:colId xmlns="" xmlns:a16="http://schemas.microsoft.com/office/drawing/2014/main" val="3756050901"/>
                    </a:ext>
                  </a:extLst>
                </a:gridCol>
                <a:gridCol w="205911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19121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PROGRAM SAYISI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 Fakültesi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İdari Bilimler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8752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5413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5413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2070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116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0" y="714356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Program Sayıları</a:t>
            </a:r>
            <a:endParaRPr lang="tr-TR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15149338"/>
              </p:ext>
            </p:extLst>
          </p:nvPr>
        </p:nvGraphicFramePr>
        <p:xfrm>
          <a:off x="142844" y="857232"/>
          <a:ext cx="8715435" cy="5367854"/>
        </p:xfrm>
        <a:graphic>
          <a:graphicData uri="http://schemas.openxmlformats.org/drawingml/2006/table">
            <a:tbl>
              <a:tblPr firstRow="1" firstCol="1" bandRow="1"/>
              <a:tblGrid>
                <a:gridCol w="1412727">
                  <a:extLst>
                    <a:ext uri="{9D8B030D-6E8A-4147-A177-3AD203B41FA5}">
                      <a16:colId xmlns="" xmlns:a16="http://schemas.microsoft.com/office/drawing/2014/main" val="865281249"/>
                    </a:ext>
                  </a:extLst>
                </a:gridCol>
                <a:gridCol w="1043244">
                  <a:extLst>
                    <a:ext uri="{9D8B030D-6E8A-4147-A177-3AD203B41FA5}">
                      <a16:colId xmlns="" xmlns:a16="http://schemas.microsoft.com/office/drawing/2014/main" val="239915143"/>
                    </a:ext>
                  </a:extLst>
                </a:gridCol>
                <a:gridCol w="1043244">
                  <a:extLst>
                    <a:ext uri="{9D8B030D-6E8A-4147-A177-3AD203B41FA5}">
                      <a16:colId xmlns="" xmlns:a16="http://schemas.microsoft.com/office/drawing/2014/main" val="686516890"/>
                    </a:ext>
                  </a:extLst>
                </a:gridCol>
                <a:gridCol w="1043244">
                  <a:extLst>
                    <a:ext uri="{9D8B030D-6E8A-4147-A177-3AD203B41FA5}">
                      <a16:colId xmlns="" xmlns:a16="http://schemas.microsoft.com/office/drawing/2014/main" val="4277435204"/>
                    </a:ext>
                  </a:extLst>
                </a:gridCol>
                <a:gridCol w="1043244">
                  <a:extLst>
                    <a:ext uri="{9D8B030D-6E8A-4147-A177-3AD203B41FA5}">
                      <a16:colId xmlns="" xmlns:a16="http://schemas.microsoft.com/office/drawing/2014/main" val="2198383568"/>
                    </a:ext>
                  </a:extLst>
                </a:gridCol>
                <a:gridCol w="1043244">
                  <a:extLst>
                    <a:ext uri="{9D8B030D-6E8A-4147-A177-3AD203B41FA5}">
                      <a16:colId xmlns="" xmlns:a16="http://schemas.microsoft.com/office/drawing/2014/main" val="2091669570"/>
                    </a:ext>
                  </a:extLst>
                </a:gridCol>
                <a:gridCol w="1043244">
                  <a:extLst>
                    <a:ext uri="{9D8B030D-6E8A-4147-A177-3AD203B41FA5}">
                      <a16:colId xmlns="" xmlns:a16="http://schemas.microsoft.com/office/drawing/2014/main" val="2264166418"/>
                    </a:ext>
                  </a:extLst>
                </a:gridCol>
                <a:gridCol w="1043244"/>
              </a:tblGrid>
              <a:tr h="18501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75436967"/>
                  </a:ext>
                </a:extLst>
              </a:tr>
              <a:tr h="428606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Yıllar İtibariyle Ön Lisans </a:t>
                      </a:r>
                      <a:r>
                        <a:rPr lang="tr-TR" sz="16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  <a:r>
                        <a:rPr lang="tr-TR" sz="1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Aktif Program Sayıları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63449850"/>
                  </a:ext>
                </a:extLst>
              </a:tr>
              <a:tr h="1546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79422832"/>
                  </a:ext>
                </a:extLst>
              </a:tr>
              <a:tr h="1546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75214000"/>
                  </a:ext>
                </a:extLst>
              </a:tr>
              <a:tr h="1546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51334769"/>
                  </a:ext>
                </a:extLst>
              </a:tr>
              <a:tr h="30633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47342723"/>
                  </a:ext>
                </a:extLst>
              </a:tr>
              <a:tr h="34878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</a:tr>
              <a:tr h="30633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61265920"/>
                  </a:ext>
                </a:extLst>
              </a:tr>
              <a:tr h="1546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49724304"/>
                  </a:ext>
                </a:extLst>
              </a:tr>
              <a:tr h="1546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64594749"/>
                  </a:ext>
                </a:extLst>
              </a:tr>
              <a:tr h="1546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03850501"/>
                  </a:ext>
                </a:extLst>
              </a:tr>
              <a:tr h="1546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70487324"/>
                  </a:ext>
                </a:extLst>
              </a:tr>
              <a:tr h="30633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70334347"/>
                  </a:ext>
                </a:extLst>
              </a:tr>
              <a:tr h="30633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08181491"/>
                  </a:ext>
                </a:extLst>
              </a:tr>
              <a:tr h="30633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33362885"/>
                  </a:ext>
                </a:extLst>
              </a:tr>
              <a:tr h="30633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67765906"/>
                  </a:ext>
                </a:extLst>
              </a:tr>
              <a:tr h="30633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05884161"/>
                  </a:ext>
                </a:extLst>
              </a:tr>
              <a:tr h="30633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01789338"/>
                  </a:ext>
                </a:extLst>
              </a:tr>
              <a:tr h="154684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3781632"/>
                  </a:ext>
                </a:extLst>
              </a:tr>
              <a:tr h="15468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07862323"/>
                  </a:ext>
                </a:extLst>
              </a:tr>
              <a:tr h="233301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89711060"/>
                  </a:ext>
                </a:extLst>
              </a:tr>
              <a:tr h="15468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61317883"/>
                  </a:ext>
                </a:extLst>
              </a:tr>
              <a:tr h="1546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66305133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214282" y="142852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Aktif Program Sayıları</a:t>
            </a:r>
            <a:endParaRPr lang="tr-TR" b="1" dirty="0"/>
          </a:p>
        </p:txBody>
      </p:sp>
    </p:spTree>
    <p:extLst>
      <p:ext uri="{BB962C8B-B14F-4D97-AF65-F5344CB8AC3E}">
        <p14:creationId xmlns="" xmlns:p14="http://schemas.microsoft.com/office/powerpoint/2010/main" val="1740605667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13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84668065"/>
              </p:ext>
            </p:extLst>
          </p:nvPr>
        </p:nvGraphicFramePr>
        <p:xfrm>
          <a:off x="251520" y="1124748"/>
          <a:ext cx="8784976" cy="42084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57852">
                  <a:extLst>
                    <a:ext uri="{9D8B030D-6E8A-4147-A177-3AD203B41FA5}">
                      <a16:colId xmlns="" xmlns:a16="http://schemas.microsoft.com/office/drawing/2014/main" val="61846230"/>
                    </a:ext>
                  </a:extLst>
                </a:gridCol>
                <a:gridCol w="4527124">
                  <a:extLst>
                    <a:ext uri="{9D8B030D-6E8A-4147-A177-3AD203B41FA5}">
                      <a16:colId xmlns="" xmlns:a16="http://schemas.microsoft.com/office/drawing/2014/main" val="1329719182"/>
                    </a:ext>
                  </a:extLst>
                </a:gridCol>
              </a:tblGrid>
              <a:tr h="57175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325068017"/>
                  </a:ext>
                </a:extLst>
              </a:tr>
              <a:tr h="774647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650191469"/>
                  </a:ext>
                </a:extLst>
              </a:tr>
              <a:tr h="61028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930179392"/>
                  </a:ext>
                </a:extLst>
              </a:tr>
              <a:tr h="633802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2837051623"/>
                  </a:ext>
                </a:extLst>
              </a:tr>
              <a:tr h="70422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913776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339026932"/>
                  </a:ext>
                </a:extLst>
              </a:tr>
            </a:tbl>
          </a:graphicData>
        </a:graphic>
      </p:graphicFrame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Metin kutusu"/>
          <p:cNvSpPr txBox="1"/>
          <p:nvPr/>
        </p:nvSpPr>
        <p:spPr>
          <a:xfrm>
            <a:off x="214282" y="64291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 Sayıları</a:t>
            </a:r>
            <a:endParaRPr lang="tr-TR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4202722716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483769" y="6451159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Dikdörtgen 1"/>
          <p:cNvSpPr/>
          <p:nvPr/>
        </p:nvSpPr>
        <p:spPr>
          <a:xfrm>
            <a:off x="0" y="428604"/>
            <a:ext cx="80724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2018-2019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ÖSYS 1.Yerleştirme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Fakülte Bazında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Öğrenci Kontenjan Dağılımı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82609361"/>
              </p:ext>
            </p:extLst>
          </p:nvPr>
        </p:nvGraphicFramePr>
        <p:xfrm>
          <a:off x="142844" y="1142984"/>
          <a:ext cx="8363273" cy="49292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3635">
                  <a:extLst>
                    <a:ext uri="{9D8B030D-6E8A-4147-A177-3AD203B41FA5}">
                      <a16:colId xmlns="" xmlns:a16="http://schemas.microsoft.com/office/drawing/2014/main" val="2675281480"/>
                    </a:ext>
                  </a:extLst>
                </a:gridCol>
                <a:gridCol w="2178150">
                  <a:extLst>
                    <a:ext uri="{9D8B030D-6E8A-4147-A177-3AD203B41FA5}">
                      <a16:colId xmlns="" xmlns:a16="http://schemas.microsoft.com/office/drawing/2014/main" val="3592456636"/>
                    </a:ext>
                  </a:extLst>
                </a:gridCol>
                <a:gridCol w="2178150">
                  <a:extLst>
                    <a:ext uri="{9D8B030D-6E8A-4147-A177-3AD203B41FA5}">
                      <a16:colId xmlns="" xmlns:a16="http://schemas.microsoft.com/office/drawing/2014/main" val="1831384220"/>
                    </a:ext>
                  </a:extLst>
                </a:gridCol>
                <a:gridCol w="1623338">
                  <a:extLst>
                    <a:ext uri="{9D8B030D-6E8A-4147-A177-3AD203B41FA5}">
                      <a16:colId xmlns="" xmlns:a16="http://schemas.microsoft.com/office/drawing/2014/main" val="2673919597"/>
                    </a:ext>
                  </a:extLst>
                </a:gridCol>
              </a:tblGrid>
              <a:tr h="282241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547902587"/>
                  </a:ext>
                </a:extLst>
              </a:tr>
              <a:tr h="17780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1293883868"/>
                  </a:ext>
                </a:extLst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3477372000"/>
                  </a:ext>
                </a:extLst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3615052457"/>
                  </a:ext>
                </a:extLst>
              </a:tr>
              <a:tr h="17780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3893821553"/>
                  </a:ext>
                </a:extLst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1382537220"/>
                  </a:ext>
                </a:extLst>
              </a:tr>
              <a:tr h="3783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 </a:t>
                      </a:r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899566949"/>
                  </a:ext>
                </a:extLst>
              </a:tr>
              <a:tr h="17780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2922094344"/>
                  </a:ext>
                </a:extLst>
              </a:tr>
              <a:tr h="17780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4277595326"/>
                  </a:ext>
                </a:extLst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1455563554"/>
                  </a:ext>
                </a:extLst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436520741"/>
                  </a:ext>
                </a:extLst>
              </a:tr>
              <a:tr h="17780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2727047430"/>
                  </a:ext>
                </a:extLst>
              </a:tr>
              <a:tr h="17780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1428265957"/>
                  </a:ext>
                </a:extLst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1432728124"/>
                  </a:ext>
                </a:extLst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727892116"/>
                  </a:ext>
                </a:extLst>
              </a:tr>
              <a:tr h="3360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</a:tr>
              <a:tr h="17780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=""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5 Metin kutusu"/>
          <p:cNvSpPr txBox="1">
            <a:spLocks noChangeArrowheads="1"/>
          </p:cNvSpPr>
          <p:nvPr/>
        </p:nvSpPr>
        <p:spPr bwMode="auto">
          <a:xfrm>
            <a:off x="142844" y="500042"/>
            <a:ext cx="7715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2018-2019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ÖSYS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Ek Yerleştirme Fakülte Bazında Öğrenci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Kontenjan Dağılımı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9199304"/>
              </p:ext>
            </p:extLst>
          </p:nvPr>
        </p:nvGraphicFramePr>
        <p:xfrm>
          <a:off x="214282" y="1214422"/>
          <a:ext cx="7952395" cy="50894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6530">
                  <a:extLst>
                    <a:ext uri="{9D8B030D-6E8A-4147-A177-3AD203B41FA5}">
                      <a16:colId xmlns="" xmlns:a16="http://schemas.microsoft.com/office/drawing/2014/main" val="2289058644"/>
                    </a:ext>
                  </a:extLst>
                </a:gridCol>
                <a:gridCol w="2071140">
                  <a:extLst>
                    <a:ext uri="{9D8B030D-6E8A-4147-A177-3AD203B41FA5}">
                      <a16:colId xmlns="" xmlns:a16="http://schemas.microsoft.com/office/drawing/2014/main" val="152809324"/>
                    </a:ext>
                  </a:extLst>
                </a:gridCol>
                <a:gridCol w="2071140">
                  <a:extLst>
                    <a:ext uri="{9D8B030D-6E8A-4147-A177-3AD203B41FA5}">
                      <a16:colId xmlns="" xmlns:a16="http://schemas.microsoft.com/office/drawing/2014/main" val="1819063535"/>
                    </a:ext>
                  </a:extLst>
                </a:gridCol>
                <a:gridCol w="1543585">
                  <a:extLst>
                    <a:ext uri="{9D8B030D-6E8A-4147-A177-3AD203B41FA5}">
                      <a16:colId xmlns="" xmlns:a16="http://schemas.microsoft.com/office/drawing/2014/main" val="1775079286"/>
                    </a:ext>
                  </a:extLst>
                </a:gridCol>
              </a:tblGrid>
              <a:tr h="320097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1283083329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1895917014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3621408630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Tasarım 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4074322853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2097902569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2016835188"/>
                  </a:ext>
                </a:extLst>
              </a:tr>
              <a:tr h="3878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</a:t>
                      </a:r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794120766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3125119991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4078828893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513379495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1877069314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584856459"/>
                  </a:ext>
                </a:extLst>
              </a:tr>
              <a:tr h="190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2872850169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2206153708"/>
                  </a:ext>
                </a:extLst>
              </a:tr>
              <a:tr h="3810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="" xmlns:a16="http://schemas.microsoft.com/office/drawing/2014/main" val="3174214626"/>
                  </a:ext>
                </a:extLst>
              </a:tr>
              <a:tr h="169186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="" xmlns:a16="http://schemas.microsoft.com/office/drawing/2014/main" val="277377313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5 Metin kutusu"/>
          <p:cNvSpPr txBox="1">
            <a:spLocks noChangeArrowheads="1"/>
          </p:cNvSpPr>
          <p:nvPr/>
        </p:nvSpPr>
        <p:spPr bwMode="auto">
          <a:xfrm>
            <a:off x="0" y="714356"/>
            <a:ext cx="7500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2018-2019 </a:t>
            </a:r>
            <a:r>
              <a:rPr lang="tr-TR" b="1" dirty="0">
                <a:latin typeface="Times New Roman" pitchFamily="18" charset="0"/>
                <a:cs typeface="Times New Roman" pitchFamily="18" charset="0"/>
              </a:rPr>
              <a:t>Eğitim-Öğretim Yılı DGS Fakülte Bazında Öğrenci Dağılımı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16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83955096"/>
              </p:ext>
            </p:extLst>
          </p:nvPr>
        </p:nvGraphicFramePr>
        <p:xfrm>
          <a:off x="142844" y="1142984"/>
          <a:ext cx="8104418" cy="49653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15588">
                  <a:extLst>
                    <a:ext uri="{9D8B030D-6E8A-4147-A177-3AD203B41FA5}">
                      <a16:colId xmlns="" xmlns:a16="http://schemas.microsoft.com/office/drawing/2014/main" val="3967131643"/>
                    </a:ext>
                  </a:extLst>
                </a:gridCol>
                <a:gridCol w="2041893">
                  <a:extLst>
                    <a:ext uri="{9D8B030D-6E8A-4147-A177-3AD203B41FA5}">
                      <a16:colId xmlns="" xmlns:a16="http://schemas.microsoft.com/office/drawing/2014/main" val="1208917316"/>
                    </a:ext>
                  </a:extLst>
                </a:gridCol>
                <a:gridCol w="2041893">
                  <a:extLst>
                    <a:ext uri="{9D8B030D-6E8A-4147-A177-3AD203B41FA5}">
                      <a16:colId xmlns="" xmlns:a16="http://schemas.microsoft.com/office/drawing/2014/main" val="1007709422"/>
                    </a:ext>
                  </a:extLst>
                </a:gridCol>
                <a:gridCol w="2105044">
                  <a:extLst>
                    <a:ext uri="{9D8B030D-6E8A-4147-A177-3AD203B41FA5}">
                      <a16:colId xmlns="" xmlns:a16="http://schemas.microsoft.com/office/drawing/2014/main" val="3100239554"/>
                    </a:ext>
                  </a:extLst>
                </a:gridCol>
              </a:tblGrid>
              <a:tr h="36358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859328821"/>
                  </a:ext>
                </a:extLst>
              </a:tr>
              <a:tr h="3635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2133993578"/>
                  </a:ext>
                </a:extLst>
              </a:tr>
              <a:tr h="53692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3370131066"/>
                  </a:ext>
                </a:extLst>
              </a:tr>
              <a:tr h="5587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2156705272"/>
                  </a:ext>
                </a:extLst>
              </a:tr>
              <a:tr h="3635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2814691244"/>
                  </a:ext>
                </a:extLst>
              </a:tr>
              <a:tr h="5628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</a:t>
                      </a:r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94222310"/>
                  </a:ext>
                </a:extLst>
              </a:tr>
              <a:tr h="3775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3875012121"/>
                  </a:ext>
                </a:extLst>
              </a:tr>
              <a:tr h="3635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1901360057"/>
                  </a:ext>
                </a:extLst>
              </a:tr>
              <a:tr h="3635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</a:tr>
              <a:tr h="3635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3380897226"/>
                  </a:ext>
                </a:extLst>
              </a:tr>
              <a:tr h="36358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502970800"/>
                  </a:ext>
                </a:extLst>
              </a:tr>
              <a:tr h="204177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129" marR="8129" marT="8129" marB="0" anchor="ctr"/>
                </a:tc>
                <a:extLst>
                  <a:ext uri="{0D108BD9-81ED-4DB2-BD59-A6C34878D82A}">
                    <a16:rowId xmlns="" xmlns:a16="http://schemas.microsoft.com/office/drawing/2014/main" val="54117965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857224" y="714356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 dirty="0" smtClean="0">
                <a:latin typeface="Arial" charset="0"/>
              </a:rPr>
              <a:t>2018-2019 </a:t>
            </a:r>
            <a:r>
              <a:rPr lang="tr-TR" b="1" dirty="0">
                <a:latin typeface="Arial" charset="0"/>
              </a:rPr>
              <a:t>Eğitim-Öğretim Yılı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250645540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18</a:t>
            </a:fld>
            <a:endParaRPr lang="tr-TR" dirty="0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1143000" y="5499100"/>
            <a:ext cx="8001000" cy="857250"/>
          </a:xfrm>
          <a:prstGeom prst="rect">
            <a:avLst/>
          </a:prstGeom>
          <a:extLst/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 smtClean="0"/>
              <a:t>3810</a:t>
            </a:r>
            <a:r>
              <a:rPr lang="tr-TR" sz="2000" dirty="0" smtClean="0">
                <a:solidFill>
                  <a:schemeClr val="tx1"/>
                </a:solidFill>
              </a:rPr>
              <a:t> öğrenci kontenjanından 3216 öğrenci kaydını yapmıştır.</a:t>
            </a:r>
            <a:endParaRPr lang="tr-TR" sz="2000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18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297482643"/>
              </p:ext>
            </p:extLst>
          </p:nvPr>
        </p:nvGraphicFramePr>
        <p:xfrm>
          <a:off x="214282" y="1214422"/>
          <a:ext cx="7818660" cy="4162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19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07518142"/>
              </p:ext>
            </p:extLst>
          </p:nvPr>
        </p:nvGraphicFramePr>
        <p:xfrm>
          <a:off x="142844" y="1142984"/>
          <a:ext cx="8858310" cy="48227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25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736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146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1464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1464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1464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1464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14642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1464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1464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91262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</a:tblGrid>
              <a:tr h="240204">
                <a:tc gridSpan="1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tr-TR" sz="1600" dirty="0">
                          <a:solidFill>
                            <a:schemeClr val="tx1"/>
                          </a:solidFill>
                          <a:effectLst/>
                        </a:rPr>
                        <a:t>Öğrenci Kontenjanları ve Doluluk Oranı </a:t>
                      </a:r>
                      <a:endParaRPr lang="tr-TR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227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Birimin Adı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ÖSYM Kontenjanı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ÖSYM Sonucu Yerleşen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Kayıt Yaptıran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Boş Kontenjan</a:t>
                      </a:r>
                      <a:endParaRPr lang="tr-TR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Doluluk Oranı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988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AYT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77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90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77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281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91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77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</a:t>
                      </a:r>
                      <a:r>
                        <a:rPr lang="tr-TR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41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008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97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72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</a:t>
                      </a:r>
                      <a:r>
                        <a:rPr lang="tr-TR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 İdari</a:t>
                      </a:r>
                      <a:r>
                        <a:rPr lang="tr-TR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Bilim.</a:t>
                      </a:r>
                      <a:r>
                        <a:rPr lang="tr-TR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16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77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r>
                        <a:rPr lang="tr-TR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77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42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77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tr-TR" sz="105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96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77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100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476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243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98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815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624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92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77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124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84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815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Yüksekokulu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78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815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237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78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815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Hizmetleri </a:t>
                      </a: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M.Y.O.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558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558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tr-TR" sz="105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99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199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5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TOPLAM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1786</a:t>
                      </a:r>
                      <a:endParaRPr lang="tr-TR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1783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1617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1657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1559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129</a:t>
                      </a: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455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93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05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 77</a:t>
                      </a:r>
                      <a:endParaRPr lang="tr-TR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614" marR="32614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0" y="571480"/>
            <a:ext cx="5672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ÖSYS Öğrenci Kontenjanları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85490746"/>
              </p:ext>
            </p:extLst>
          </p:nvPr>
        </p:nvGraphicFramePr>
        <p:xfrm>
          <a:off x="71406" y="1142983"/>
          <a:ext cx="8822214" cy="4856178"/>
        </p:xfrm>
        <a:graphic>
          <a:graphicData uri="http://schemas.openxmlformats.org/drawingml/2006/table">
            <a:tbl>
              <a:tblPr/>
              <a:tblGrid>
                <a:gridCol w="2550321">
                  <a:extLst>
                    <a:ext uri="{9D8B030D-6E8A-4147-A177-3AD203B41FA5}">
                      <a16:colId xmlns="" xmlns:a16="http://schemas.microsoft.com/office/drawing/2014/main" val="3020520665"/>
                    </a:ext>
                  </a:extLst>
                </a:gridCol>
                <a:gridCol w="838124">
                  <a:extLst>
                    <a:ext uri="{9D8B030D-6E8A-4147-A177-3AD203B41FA5}">
                      <a16:colId xmlns="" xmlns:a16="http://schemas.microsoft.com/office/drawing/2014/main" val="3749284575"/>
                    </a:ext>
                  </a:extLst>
                </a:gridCol>
                <a:gridCol w="1314832">
                  <a:extLst>
                    <a:ext uri="{9D8B030D-6E8A-4147-A177-3AD203B41FA5}">
                      <a16:colId xmlns="" xmlns:a16="http://schemas.microsoft.com/office/drawing/2014/main" val="2858841406"/>
                    </a:ext>
                  </a:extLst>
                </a:gridCol>
                <a:gridCol w="874396">
                  <a:extLst>
                    <a:ext uri="{9D8B030D-6E8A-4147-A177-3AD203B41FA5}">
                      <a16:colId xmlns="" xmlns:a16="http://schemas.microsoft.com/office/drawing/2014/main" val="1163997916"/>
                    </a:ext>
                  </a:extLst>
                </a:gridCol>
                <a:gridCol w="854525">
                  <a:extLst>
                    <a:ext uri="{9D8B030D-6E8A-4147-A177-3AD203B41FA5}">
                      <a16:colId xmlns="" xmlns:a16="http://schemas.microsoft.com/office/drawing/2014/main" val="4154441113"/>
                    </a:ext>
                  </a:extLst>
                </a:gridCol>
                <a:gridCol w="796672">
                  <a:extLst>
                    <a:ext uri="{9D8B030D-6E8A-4147-A177-3AD203B41FA5}">
                      <a16:colId xmlns="" xmlns:a16="http://schemas.microsoft.com/office/drawing/2014/main" val="504766115"/>
                    </a:ext>
                  </a:extLst>
                </a:gridCol>
                <a:gridCol w="796672">
                  <a:extLst>
                    <a:ext uri="{9D8B030D-6E8A-4147-A177-3AD203B41FA5}">
                      <a16:colId xmlns="" xmlns:a16="http://schemas.microsoft.com/office/drawing/2014/main" val="2122758723"/>
                    </a:ext>
                  </a:extLst>
                </a:gridCol>
                <a:gridCol w="796672"/>
              </a:tblGrid>
              <a:tr h="106866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63259510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KONTENJAN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44439757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YERLEŞEN ÖĞRENCİ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3322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8687014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KAYIT YAPAN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2983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3216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740968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66695926"/>
              </p:ext>
            </p:extLst>
          </p:nvPr>
        </p:nvGraphicFramePr>
        <p:xfrm>
          <a:off x="142844" y="1142984"/>
          <a:ext cx="8858312" cy="4786346"/>
        </p:xfrm>
        <a:graphic>
          <a:graphicData uri="http://schemas.openxmlformats.org/drawingml/2006/table">
            <a:tbl>
              <a:tblPr firstRow="1" firstCol="1" bandRow="1"/>
              <a:tblGrid>
                <a:gridCol w="1107289">
                  <a:extLst>
                    <a:ext uri="{9D8B030D-6E8A-4147-A177-3AD203B41FA5}">
                      <a16:colId xmlns="" xmlns:a16="http://schemas.microsoft.com/office/drawing/2014/main" val="1768732718"/>
                    </a:ext>
                  </a:extLst>
                </a:gridCol>
                <a:gridCol w="1107289">
                  <a:extLst>
                    <a:ext uri="{9D8B030D-6E8A-4147-A177-3AD203B41FA5}">
                      <a16:colId xmlns="" xmlns:a16="http://schemas.microsoft.com/office/drawing/2014/main" val="1400771650"/>
                    </a:ext>
                  </a:extLst>
                </a:gridCol>
                <a:gridCol w="1107289">
                  <a:extLst>
                    <a:ext uri="{9D8B030D-6E8A-4147-A177-3AD203B41FA5}">
                      <a16:colId xmlns="" xmlns:a16="http://schemas.microsoft.com/office/drawing/2014/main" val="2142795990"/>
                    </a:ext>
                  </a:extLst>
                </a:gridCol>
                <a:gridCol w="1107289">
                  <a:extLst>
                    <a:ext uri="{9D8B030D-6E8A-4147-A177-3AD203B41FA5}">
                      <a16:colId xmlns="" xmlns:a16="http://schemas.microsoft.com/office/drawing/2014/main" val="1515798130"/>
                    </a:ext>
                  </a:extLst>
                </a:gridCol>
                <a:gridCol w="1107289">
                  <a:extLst>
                    <a:ext uri="{9D8B030D-6E8A-4147-A177-3AD203B41FA5}">
                      <a16:colId xmlns="" xmlns:a16="http://schemas.microsoft.com/office/drawing/2014/main" val="154696521"/>
                    </a:ext>
                  </a:extLst>
                </a:gridCol>
                <a:gridCol w="1107289">
                  <a:extLst>
                    <a:ext uri="{9D8B030D-6E8A-4147-A177-3AD203B41FA5}">
                      <a16:colId xmlns="" xmlns:a16="http://schemas.microsoft.com/office/drawing/2014/main" val="923232252"/>
                    </a:ext>
                  </a:extLst>
                </a:gridCol>
                <a:gridCol w="1107289">
                  <a:extLst>
                    <a:ext uri="{9D8B030D-6E8A-4147-A177-3AD203B41FA5}">
                      <a16:colId xmlns="" xmlns:a16="http://schemas.microsoft.com/office/drawing/2014/main" val="2756345432"/>
                    </a:ext>
                  </a:extLst>
                </a:gridCol>
                <a:gridCol w="1107289"/>
              </a:tblGrid>
              <a:tr h="2380238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Yıllar </a:t>
                      </a:r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İtibariyle Öğrenci Kontenjanı Doluluk Oranları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96414597"/>
                  </a:ext>
                </a:extLst>
              </a:tr>
              <a:tr h="82790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05844216"/>
                  </a:ext>
                </a:extLst>
              </a:tr>
              <a:tr h="7891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Önlisans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78141317"/>
                  </a:ext>
                </a:extLst>
              </a:tr>
              <a:tr h="7891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4677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15490835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642918"/>
            <a:ext cx="8229600" cy="1143000"/>
          </a:xfrm>
        </p:spPr>
        <p:txBody>
          <a:bodyPr>
            <a:normAutofit/>
          </a:bodyPr>
          <a:lstStyle/>
          <a:p>
            <a:r>
              <a:rPr lang="tr-TR" sz="2400" dirty="0" smtClean="0"/>
              <a:t>E-devlet Öğrenci İstatistikleri</a:t>
            </a:r>
            <a:endParaRPr lang="tr-TR" sz="24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20418" y="647841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pic>
        <p:nvPicPr>
          <p:cNvPr id="2713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14422"/>
            <a:ext cx="8392086" cy="4796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Dikdörtgen 4"/>
          <p:cNvSpPr/>
          <p:nvPr/>
        </p:nvSpPr>
        <p:spPr>
          <a:xfrm>
            <a:off x="142844" y="2143116"/>
            <a:ext cx="2068315" cy="10618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E-devlet üzerinden kayıt yapan % 70,7</a:t>
            </a:r>
          </a:p>
          <a:p>
            <a:pPr algn="ctr"/>
            <a:r>
              <a:rPr lang="tr-TR" sz="1050" b="1" cap="none" spc="0" dirty="0" smtClean="0">
                <a:ln w="0"/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Üniversiteye gelerek kayıt yapan % 19,9</a:t>
            </a:r>
          </a:p>
          <a:p>
            <a:pPr algn="ctr"/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Kayıt yaptırmayan  </a:t>
            </a:r>
          </a:p>
          <a:p>
            <a:pPr algn="ctr"/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% 9,4</a:t>
            </a:r>
            <a:endParaRPr lang="tr-TR" sz="1050" b="1" cap="none" spc="0" dirty="0">
              <a:ln w="0"/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14729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-357222" y="214290"/>
            <a:ext cx="8305800" cy="472080"/>
          </a:xfrm>
          <a:extLst/>
        </p:spPr>
        <p:txBody>
          <a:bodyPr>
            <a:normAutofit/>
          </a:bodyPr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2008-2018 ÖĞRENCİ SAYILARI</a:t>
            </a:r>
            <a:endParaRPr lang="tr-T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23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32397660"/>
              </p:ext>
            </p:extLst>
          </p:nvPr>
        </p:nvGraphicFramePr>
        <p:xfrm>
          <a:off x="142844" y="928670"/>
          <a:ext cx="8858315" cy="53070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342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477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1680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168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3165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1978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861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31652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57423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84617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876518">
                  <a:extLst>
                    <a:ext uri="{9D8B030D-6E8A-4147-A177-3AD203B41FA5}">
                      <a16:colId xmlns="" xmlns:a16="http://schemas.microsoft.com/office/drawing/2014/main" val="2122453284"/>
                    </a:ext>
                  </a:extLst>
                </a:gridCol>
                <a:gridCol w="876518"/>
              </a:tblGrid>
              <a:tr h="284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  /YÜKSEKOKUL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076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2033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1964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4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844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1105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1295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62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</a:t>
                      </a:r>
                      <a:r>
                        <a:rPr lang="tr-TR" sz="105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FAKÜLTESİ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4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</a:t>
                      </a:r>
                      <a:r>
                        <a:rPr lang="tr-TR" sz="105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SANATLAR VE TASARIM FAKÜLTESİ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262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262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1137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1209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443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670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719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262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315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262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1003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84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443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678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262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1190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1019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1077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262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1506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1765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853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912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1081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1531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443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253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443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84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3145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536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31456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PEDAGOJİK</a:t>
                      </a:r>
                      <a:r>
                        <a:rPr lang="tr-TR" sz="105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FORMASYON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44362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4041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13364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5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15372</a:t>
                      </a:r>
                      <a:endParaRPr lang="tr-TR" sz="105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3" marR="4893" marT="4893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8667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2008-2018 ARASI ÖĞRENCİ SAYILARI GRAFİĞİ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68941743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25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12325121"/>
              </p:ext>
            </p:extLst>
          </p:nvPr>
        </p:nvGraphicFramePr>
        <p:xfrm>
          <a:off x="214282" y="1071546"/>
          <a:ext cx="8534751" cy="49508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570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4481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221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2215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2215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2215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22156">
                  <a:extLst>
                    <a:ext uri="{9D8B030D-6E8A-4147-A177-3AD203B41FA5}">
                      <a16:colId xmlns="" xmlns:a16="http://schemas.microsoft.com/office/drawing/2014/main" val="2791106731"/>
                    </a:ext>
                  </a:extLst>
                </a:gridCol>
                <a:gridCol w="922156"/>
              </a:tblGrid>
              <a:tr h="995152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Öğrenci Sayılarının Yıllara Göre Dağılımı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966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07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2110 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2331 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3203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7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2863 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3516 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4072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7487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8467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966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169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31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31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Farabi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7214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31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8352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10177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5220074" y="5523511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Genel Toplam 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:15372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8" name="Grafik 7"/>
          <p:cNvGraphicFramePr/>
          <p:nvPr>
            <p:extLst>
              <p:ext uri="{D42A27DB-BD31-4B8C-83A1-F6EECF244321}">
                <p14:modId xmlns="" xmlns:p14="http://schemas.microsoft.com/office/powerpoint/2010/main" val="3701466702"/>
              </p:ext>
            </p:extLst>
          </p:nvPr>
        </p:nvGraphicFramePr>
        <p:xfrm>
          <a:off x="467544" y="764704"/>
          <a:ext cx="8064896" cy="469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8 Metin kutusu"/>
          <p:cNvSpPr txBox="1">
            <a:spLocks noChangeArrowheads="1"/>
          </p:cNvSpPr>
          <p:nvPr/>
        </p:nvSpPr>
        <p:spPr bwMode="auto">
          <a:xfrm>
            <a:off x="1643042" y="714356"/>
            <a:ext cx="5143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/>
              <a:t>Öğrenci Sayısı </a:t>
            </a:r>
            <a:r>
              <a:rPr lang="tr-TR" b="1" dirty="0" smtClean="0"/>
              <a:t>2012-2018 </a:t>
            </a:r>
            <a:endParaRPr lang="tr-TR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3175403172"/>
              </p:ext>
            </p:extLst>
          </p:nvPr>
        </p:nvGraphicFramePr>
        <p:xfrm>
          <a:off x="179513" y="1268760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-500098" y="642918"/>
            <a:ext cx="8301038" cy="5492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2018-2019 Eğitim-Öğretim Yılı Öğrenci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586758" y="6472758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28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523753932"/>
              </p:ext>
            </p:extLst>
          </p:nvPr>
        </p:nvGraphicFramePr>
        <p:xfrm>
          <a:off x="214282" y="1099540"/>
          <a:ext cx="8715436" cy="5064466"/>
        </p:xfrm>
        <a:graphic>
          <a:graphicData uri="http://schemas.openxmlformats.org/drawingml/2006/table">
            <a:tbl>
              <a:tblPr firstRow="1" bandRow="1"/>
              <a:tblGrid>
                <a:gridCol w="2178859">
                  <a:extLst>
                    <a:ext uri="{9D8B030D-6E8A-4147-A177-3AD203B41FA5}">
                      <a16:colId xmlns="" xmlns:a16="http://schemas.microsoft.com/office/drawing/2014/main" val="1862595851"/>
                    </a:ext>
                  </a:extLst>
                </a:gridCol>
                <a:gridCol w="2178859">
                  <a:extLst>
                    <a:ext uri="{9D8B030D-6E8A-4147-A177-3AD203B41FA5}">
                      <a16:colId xmlns="" xmlns:a16="http://schemas.microsoft.com/office/drawing/2014/main" val="2499950052"/>
                    </a:ext>
                  </a:extLst>
                </a:gridCol>
                <a:gridCol w="2178859">
                  <a:extLst>
                    <a:ext uri="{9D8B030D-6E8A-4147-A177-3AD203B41FA5}">
                      <a16:colId xmlns="" xmlns:a16="http://schemas.microsoft.com/office/drawing/2014/main" val="151962577"/>
                    </a:ext>
                  </a:extLst>
                </a:gridCol>
                <a:gridCol w="2178859">
                  <a:extLst>
                    <a:ext uri="{9D8B030D-6E8A-4147-A177-3AD203B41FA5}">
                      <a16:colId xmlns="" xmlns:a16="http://schemas.microsoft.com/office/drawing/2014/main" val="2707077340"/>
                    </a:ext>
                  </a:extLst>
                </a:gridCol>
              </a:tblGrid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AKADEMİK BİRİM ADI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KIZ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35306747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36223807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3993970"/>
                  </a:ext>
                </a:extLst>
              </a:tr>
              <a:tr h="2038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17848586"/>
                  </a:ext>
                </a:extLst>
              </a:tr>
              <a:tr h="3026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</a:tr>
              <a:tr h="22941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 İdari Bilimler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13596216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68813922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72722866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35827450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05811098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836294"/>
                  </a:ext>
                </a:extLst>
              </a:tr>
              <a:tr h="3026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93587046"/>
                  </a:ext>
                </a:extLst>
              </a:tr>
              <a:tr h="3026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184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61093231"/>
                  </a:ext>
                </a:extLst>
              </a:tr>
              <a:tr h="3026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949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1255291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18154720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88270511"/>
                  </a:ext>
                </a:extLst>
              </a:tr>
              <a:tr h="30269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3138099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02853402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75859957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02821421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Farabi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39701051"/>
                  </a:ext>
                </a:extLst>
              </a:tr>
              <a:tr h="15256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8686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6686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15372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579317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715108" y="5643578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Toplam:15372</a:t>
            </a:r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547664" y="655697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Öğrenci Sayıları Erkek/Kız</a:t>
            </a:r>
            <a:endParaRPr lang="tr-TR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29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193542795"/>
              </p:ext>
            </p:extLst>
          </p:nvPr>
        </p:nvGraphicFramePr>
        <p:xfrm>
          <a:off x="1142977" y="1397000"/>
          <a:ext cx="7299770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Başlık 1"/>
          <p:cNvSpPr>
            <a:spLocks noGrp="1"/>
          </p:cNvSpPr>
          <p:nvPr>
            <p:ph type="title"/>
          </p:nvPr>
        </p:nvSpPr>
        <p:spPr>
          <a:xfrm>
            <a:off x="-214346" y="428604"/>
            <a:ext cx="8229600" cy="347663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2018-2019</a:t>
            </a:r>
            <a:b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ERKEK - KIZ  ÖĞRENCİ FAKÜLTE DAĞILIMI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74741846"/>
              </p:ext>
            </p:extLst>
          </p:nvPr>
        </p:nvGraphicFramePr>
        <p:xfrm>
          <a:off x="179512" y="1268761"/>
          <a:ext cx="8507288" cy="5055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7812360" y="5805264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1214414" y="714356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31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1415325331"/>
              </p:ext>
            </p:extLst>
          </p:nvPr>
        </p:nvGraphicFramePr>
        <p:xfrm>
          <a:off x="1249016" y="1230780"/>
          <a:ext cx="7056784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32</a:t>
            </a:fld>
            <a:endParaRPr lang="tr-TR"/>
          </a:p>
        </p:txBody>
      </p:sp>
      <p:sp>
        <p:nvSpPr>
          <p:cNvPr id="6" name="14 Metin kutusu"/>
          <p:cNvSpPr txBox="1">
            <a:spLocks noChangeArrowheads="1"/>
          </p:cNvSpPr>
          <p:nvPr/>
        </p:nvSpPr>
        <p:spPr bwMode="auto">
          <a:xfrm>
            <a:off x="1296729" y="586460"/>
            <a:ext cx="6215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Öğrencilerin Bölgelere Göre Dağılımı 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9072910" cy="5319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248667223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971602" y="656877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 smtClean="0">
                <a:latin typeface="Arial" charset="0"/>
                <a:cs typeface="Arial" charset="0"/>
              </a:rPr>
              <a:t>İKAMETE </a:t>
            </a:r>
            <a:r>
              <a:rPr lang="tr-TR" b="1" dirty="0">
                <a:latin typeface="Arial" charset="0"/>
                <a:cs typeface="Arial" charset="0"/>
              </a:rPr>
              <a:t>GÖRE ÖĞRENCİ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8425" y="6385539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33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3688857586"/>
              </p:ext>
            </p:extLst>
          </p:nvPr>
        </p:nvGraphicFramePr>
        <p:xfrm>
          <a:off x="467543" y="1133004"/>
          <a:ext cx="8348713" cy="5176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34</a:t>
            </a:fld>
            <a:endParaRPr lang="tr-TR"/>
          </a:p>
        </p:txBody>
      </p:sp>
      <p:graphicFrame>
        <p:nvGraphicFramePr>
          <p:cNvPr id="8" name="7 Tablo"/>
          <p:cNvGraphicFramePr>
            <a:graphicFrameLocks noGrp="1"/>
          </p:cNvGraphicFramePr>
          <p:nvPr/>
        </p:nvGraphicFramePr>
        <p:xfrm>
          <a:off x="142843" y="1071546"/>
          <a:ext cx="8786874" cy="4929228"/>
        </p:xfrm>
        <a:graphic>
          <a:graphicData uri="http://schemas.openxmlformats.org/drawingml/2006/table">
            <a:tbl>
              <a:tblPr/>
              <a:tblGrid>
                <a:gridCol w="452968"/>
                <a:gridCol w="821004"/>
                <a:gridCol w="1599544"/>
                <a:gridCol w="452968"/>
                <a:gridCol w="608676"/>
                <a:gridCol w="608676"/>
                <a:gridCol w="456508"/>
                <a:gridCol w="608676"/>
                <a:gridCol w="750229"/>
                <a:gridCol w="753766"/>
                <a:gridCol w="155708"/>
                <a:gridCol w="608676"/>
                <a:gridCol w="835160"/>
                <a:gridCol w="74315"/>
              </a:tblGrid>
              <a:tr h="175659"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 dirty="0">
                        <a:latin typeface="Aria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9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659">
                <a:tc rowSpan="2">
                  <a:txBody>
                    <a:bodyPr/>
                    <a:lstStyle/>
                    <a:p>
                      <a:pPr algn="ctr" rtl="0" fontAlgn="ctr"/>
                      <a:endParaRPr lang="tr-TR" sz="9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l" rtl="0" fontAlgn="t"/>
                      <a:endParaRPr lang="tr-TR" sz="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 algn="ctr" rtl="0" fontAlgn="ctr"/>
                      <a:endParaRPr lang="tr-TR" sz="9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 rtl="0" fontAlgn="t"/>
                      <a:r>
                        <a:rPr lang="tr-TR" sz="600" b="0" i="0" u="none" strike="noStrike">
                          <a:solidFill>
                            <a:srgbClr val="262626"/>
                          </a:solidFill>
                          <a:latin typeface="Tahoma"/>
                        </a:rPr>
                        <a:t>05.03.2019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1808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T.C.</a:t>
                      </a:r>
                      <a:b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</a:b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Siirt Üniversitesi</a:t>
                      </a:r>
                      <a:b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</a:b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ÖĞRENCİ İŞLERİ DAİRE BAŞKANLIĞI</a:t>
                      </a:r>
                      <a:b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</a:b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Fakültelere ve Öğrenim Şekline Göre Cinsiyet Sayıları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75659"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910">
                <a:tc rowSpan="2" gridSpan="3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BİRİM ADI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t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I. ÖĞRETİM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t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II. ÖĞRETİM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t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TOPLAM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GENEL TOPLAM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3D3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K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Toplam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K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Toplam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K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BEDEN EĞİTİMİ VE SPOR YÜKSEKOKULU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466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224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690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604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289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893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54472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EĞİTİM FAKÜLTESİ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872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1052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1924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878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1054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1931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ERUH MESLEK YÜKSEKOKULU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76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173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249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177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253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FEN BİLİMLERİ ENSTİTÜSÜ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213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299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213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299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FEN-EDEBİYAT FAKÜLTESİ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470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596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1066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149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233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619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680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1299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54472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GÜZEL SANATLAR VE TASARIM FAKÜLTESİ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56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İKTİSADİ VE İDARİ BİLİMLER FAKÜLTESİ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338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287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625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358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300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658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İLAHİYAT FAKÜLTESİ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304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371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675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257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277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534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561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648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1209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KURTALAN MESLEK YÜKSEKOKULU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352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225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578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359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227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586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54472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MÜHENDİSLİK FAKÜLTESİ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351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119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470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93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434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563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PEDAGOJİK FORMASYON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390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441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831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390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441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831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73247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SAĞLIK HİZMETLERİ MESLEK YÜKSEKOKULU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425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450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875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400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261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661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825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711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1536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SAĞLIK YÜKSEKOKULU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311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271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582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235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185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420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546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456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1002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54472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SOSYAL BİLİMLER ENSTİTÜSÜ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249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97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346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130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166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379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133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512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SOSYAL BİLİMLER MESLEK YÜKSEKOKULU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548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1198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310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274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584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960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822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1782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TEKNİK BİLİMLER MESLEK YÜKSEKOKULU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690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144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834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41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271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920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185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1105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VETERİNER FAKÜLTESİ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234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314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234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314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54472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YABANCI DİLLER YÜKSEKOKULU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142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218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142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218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l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ZİRAAT FAKÜLTESİ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197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289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197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289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4910"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TOPLAM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ED1C24"/>
                          </a:solidFill>
                          <a:latin typeface="Tahoma"/>
                        </a:rPr>
                        <a:t>6720</a:t>
                      </a:r>
                      <a:endParaRPr lang="tr-TR" sz="700" b="1" i="0" u="none" strike="noStrike" dirty="0">
                        <a:solidFill>
                          <a:srgbClr val="ED1C24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ED1C24"/>
                          </a:solidFill>
                          <a:latin typeface="Tahoma"/>
                        </a:rPr>
                        <a:t>5434</a:t>
                      </a:r>
                      <a:endParaRPr lang="tr-TR" sz="700" b="1" i="0" u="none" strike="noStrike" dirty="0">
                        <a:solidFill>
                          <a:srgbClr val="ED1C24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ED1C24"/>
                          </a:solidFill>
                          <a:latin typeface="Tahoma"/>
                        </a:rPr>
                        <a:t>12154</a:t>
                      </a:r>
                      <a:endParaRPr lang="tr-TR" sz="700" b="1" i="0" u="none" strike="noStrike" dirty="0">
                        <a:solidFill>
                          <a:srgbClr val="ED1C24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ED1C24"/>
                          </a:solidFill>
                          <a:latin typeface="Tahoma"/>
                        </a:rPr>
                        <a:t>1964</a:t>
                      </a:r>
                      <a:endParaRPr lang="tr-TR" sz="700" b="1" i="0" u="none" strike="noStrike" dirty="0">
                        <a:solidFill>
                          <a:srgbClr val="ED1C24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ED1C24"/>
                          </a:solidFill>
                          <a:latin typeface="Tahoma"/>
                        </a:rPr>
                        <a:t>1254</a:t>
                      </a:r>
                      <a:endParaRPr lang="tr-TR" sz="700" b="1" i="0" u="none" strike="noStrike" dirty="0">
                        <a:solidFill>
                          <a:srgbClr val="ED1C24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ED1C24"/>
                          </a:solidFill>
                          <a:latin typeface="Tahoma"/>
                        </a:rPr>
                        <a:t>3218</a:t>
                      </a:r>
                      <a:endParaRPr lang="tr-TR" sz="700" b="1" i="0" u="none" strike="noStrike" dirty="0">
                        <a:solidFill>
                          <a:srgbClr val="ED1C24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ED1C24"/>
                          </a:solidFill>
                          <a:latin typeface="Tahoma"/>
                        </a:rPr>
                        <a:t>8686</a:t>
                      </a:r>
                      <a:endParaRPr lang="tr-TR" sz="700" b="1" i="0" u="none" strike="noStrike" dirty="0">
                        <a:solidFill>
                          <a:srgbClr val="ED1C24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ED1C24"/>
                          </a:solidFill>
                          <a:latin typeface="Tahoma"/>
                        </a:rPr>
                        <a:t>6686</a:t>
                      </a:r>
                      <a:endParaRPr lang="tr-TR" sz="700" b="1" i="0" u="none" strike="noStrike" dirty="0">
                        <a:solidFill>
                          <a:srgbClr val="ED1C24"/>
                        </a:solidFill>
                        <a:latin typeface="Tahom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ED1C24"/>
                          </a:solidFill>
                          <a:latin typeface="Tahoma"/>
                        </a:rPr>
                        <a:t>15372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57555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1" descr="graph0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675" y="66675"/>
            <a:ext cx="733425" cy="7905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334116" y="6012667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Genel Toplam:14541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1899361877"/>
              </p:ext>
            </p:extLst>
          </p:nvPr>
        </p:nvGraphicFramePr>
        <p:xfrm>
          <a:off x="285720" y="714356"/>
          <a:ext cx="7224464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36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214282" y="142852"/>
          <a:ext cx="8715436" cy="5978652"/>
        </p:xfrm>
        <a:graphic>
          <a:graphicData uri="http://schemas.openxmlformats.org/drawingml/2006/table">
            <a:tbl>
              <a:tblPr/>
              <a:tblGrid>
                <a:gridCol w="5173193"/>
                <a:gridCol w="764511"/>
                <a:gridCol w="968383"/>
                <a:gridCol w="968383"/>
                <a:gridCol w="840966"/>
              </a:tblGrid>
              <a:tr h="155479">
                <a:tc gridSpan="5">
                  <a:txBody>
                    <a:bodyPr/>
                    <a:lstStyle/>
                    <a:p>
                      <a:pPr algn="l" rtl="0" fontAlgn="t"/>
                      <a:r>
                        <a:rPr lang="tr-TR" sz="1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Enstitülerdeki Öğrencilerin Yüksek Lisans (Tezli/ Tezsiz) ve Doktora Programlarına Dağılımı</a:t>
                      </a:r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latin typeface="Calibri"/>
                      </a:endParaRPr>
                    </a:p>
                  </a:txBody>
                  <a:tcPr marL="1899" marR="1899" marT="1899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55479">
                <a:tc rowSpan="2">
                  <a:txBody>
                    <a:bodyPr/>
                    <a:lstStyle/>
                    <a:p>
                      <a:pPr algn="l" rtl="0" fontAlgn="t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Ana Bilim Dalı Programı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Y. Lisans Yapan Sayısı 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Doktora Yapan 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Toplam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Tezli </a:t>
                      </a:r>
                    </a:p>
                  </a:txBody>
                  <a:tcPr marL="1899" marR="1899" marT="1899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Tezsiz </a:t>
                      </a:r>
                    </a:p>
                  </a:txBody>
                  <a:tcPr marL="1899" marR="1899" marT="1899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Sayısı </a:t>
                      </a:r>
                    </a:p>
                  </a:txBody>
                  <a:tcPr marL="1899" marR="1899" marT="1899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899" marR="1899" marT="1899" marB="0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8472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Bahçe Bitkileri Anabilim Dalı (Ortak)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Kimya Mühendisliği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Matematik A.B.D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Biyoloji A.B.D (Ortak)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Biyoloji A.B.D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Tarih A.B.D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Türk Dili ve Edb. A.B.D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8472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Elektrik-Elektronik Mühendisliği ABD (Ortak)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Elektrik-Elektronik Mühendisliği ABD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8472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Elektrik-Elektronik Mühendisliği Doktora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Gıda Mühendisliği ABD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8472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Gıda Mühendisliği ABD(Ortak)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Kimya ABD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Kimya Mühendisliği ABD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Şehir ve Bölge Planlama ABD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Fizik A.B.D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Tarla Bitkileri ABD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Tarla Bitkileri Doktora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Zootekni ABD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Zootekni ABD (Ortak)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25692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Eğitim Programı ve Öğretimi ABD (Dicle </a:t>
                      </a:r>
                      <a:r>
                        <a:rPr lang="tr-TR" sz="9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Ünv</a:t>
                      </a: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. Ortak)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Eğitim Yönetimi Bilim Dalı İ.Ö Tezli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Eğitim Yönetimi Bilim Dalı İ.Ö Tezsiz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Eğitim Yönetimi Bilim Dalı Tezli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8472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Bölgesel Kalkınma İktisadı B.D Tezli N.Ö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8472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Bölgesel Kalkınma İktisadı B.D Tezli İ.Ö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8472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Bölgesel Kalkınma İktisadı B.D Tezsiz İ.Ö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25692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Türkçe ve Sosyal Bilimler ABD (Atatürk Ünv. Ortak)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Türkçe Eğitimi ABD 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5547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Türkçe Eğitimi ABD İ.Ö</a:t>
                      </a:r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8103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Temel İslam Bilimleri ABD</a:t>
                      </a:r>
                      <a:r>
                        <a:rPr lang="tr-TR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1899" marR="1899" marT="1899" marB="0" anchor="ctr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138440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TOPLAM</a:t>
                      </a: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794</a:t>
                      </a: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895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1899" marR="1899" marT="1899" marB="0" anchor="b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409824680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43608" y="62068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Lisansüstü Öğrenci Sayıları</a:t>
            </a:r>
            <a:endParaRPr lang="tr-TR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1787617720"/>
              </p:ext>
            </p:extLst>
          </p:nvPr>
        </p:nvGraphicFramePr>
        <p:xfrm>
          <a:off x="683569" y="1397000"/>
          <a:ext cx="8064896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1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483769" y="654610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501090" y="6492875"/>
            <a:ext cx="642910" cy="5080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38</a:t>
            </a:fld>
            <a:endParaRPr lang="tr-TR" dirty="0"/>
          </a:p>
        </p:txBody>
      </p:sp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42844" y="1142988"/>
          <a:ext cx="8786873" cy="4775368"/>
        </p:xfrm>
        <a:graphic>
          <a:graphicData uri="http://schemas.openxmlformats.org/drawingml/2006/table">
            <a:tbl>
              <a:tblPr/>
              <a:tblGrid>
                <a:gridCol w="785818"/>
                <a:gridCol w="357190"/>
                <a:gridCol w="244393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  <a:gridCol w="462467"/>
              </a:tblGrid>
              <a:tr h="63720">
                <a:tc gridSpan="19">
                  <a:txBody>
                    <a:bodyPr/>
                    <a:lstStyle/>
                    <a:p>
                      <a:pPr algn="ctr" rtl="0" fontAlgn="ctr"/>
                      <a:r>
                        <a:rPr lang="tr-TR" sz="3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83609">
                <a:tc gridSpan="19"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Yabancı Uyruklu Öğrencilerin Sayısı ve Bölümleri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49867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Birimi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2013 Yılı 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2014Yılı 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2015 Yılı 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2016 Yılı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2017 Yılı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2018 Yılı </a:t>
                      </a:r>
                    </a:p>
                  </a:txBody>
                  <a:tcPr marL="5046" marR="5046" marT="50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72484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Kız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Erkek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vert="vert27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498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8 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Fen-Edebiyat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2792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Güzel Sanatlar ve Tasarım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Mühendislik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498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İlahiyat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2792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İktisadi ve İdari Bilimler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498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Ziraat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Veteriner Fakültesi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Sağlık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8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Yabancı Diller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2792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Beden Eğitimi ve Spor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2792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Sağlık Hizmetleri Meslek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MYO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Teknik Bilimler MYO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8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Meslek Yüksekokulu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8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Eruh Meslek Yüksekokulu 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Fen Bilimleri Enstitüsü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8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Enstitüsü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907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Pedagojik Formasyon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  <a:tr h="1498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0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2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tr-TR" sz="7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114</a:t>
                      </a:r>
                      <a:endParaRPr lang="tr-TR" sz="7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217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609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808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441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1203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1644</a:t>
                      </a:r>
                    </a:p>
                  </a:txBody>
                  <a:tcPr marL="5046" marR="5046" marT="5046" marB="0" anchor="ctr">
                    <a:lnL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EAF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1669551939"/>
              </p:ext>
            </p:extLst>
          </p:nvPr>
        </p:nvGraphicFramePr>
        <p:xfrm>
          <a:off x="285720" y="714356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531277C4-94F2-4DB6-97F2-69059C7E2B5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40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500034" y="5072074"/>
            <a:ext cx="8072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2013-2014 Eğitim-Öğretim Yılında 4 , 2014-2015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Eğitim ve Öğretim yılında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114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olan Yabancı Uyruklu Öğrenci sayısı 2015-2016 Eğitim Öğretim yılında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217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 2016-2017 yılında 414 , 2017-2018 yılında 808 ve 2018-2019 yılında 1644 öğrenciye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yükselmiştir.</a:t>
            </a:r>
          </a:p>
          <a:p>
            <a:pPr>
              <a:spcBef>
                <a:spcPct val="50000"/>
              </a:spcBef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2018-2019  Eğitim-Öğretim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yılında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30 ülkeden öğrenci bulunmaktadır. </a:t>
            </a:r>
            <a:endParaRPr lang="tr-TR" sz="12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tr-TR" sz="1200" dirty="0">
                <a:latin typeface="Arial" charset="0"/>
              </a:rPr>
              <a:t> </a:t>
            </a:r>
          </a:p>
        </p:txBody>
      </p:sp>
      <p:sp>
        <p:nvSpPr>
          <p:cNvPr id="11269" name="Metin kutusu 1"/>
          <p:cNvSpPr txBox="1">
            <a:spLocks noChangeArrowheads="1"/>
          </p:cNvSpPr>
          <p:nvPr/>
        </p:nvSpPr>
        <p:spPr bwMode="auto">
          <a:xfrm>
            <a:off x="142844" y="571480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latin typeface="Arial" charset="0"/>
                <a:cs typeface="Arial" charset="0"/>
              </a:rPr>
              <a:t>2018-2019 </a:t>
            </a:r>
            <a:r>
              <a:rPr lang="tr-TR" b="1" dirty="0">
                <a:latin typeface="Arial" charset="0"/>
                <a:cs typeface="Arial" charset="0"/>
              </a:rPr>
              <a:t>YABANCI UYRUKLU ÖĞRENCİLERİN ÜLKELERİNE GÖRE DAĞILIMI</a:t>
            </a: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40</a:t>
            </a:fld>
            <a:endParaRPr lang="tr-TR"/>
          </a:p>
        </p:txBody>
      </p:sp>
      <p:sp>
        <p:nvSpPr>
          <p:cNvPr id="10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2238047150"/>
              </p:ext>
            </p:extLst>
          </p:nvPr>
        </p:nvGraphicFramePr>
        <p:xfrm>
          <a:off x="428596" y="1214422"/>
          <a:ext cx="8258204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9 Metin kutusu"/>
          <p:cNvSpPr txBox="1">
            <a:spLocks noChangeArrowheads="1"/>
          </p:cNvSpPr>
          <p:nvPr/>
        </p:nvSpPr>
        <p:spPr bwMode="auto">
          <a:xfrm>
            <a:off x="571472" y="5072074"/>
            <a:ext cx="74295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öğrenci, 2014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114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217 öğrenci  2016 yılı 414 , 2017 yılında 808 ve 2018 yılında 1644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Yabancı uyruklu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öğrencimiz eğitim görmektedir.</a:t>
            </a:r>
          </a:p>
          <a:p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="" xmlns:p14="http://schemas.microsoft.com/office/powerpoint/2010/main" val="2127485746"/>
              </p:ext>
            </p:extLst>
          </p:nvPr>
        </p:nvGraphicFramePr>
        <p:xfrm>
          <a:off x="0" y="142852"/>
          <a:ext cx="864096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215338" y="6357957"/>
            <a:ext cx="642942" cy="357191"/>
          </a:xfrm>
        </p:spPr>
        <p:txBody>
          <a:bodyPr/>
          <a:lstStyle/>
          <a:p>
            <a:r>
              <a:rPr lang="tr-TR" dirty="0" smtClean="0"/>
              <a:t>42</a:t>
            </a:r>
            <a:endParaRPr lang="tr-TR" dirty="0"/>
          </a:p>
        </p:txBody>
      </p:sp>
      <p:graphicFrame>
        <p:nvGraphicFramePr>
          <p:cNvPr id="7" name="Grafik 6"/>
          <p:cNvGraphicFramePr/>
          <p:nvPr>
            <p:extLst>
              <p:ext uri="{D42A27DB-BD31-4B8C-83A1-F6EECF244321}">
                <p14:modId xmlns="" xmlns:p14="http://schemas.microsoft.com/office/powerpoint/2010/main" val="25161231"/>
              </p:ext>
            </p:extLst>
          </p:nvPr>
        </p:nvGraphicFramePr>
        <p:xfrm>
          <a:off x="142844" y="714356"/>
          <a:ext cx="8568952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6929454" y="564357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Genel Toplam : 880</a:t>
            </a:r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1860491643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30" name="6 Başlık"/>
          <p:cNvSpPr>
            <a:spLocks noGrp="1"/>
          </p:cNvSpPr>
          <p:nvPr>
            <p:ph type="title"/>
          </p:nvPr>
        </p:nvSpPr>
        <p:spPr>
          <a:xfrm>
            <a:off x="755576" y="681650"/>
            <a:ext cx="7258050" cy="428625"/>
          </a:xfrm>
        </p:spPr>
        <p:txBody>
          <a:bodyPr/>
          <a:lstStyle/>
          <a:p>
            <a:pPr eaLnBrk="1" hangingPunct="1"/>
            <a:r>
              <a:rPr lang="tr-TR" sz="2000" b="1" dirty="0" smtClean="0"/>
              <a:t>2008-2018 ARASI MEZUN ÖĞRENCİ SAYILARI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295710636"/>
              </p:ext>
            </p:extLst>
          </p:nvPr>
        </p:nvGraphicFramePr>
        <p:xfrm>
          <a:off x="142844" y="1142985"/>
          <a:ext cx="8858312" cy="4852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27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488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278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2207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7168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7168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771686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7168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71686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71686">
                  <a:extLst>
                    <a:ext uri="{9D8B030D-6E8A-4147-A177-3AD203B41FA5}">
                      <a16:colId xmlns="" xmlns:a16="http://schemas.microsoft.com/office/drawing/2014/main" val="2819767492"/>
                    </a:ext>
                  </a:extLst>
                </a:gridCol>
                <a:gridCol w="771686"/>
              </a:tblGrid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FAKÜLTE/ YÜKSEKOKUL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</a:t>
                      </a:r>
                      <a:endParaRPr lang="tr-TR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562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342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MİM.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5934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315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525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689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</a:tr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525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0153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71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525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5255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689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ENST.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3710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ENST.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60462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36111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1419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1421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43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483769" y="6453336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1 Başlık"/>
          <p:cNvSpPr>
            <a:spLocks noGrp="1"/>
          </p:cNvSpPr>
          <p:nvPr>
            <p:ph type="title"/>
          </p:nvPr>
        </p:nvSpPr>
        <p:spPr>
          <a:xfrm>
            <a:off x="642910" y="642918"/>
            <a:ext cx="7704667" cy="749101"/>
          </a:xfrm>
        </p:spPr>
        <p:txBody>
          <a:bodyPr/>
          <a:lstStyle/>
          <a:p>
            <a:r>
              <a:rPr lang="tr-TR" sz="2000" dirty="0" smtClean="0"/>
              <a:t>2008-2018 MEZUN ÖĞRENCİ GRAFİĞİ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="" xmlns:p14="http://schemas.microsoft.com/office/powerpoint/2010/main" val="2846473513"/>
              </p:ext>
            </p:extLst>
          </p:nvPr>
        </p:nvGraphicFramePr>
        <p:xfrm>
          <a:off x="611561" y="1397000"/>
          <a:ext cx="799269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229600" cy="1143000"/>
          </a:xfrm>
        </p:spPr>
        <p:txBody>
          <a:bodyPr/>
          <a:lstStyle/>
          <a:p>
            <a:pPr algn="l"/>
            <a:r>
              <a:rPr lang="tr-TR" sz="3600" dirty="0" smtClean="0"/>
              <a:t>2018 Yılı e-imzalı Diploma Çalışması</a:t>
            </a:r>
            <a:endParaRPr lang="tr-TR" sz="3600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45</a:t>
            </a:fld>
            <a:endParaRPr lang="tr-TR"/>
          </a:p>
        </p:txBody>
      </p:sp>
      <p:sp>
        <p:nvSpPr>
          <p:cNvPr id="5" name="4 Metin kutusu"/>
          <p:cNvSpPr txBox="1"/>
          <p:nvPr/>
        </p:nvSpPr>
        <p:spPr>
          <a:xfrm>
            <a:off x="214282" y="1928802"/>
            <a:ext cx="82153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dirty="0" smtClean="0"/>
              <a:t>	2018 yılı itibariyle Üniversitemizde öğrenim gören ve mezun olan tüm öğrencilere  e-imzalı Diploma verilmesine geçilmiş olup, bu yıl  itibariyle 2000 adet e-imzalı diploma basımı yapılmıştır.</a:t>
            </a:r>
            <a:endParaRPr lang="tr-TR" sz="2400" dirty="0"/>
          </a:p>
        </p:txBody>
      </p:sp>
    </p:spTree>
  </p:cSld>
  <p:clrMapOvr>
    <a:masterClrMapping/>
  </p:clrMapOvr>
  <p:transition spd="med">
    <p:push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00042"/>
            <a:ext cx="7715304" cy="428628"/>
          </a:xfrm>
        </p:spPr>
        <p:txBody>
          <a:bodyPr/>
          <a:lstStyle/>
          <a:p>
            <a:r>
              <a:rPr lang="tr-TR" sz="2800" dirty="0" smtClean="0"/>
              <a:t>Daire Başkanlığımızda yapılan toplantı ve Seminerler  </a:t>
            </a:r>
            <a:endParaRPr lang="tr-TR" sz="2800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46</a:t>
            </a:fld>
            <a:endParaRPr lang="tr-TR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1546"/>
            <a:ext cx="2920956" cy="164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071546"/>
            <a:ext cx="2714644" cy="1664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000372"/>
            <a:ext cx="342902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59" y="1071546"/>
            <a:ext cx="2921021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3000372"/>
            <a:ext cx="495303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93300" y="41312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Bahar Dönemi Harç Dağılım Tablosu 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686106952"/>
              </p:ext>
            </p:extLst>
          </p:nvPr>
        </p:nvGraphicFramePr>
        <p:xfrm>
          <a:off x="142844" y="357166"/>
          <a:ext cx="8716576" cy="60311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613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452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099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14141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3.475,00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79.179,80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67.252,00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222.338,00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5.202,00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210.833,00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97.270,00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83.419,30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162.819,50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24.975,15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09232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 Tezli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248.530,25  TL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97464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94-56249159-5034</a:t>
                      </a:r>
                      <a:endParaRPr lang="tr-T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 Tezsiz</a:t>
                      </a:r>
                      <a:endParaRPr lang="tr-T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90.300,00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29069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1.296.364,00</a:t>
                      </a:r>
                      <a:r>
                        <a:rPr lang="tr-TR" sz="10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114141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49.863,50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23.998,00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14.745,00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4.828,00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5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7.982,00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6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2.316,00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7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6.935,00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8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8.550,00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9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9.240,00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0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1.520,00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1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12.735,00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2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6.270,00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3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6.057,00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4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12.311,00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5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6.579,00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6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114.725,00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7"/>
                  </a:ext>
                </a:extLst>
              </a:tr>
              <a:tr h="11414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288.654,50 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8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00299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="" xmlns:p14="http://schemas.microsoft.com/office/powerpoint/2010/main" val="382239549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714348" y="0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Güz Dönemi Harç Dağılım Tablosu 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15994522"/>
              </p:ext>
            </p:extLst>
          </p:nvPr>
        </p:nvGraphicFramePr>
        <p:xfrm>
          <a:off x="357158" y="285728"/>
          <a:ext cx="8501123" cy="60717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81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699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64297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4516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93.806,80 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66.384,00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237.155,70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9.838,00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220.095,00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105.668,00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770,00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119.078,30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185.484,55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34.795,15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ENST.TEZLİ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221.340,50  TL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ENST.TEZSİZ</a:t>
                      </a:r>
                      <a:endParaRPr lang="tr-TR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50.300,00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5239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1.345.101,00</a:t>
                      </a:r>
                      <a:r>
                        <a:rPr lang="tr-TR" sz="10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14516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46.319,50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29.110,00,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18.098,00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7.988,00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17.227,50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1.930,00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9.215,00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8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9.310,00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2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11.400.00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1.995,00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16.340,00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8.845,00 TL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11.379,00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17.127,00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8.127,00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17.575,00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7"/>
                  </a:ext>
                </a:extLst>
              </a:tr>
              <a:tr h="1486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231.968,00 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38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48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00299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="" xmlns:p14="http://schemas.microsoft.com/office/powerpoint/2010/main" val="27575542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etin kutusu"/>
          <p:cNvSpPr txBox="1"/>
          <p:nvPr/>
        </p:nvSpPr>
        <p:spPr>
          <a:xfrm>
            <a:off x="928662" y="642918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/>
              <a:t>Fakülte Harç Dağılım Tablosu</a:t>
            </a:r>
            <a:endParaRPr lang="tr-TR" sz="28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49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221410"/>
              </p:ext>
            </p:extLst>
          </p:nvPr>
        </p:nvGraphicFramePr>
        <p:xfrm>
          <a:off x="428596" y="1285860"/>
          <a:ext cx="8176990" cy="4298366"/>
        </p:xfrm>
        <a:graphic>
          <a:graphicData uri="http://schemas.openxmlformats.org/drawingml/2006/table">
            <a:tbl>
              <a:tblPr/>
              <a:tblGrid>
                <a:gridCol w="4003066">
                  <a:extLst>
                    <a:ext uri="{9D8B030D-6E8A-4147-A177-3AD203B41FA5}">
                      <a16:colId xmlns="" xmlns:a16="http://schemas.microsoft.com/office/drawing/2014/main" val="2206487692"/>
                    </a:ext>
                  </a:extLst>
                </a:gridCol>
                <a:gridCol w="4173924">
                  <a:extLst>
                    <a:ext uri="{9D8B030D-6E8A-4147-A177-3AD203B41FA5}">
                      <a16:colId xmlns="" xmlns:a16="http://schemas.microsoft.com/office/drawing/2014/main" val="4154325704"/>
                    </a:ext>
                  </a:extLst>
                </a:gridCol>
              </a:tblGrid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4.285,00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27256819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99.658,00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58278061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-EDEBİYAT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226.094,60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87036350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472.309,70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5958256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192.070,30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73301090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231.572,60TL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75614716"/>
                  </a:ext>
                </a:extLst>
              </a:tr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İ.İ.B.F.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40.249,50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88677512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YÜKSEKOKULU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447.078,00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50576111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MİMARLIK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166.479,00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73855410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21.795,00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06047305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363.419,05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29535844"/>
                  </a:ext>
                </a:extLst>
              </a:tr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220.798,00TL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05497127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14.706,00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627.911,75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81102652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29.438,00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59464567"/>
                  </a:ext>
                </a:extLst>
              </a:tr>
              <a:tr h="36937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3.157.864,50 TL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95401852"/>
                  </a:ext>
                </a:extLst>
              </a:tr>
            </a:tbl>
          </a:graphicData>
        </a:graphic>
      </p:graphicFrame>
      <p:sp>
        <p:nvSpPr>
          <p:cNvPr id="8" name="7 Metin kutusu"/>
          <p:cNvSpPr txBox="1"/>
          <p:nvPr/>
        </p:nvSpPr>
        <p:spPr>
          <a:xfrm>
            <a:off x="642910" y="5643578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Not: Devlet tarafından ödenen Normal Öğretim ücreti buna dahil değildir.</a:t>
            </a:r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119651050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1 Başlık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347663"/>
          </a:xfrm>
        </p:spPr>
        <p:txBody>
          <a:bodyPr>
            <a:normAutofit fontScale="90000"/>
          </a:bodyPr>
          <a:lstStyle/>
          <a:p>
            <a:r>
              <a:rPr lang="tr-TR" sz="2800" dirty="0" smtClean="0"/>
              <a:t>2017-2018   Fakülte Harç Dağılım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13" name="Grafik 12"/>
          <p:cNvGraphicFramePr/>
          <p:nvPr>
            <p:extLst/>
          </p:nvPr>
        </p:nvGraphicFramePr>
        <p:xfrm>
          <a:off x="323530" y="1217781"/>
          <a:ext cx="8124788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263568053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51</a:t>
            </a:fld>
            <a:endParaRPr lang="tr-TR"/>
          </a:p>
        </p:txBody>
      </p:sp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142844" y="1214422"/>
          <a:ext cx="8786874" cy="4502715"/>
        </p:xfrm>
        <a:graphic>
          <a:graphicData uri="http://schemas.openxmlformats.org/drawingml/2006/table">
            <a:tbl>
              <a:tblPr/>
              <a:tblGrid>
                <a:gridCol w="224079"/>
                <a:gridCol w="1251099"/>
                <a:gridCol w="3557231"/>
                <a:gridCol w="1029357"/>
                <a:gridCol w="999012"/>
                <a:gridCol w="1726096"/>
              </a:tblGrid>
              <a:tr h="104443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S.NO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Fakülte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Programram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Durum 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Başvuru Tarihi ve Sayısı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Sonuç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BESYO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Antrenörlük (İ.Ö), 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BESYO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Engellilerde Egsersiz ve Spor Eğitimi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Red Edildi 19.12.2018-6004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Okul Öncesi Öğretmenliği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362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Özel Eğitim </a:t>
                      </a:r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Bölümü  </a:t>
                      </a: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Özel Eğitim Öğretmenliği Programı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21.12.2018-6044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Rehberlik ve Psikolojik Danışmanlık Öğretmenliği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23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Yabancı Diller Eğitimi Bölümü   </a:t>
                      </a:r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İngilizce </a:t>
                      </a: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Öğretmenliği Programı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Eruh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Çocuk Bakımı ve Bakım Hizmetleri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Fen Bilimler Enstitüsü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Şehir ve Bölge Planlama A.B.D Kentsel Tasarım Bilim Dalı N.Ö-İ.Ö Tezli Yüksek Lisans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23.11.2018-5804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Edildi. 13.12.2018-5911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Fen Bilimler Enstitüsü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Kimya Mühendisliği </a:t>
                      </a:r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B.D Doktora Programı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28.12.2018-6419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Edildi. 07.02.2019-639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endParaRPr lang="tr-TR" sz="7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Fen Bilimler Enstitüsü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Matematik Eğitimi Tezli Yüksek Lisans</a:t>
                      </a:r>
                      <a:r>
                        <a:rPr lang="tr-TR" sz="7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N.Ö-İ.Ö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7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Kabul</a:t>
                      </a:r>
                      <a:r>
                        <a:rPr lang="tr-TR" sz="7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Edildi 07.03.2019-1276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Fen Edebiyat Fakültesi 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Psikoloji Bölümü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Edildi. 19.12.2018-6004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Fen Edebiyat Fakültesi 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Kimya Bölümü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Red Edildi. 19.12.2018-6004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İktisadi ve İdari Bilimler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Yerel Yönertimler Bölümü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23.11.2018-5803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Red Edildi. 19.12.2018-6004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İktisadi ve İdari Bilimler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Siyaset Bilimi Bölümü 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23.11.2018-5803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Edildi. 19.12.2018-6004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İktisadi ve İdari Bilimler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Hizmetler Bölümü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23.11.2018-5803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Edildi. 19.12.2018-6004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İktisadi ve İdari Bilimler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Maliye Bölümü(İngilizce)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23.11.2018-5803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İlahiyat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İlahiyat (Arapça)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Pazarlama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09.08.2018-3447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09.10.2018-4779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Peysaj ve Süs Bitkileri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09.08.2018-3447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09.10.2018-4779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Raylı Sistemler İşletmeciliği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09.08.2018-3447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09.10.2018-4779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Adalet 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09.08.2018-3447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09.10.2018-4779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Tıbbi ve Aromatik Bitkiler 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09.08.2018-3447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Red Edildi 09.10.2018-4779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Büro Yön.ve Yönetici Asistanlığı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09.08.2018-3447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Red Edildi 09.10.2018-4779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Medya ve İletişim 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09.08.2018-3447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Red</a:t>
                      </a: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Edildi 09.10.2018-4779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Mühendislik Fakültesi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Kimya Mühendisliği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Sağlık Bilimleri Enstitüsü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Veterinerlik İç Hastalıkları A.B.D Doktora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16.06.2018-2746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Kabul Edildi. 07.03.2019-1276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Sağlık Hizmetleri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Fizyoterapi (İ.Ö)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418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Sağlık Hizmetleri MYO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Diyaliz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21.07.2018-3111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Kabul Edildi 23.10.2018-5073</a:t>
                      </a:r>
                    </a:p>
                  </a:txBody>
                  <a:tcPr marL="1429" marR="1429" marT="142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357158" y="714356"/>
          <a:ext cx="7286676" cy="310789"/>
        </p:xfrm>
        <a:graphic>
          <a:graphicData uri="http://schemas.openxmlformats.org/drawingml/2006/table">
            <a:tbl>
              <a:tblPr/>
              <a:tblGrid>
                <a:gridCol w="7286676"/>
              </a:tblGrid>
              <a:tr h="31078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2018 Eğitim-Öğretim Yılı Program Açma-Öğrenci alma Tekliflerimiz</a:t>
                      </a:r>
                    </a:p>
                  </a:txBody>
                  <a:tcPr marL="2428" marR="2428" marT="24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52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285720" y="357166"/>
          <a:ext cx="7286676" cy="310789"/>
        </p:xfrm>
        <a:graphic>
          <a:graphicData uri="http://schemas.openxmlformats.org/drawingml/2006/table">
            <a:tbl>
              <a:tblPr/>
              <a:tblGrid>
                <a:gridCol w="7286676"/>
              </a:tblGrid>
              <a:tr h="31078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2018 Eğitim-Öğretim Yılı Program Açma-Öğrenci alma Tekliflerimiz</a:t>
                      </a:r>
                    </a:p>
                  </a:txBody>
                  <a:tcPr marL="2428" marR="2428" marT="242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142844" y="1000104"/>
          <a:ext cx="8572560" cy="5072100"/>
        </p:xfrm>
        <a:graphic>
          <a:graphicData uri="http://schemas.openxmlformats.org/drawingml/2006/table">
            <a:tbl>
              <a:tblPr/>
              <a:tblGrid>
                <a:gridCol w="218524"/>
                <a:gridCol w="1220098"/>
                <a:gridCol w="3469087"/>
                <a:gridCol w="1006127"/>
                <a:gridCol w="974258"/>
                <a:gridCol w="1684466"/>
              </a:tblGrid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Enstitüsü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İktisat A.B.D Bölgesel Kalkınma İktisadı Bilim Dalı İ.Ö </a:t>
                      </a:r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Tezli </a:t>
                      </a: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Yüksek Lisans 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12.04.2018-1846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25.07.2018-3671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25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32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Enstitüsü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Eğitim Bilimleri A.B.D Eğitim Yönetimi Teftişi Planlaması ve Ekonomisi Bilim Dalı N.Ö Tezsiz Yüksek Lisans 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12.08.2018-2833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33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Enstitüsü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Eğitim Bilimleri A.B.D Eğitim Yönetimi Bilim Dalı Doktora 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24.10.2018-5220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29.01.2019-452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Enstitüsü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Temel İslam Bilimleri A.B.D Doktora Programı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28.12.2018-6418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01.03.2019-1131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Enstitüsü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Türk Dili ve Edebiyatı II.Öğretim Tezli Yüksek Lisans 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16.12.2018-6154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10.01.2019-141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Enstitüsü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tr-TR" sz="7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İktisad</a:t>
                      </a:r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A.B.D Doktora Programı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Kabul Edildi 07.03.2019-1276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Pastacılık ve Ekmekçilik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19.12.2018-6004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Tasarım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Coğrafi Bilgi Sistemleri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08.10.2018-4847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Kabul Edildi 10.12.2018-5841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Tasarım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Endüstri Ürünleri Tasarımı,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08.10.2018-4847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10.12.2018-5841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Tasarım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İç Mekan Tasarımı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08.10.2018-4847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10.12.2018-5841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Tasarım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Grafik Tasarımı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08.10.2018-4847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10.12.2018-5841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Tasarım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Bilgisayar Destekli Tasarım ve Animasyon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08.10.2018-4847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10.12.2018-5841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Tasarım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Mobilya ve Dekorasyon 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08.10.2018-4847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10.12.2018-5841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Tasarım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Peysaj ve Süs Bitkileri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08.10.2018-4847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Red Edildi 10.12.2018-5841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25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Tasarım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Mimari Restorasyon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08.10.2018-4847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Red</a:t>
                      </a: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Edildi 10.12.2018-5841         </a:t>
                      </a:r>
                      <a:endParaRPr lang="tr-TR" sz="7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tr-TR" sz="7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Red</a:t>
                      </a: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Edildi 26.12.2018-6104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47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Teknik Bilimler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Raylı Sistemler Makine Teknolojisi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Edildi. 19.12.2018-6004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48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Teknik Bilimler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Raylı Sistemler Elektrik ve Elektronik Teknolojisi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Edildi. 19.12.2018-6004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49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Teknik Bilimler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Makine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Teknik Bilimler MYO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Uçak Teknolojileri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Red Edildi 19.12.2018-6004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51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Tıp Fakültesi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Dahili Tıp Bölümü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18.07.2018-3083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Kabul Edildi 13.08.2018-3945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50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52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Tıp Fakültesi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Temel Tıp Bilimleri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18.07.2018-3083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Kabul Edildi 13.08.2018-3945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911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53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Tıp Fakültesi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CerrahiTıp Bilimleri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18.07.2018-3083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Kabul Edildi 13.08.2018-3945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911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Tıp Fakültesi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Tıp Fakültesi Kurulması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Kurulma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Kabul Edildi 06.04.2018-1964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911">
                <a:tc>
                  <a:txBody>
                    <a:bodyPr/>
                    <a:lstStyle/>
                    <a:p>
                      <a:pPr algn="r" fontAlgn="b"/>
                      <a:endParaRPr lang="tr-TR" sz="7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Tıp Fakültesi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Çocuk Sağlığı ve Hastalıkları A.B.D, İç Hastalıkları A.B.D, Tıbbi</a:t>
                      </a:r>
                      <a:r>
                        <a:rPr lang="tr-TR" sz="7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Mikrobiyoloji A.B.D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Bölüm Açılması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Kabul Edildi 06.03.2019-1254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525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Turizm İşletmeciliği ve Otelcilik Yüksekokulu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Rekreasyon Yönetimi Bölümü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Kabul Edildi. 19.12.2018-6004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142">
                <a:tc>
                  <a:txBody>
                    <a:bodyPr/>
                    <a:lstStyle/>
                    <a:p>
                      <a:pPr algn="r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Ziraat Fakültesi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Zootekni Bölümü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Program Açılması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25.10.2018-5245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1715" marR="1715" marT="171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push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8" name="7 Dikdörtgen"/>
          <p:cNvSpPr/>
          <p:nvPr/>
        </p:nvSpPr>
        <p:spPr>
          <a:xfrm>
            <a:off x="1043608" y="1520099"/>
            <a:ext cx="8001056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EĞİTİM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Türkçe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Sınıf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Sınıf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Fen Bilgisi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Bilgisayar  ve Öğretim Teknolojileri Öğretmenliği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Sosyal Bilgiler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İlköğretim Matematik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İlköğretim Matematik Öğretmenliği (İÖ</a:t>
            </a:r>
            <a:r>
              <a:rPr lang="tr-TR" sz="1600" dirty="0"/>
              <a:t>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47697" y="1566855"/>
            <a:ext cx="735811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FEN EDEBİYAT FAKÜLTESİ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Matematik </a:t>
            </a:r>
            <a:r>
              <a:rPr lang="tr-TR" sz="1600" dirty="0"/>
              <a:t>Bölümü ( Kapandı Öğrencisi var </a:t>
            </a:r>
            <a:r>
              <a:rPr lang="tr-TR" sz="16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Sosyoloji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Tarih Bölümü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Tarih Bölümü 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Coğrafya Bölümü 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Kimya </a:t>
            </a:r>
            <a:r>
              <a:rPr lang="tr-TR" sz="1600" dirty="0"/>
              <a:t>Bölümü ( Kapandı Öğrencisi var </a:t>
            </a:r>
            <a:r>
              <a:rPr lang="tr-TR" sz="16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Biyoloji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Türk Dili ve Edebiyatı Bölümü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785786" y="1142984"/>
            <a:ext cx="65008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MÜHENDİSLİK MİMARLIK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Gıda Mühendisliği Bölümü</a:t>
            </a:r>
          </a:p>
          <a:p>
            <a:pPr lvl="0"/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Kimya Mühendisliği </a:t>
            </a:r>
            <a:r>
              <a:rPr lang="tr-TR" dirty="0"/>
              <a:t>Bölümü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Bilgisayar Mühendisliği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Elektrik Elektronik Mühendisliği Bölümü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Elektrik Elektronik Mühendisliği Bölümü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İnşaat Mühendisliği Bölümü </a:t>
            </a:r>
          </a:p>
          <a:p>
            <a:pPr lvl="0"/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Makine Mühendisliği Bölümü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331076" y="1484784"/>
            <a:ext cx="650084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İLAHİYAT FAKÜLTESİ</a:t>
            </a:r>
          </a:p>
          <a:p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İlahiyat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İlahiyat (İÖ)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r>
              <a:rPr lang="tr-TR" b="1" dirty="0" smtClean="0"/>
              <a:t>VETERİNER FAKÜLTESİ</a:t>
            </a:r>
          </a:p>
          <a:p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Veteriner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57224" y="1000108"/>
            <a:ext cx="6286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ZİRAAT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Bahçe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Tarla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Bitki Koruma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err="1" smtClean="0"/>
              <a:t>Biyosistem</a:t>
            </a:r>
            <a:r>
              <a:rPr lang="tr-TR" dirty="0" smtClean="0"/>
              <a:t> Mühendisliği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Zootekni </a:t>
            </a:r>
            <a:r>
              <a:rPr lang="tr-TR" dirty="0"/>
              <a:t>( Kapandı Öğrencisi var </a:t>
            </a:r>
            <a:r>
              <a:rPr lang="tr-TR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Tarımsal </a:t>
            </a:r>
            <a:r>
              <a:rPr lang="tr-TR" dirty="0" err="1" smtClean="0"/>
              <a:t>Biyoteknoloji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Tarım Ekonomisi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Peyzaj </a:t>
            </a:r>
            <a:r>
              <a:rPr lang="tr-TR" dirty="0" err="1" smtClean="0"/>
              <a:t>Mimarılığı</a:t>
            </a:r>
            <a:r>
              <a:rPr lang="tr-TR" dirty="0" smtClean="0"/>
              <a:t> Bölümü 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 lvl="0"/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57224" y="1071546"/>
            <a:ext cx="635796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İKTİSADİ VE İDARİ BİLİMLER FAKÜLTESİ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2400" dirty="0" smtClean="0"/>
              <a:t>İşletme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>
              <a:buFont typeface="Arial" pitchFamily="34" charset="0"/>
              <a:buChar char="•"/>
            </a:pPr>
            <a:r>
              <a:rPr lang="tr-TR" sz="2400" dirty="0" smtClean="0"/>
              <a:t>İşletme Bölümü(İÖ</a:t>
            </a:r>
            <a:r>
              <a:rPr lang="tr-TR" sz="2400" dirty="0"/>
              <a:t>) ( Kapandı Öğrencisi var </a:t>
            </a:r>
            <a:r>
              <a:rPr lang="tr-TR" sz="24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400" dirty="0" smtClean="0"/>
              <a:t>İktisat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400" dirty="0" smtClean="0"/>
              <a:t>İktisat Bölümü İngilizce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400" dirty="0" smtClean="0"/>
              <a:t>Maliye Bölümü</a:t>
            </a:r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/>
            <a:endParaRPr lang="tr-TR" sz="24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28662" y="1000108"/>
            <a:ext cx="650084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SAĞLIK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Hemşirelik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Hemşirelik Bölümü(İÖ)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İş Sağlığı ve Güvenliği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r>
              <a:rPr lang="tr-TR" b="1" dirty="0" smtClean="0"/>
              <a:t>BEDEN EĞİTİMİ VE SPOR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Beden Eğitimi ve Spor Öğretmenliği</a:t>
            </a:r>
          </a:p>
          <a:p>
            <a:pPr lvl="0"/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Spor Yöneticiliği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Spor Yöneticiliği(İ.Ö)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Antrenörlük Bölümü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786050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71472" y="1142984"/>
            <a:ext cx="6357966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SAĞLIK HİZMETLERİ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İlk ve Acil Yardım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İlk ve Acil Yardım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Tıbbi Dokümantasyon ve Sekreterlik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Tıbbi Dokümantasyon ve Sekreterlik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Tıbbi Laboratuar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Tıbbi Laboratuar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Tıbbi Görüntüleme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Tıbbi Görüntüleme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err="1" smtClean="0"/>
              <a:t>Fizyoterabi</a:t>
            </a:r>
            <a:r>
              <a:rPr lang="tr-TR" sz="1600" dirty="0" smtClean="0"/>
              <a:t> Bölümü</a:t>
            </a:r>
            <a:endParaRPr lang="tr-TR" sz="16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61</a:t>
            </a:fld>
            <a:endParaRPr lang="tr-TR"/>
          </a:p>
        </p:txBody>
      </p:sp>
      <p:sp>
        <p:nvSpPr>
          <p:cNvPr id="5" name="3 Dikdörtgen"/>
          <p:cNvSpPr/>
          <p:nvPr/>
        </p:nvSpPr>
        <p:spPr>
          <a:xfrm>
            <a:off x="1259632" y="1556792"/>
            <a:ext cx="63579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YABANCI DİLLER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Mütercim Tercümanlık Bölümü ( İngilizce )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000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="" xmlns:p14="http://schemas.microsoft.com/office/powerpoint/2010/main" val="290122024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000100" y="1142984"/>
            <a:ext cx="65722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KURTALAN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Turizm ve Seyahat Hizmetleri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Maliye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Maliye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Bankacılık ve Sigortacılık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Posta Hizmetleri 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Posta Hizmetleri 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Dış Ticaret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Sosyal Hizmetler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402513" y="1628803"/>
            <a:ext cx="63579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ERUH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Organik Tarım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Sosyal Hizmetler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Sosyal Hizmetler (İ.Ö</a:t>
            </a:r>
            <a:r>
              <a:rPr lang="tr-TR" dirty="0"/>
              <a:t>)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Antep Fıstığı Tarımı ve İşleme </a:t>
            </a:r>
            <a:r>
              <a:rPr lang="tr-TR" dirty="0"/>
              <a:t>Teknolojisi ( Kapandı Öğrencisi var </a:t>
            </a:r>
            <a:r>
              <a:rPr lang="tr-TR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Çocuk Gelişimi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Süt ve Süt Ürünleri Teknolojisi </a:t>
            </a:r>
            <a:r>
              <a:rPr lang="tr-TR" dirty="0"/>
              <a:t>( Kapandı Öğrencisi var )</a:t>
            </a:r>
          </a:p>
          <a:p>
            <a:pPr lvl="0"/>
            <a:endParaRPr lang="tr-TR" dirty="0" smtClean="0"/>
          </a:p>
          <a:p>
            <a:pPr lvl="0"/>
            <a:endParaRPr lang="tr-TR" dirty="0"/>
          </a:p>
          <a:p>
            <a:pPr lvl="0"/>
            <a:endParaRPr lang="tr-TR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57147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79514" y="1268760"/>
            <a:ext cx="8321576" cy="4539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 smtClean="0"/>
              <a:t>Teknik Bilimler MYO</a:t>
            </a:r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Elektrik 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>
              <a:buFont typeface="Arial" pitchFamily="34" charset="0"/>
              <a:buChar char="•"/>
            </a:pPr>
            <a:r>
              <a:rPr lang="tr-TR" sz="900" dirty="0" smtClean="0"/>
              <a:t>Elektrik(İ.Ö)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Makine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Makine (İÖ) ( Kapandı Öğrencisi var )</a:t>
            </a:r>
          </a:p>
          <a:p>
            <a:pPr lvl="0"/>
            <a:endParaRPr lang="tr-TR" sz="900" dirty="0" smtClean="0"/>
          </a:p>
          <a:p>
            <a:pPr>
              <a:buFont typeface="Arial" pitchFamily="34" charset="0"/>
              <a:buChar char="•"/>
            </a:pPr>
            <a:r>
              <a:rPr lang="tr-TR" sz="900" dirty="0" smtClean="0"/>
              <a:t>Mobilya ve Dekorasyon (İÖ</a:t>
            </a:r>
            <a:r>
              <a:rPr lang="tr-TR" sz="900" dirty="0"/>
              <a:t>) ( Kapandı Öğrencisi var </a:t>
            </a:r>
            <a:r>
              <a:rPr lang="tr-TR" sz="9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Bilgisayar Programcılığı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Bilgisayar Programcılığı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Makine-Resim-Konstrüksiyon ( Kapandı Öğrencisi var </a:t>
            </a:r>
            <a:r>
              <a:rPr lang="tr-TR" sz="9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Kimya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Gıda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>
              <a:buFont typeface="Arial" pitchFamily="34" charset="0"/>
              <a:buChar char="•"/>
            </a:pPr>
            <a:r>
              <a:rPr lang="tr-TR" sz="900" dirty="0" smtClean="0"/>
              <a:t>Gıda Teknolojisi (İÖ</a:t>
            </a:r>
            <a:r>
              <a:rPr lang="tr-TR" sz="900" dirty="0"/>
              <a:t>) ( Kapandı Öğrencisi var </a:t>
            </a:r>
            <a:r>
              <a:rPr lang="tr-TR" sz="900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900" dirty="0" smtClean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İnşaat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İnşaat Teknolojisi (İ.Ö)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Arıcılık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Özel Güvenlik ve Koruma</a:t>
            </a:r>
            <a:endParaRPr lang="tr-TR" sz="9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42844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57158" y="1071546"/>
            <a:ext cx="7006043" cy="5024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sz="20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tr-TR" sz="11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Muhasebe ve Vergi Uygulamaları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Muhasebe ve Vergi Uygulamaları (İÖ) </a:t>
            </a:r>
            <a:r>
              <a:rPr lang="tr-TR" sz="900" dirty="0" smtClean="0"/>
              <a:t>( Kapandı Öğrencisi var )</a:t>
            </a: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r-TR" sz="900" dirty="0" smtClean="0">
                <a:cs typeface="Arial" pitchFamily="34" charset="0"/>
              </a:rPr>
              <a:t>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Çocuk Gelişimi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Çocuk Gelişimi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Geleneksel El Sanatları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İşletme Yönetimi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İşletme Yönetimi(İÖ) </a:t>
            </a:r>
            <a:r>
              <a:rPr lang="tr-TR" sz="900" dirty="0" smtClean="0"/>
              <a:t>( Kapandı Öğrencisi var )</a:t>
            </a: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Calibri" pitchFamily="34" charset="0"/>
              </a:rPr>
              <a:t>Büro Yönetici ve Asistanlığı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Calibri" pitchFamily="34" charset="0"/>
              </a:rPr>
              <a:t>Büro Yönetici ve Asistanlığı 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Uygulamalı İngilizce ve Çevirmenlik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Uygulamalı İngilizce ve Çevirmenlik</a:t>
            </a:r>
            <a:r>
              <a:rPr lang="tr-TR" sz="900" dirty="0" smtClean="0">
                <a:cs typeface="Calibri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Calibri" pitchFamily="34" charset="0"/>
              </a:rPr>
              <a:t>Sosyal Hizmetler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Calibri" pitchFamily="34" charset="0"/>
              </a:rPr>
              <a:t>Sosyal Hizmetler</a:t>
            </a:r>
            <a:r>
              <a:rPr lang="tr-TR" sz="900" dirty="0" smtClean="0">
                <a:cs typeface="Arial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Yerel Yönetimler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Aşçılık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Çağrı Merkezi Hizmetleri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000" dirty="0" smtClean="0"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85720" y="1071546"/>
            <a:ext cx="8429684" cy="5363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050" b="1" dirty="0" smtClean="0"/>
              <a:t>SOSYAL BİLİMLER ENSTİTÜSÜ</a:t>
            </a:r>
          </a:p>
          <a:p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Tarih Anabilim Dalı </a:t>
            </a:r>
            <a:r>
              <a:rPr lang="tr-TR" sz="800" b="1" dirty="0" smtClean="0"/>
              <a:t>(Yüksek Lisans 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Tarih Anabilim Dalı </a:t>
            </a:r>
            <a:r>
              <a:rPr lang="tr-TR" sz="800" dirty="0" smtClean="0">
                <a:solidFill>
                  <a:srgbClr val="FF0000"/>
                </a:solidFill>
              </a:rPr>
              <a:t>Yüzüncü Yıl </a:t>
            </a:r>
            <a:r>
              <a:rPr lang="tr-TR" sz="800" dirty="0" err="1" smtClean="0">
                <a:solidFill>
                  <a:srgbClr val="FF0000"/>
                </a:solidFill>
              </a:rPr>
              <a:t>Üni</a:t>
            </a:r>
            <a:r>
              <a:rPr lang="tr-TR" sz="800" dirty="0" smtClean="0"/>
              <a:t>. </a:t>
            </a:r>
            <a:r>
              <a:rPr lang="tr-TR" sz="800" b="1" dirty="0" smtClean="0"/>
              <a:t>( Ortak Yüksek Lisans )</a:t>
            </a:r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Türk Dili ve Edebiyatı Anabilim Dalı N.Ö-İ.Ö  </a:t>
            </a:r>
            <a:r>
              <a:rPr lang="tr-TR" sz="800" b="1" dirty="0" smtClean="0"/>
              <a:t>(Yüksek Lisans )</a:t>
            </a:r>
          </a:p>
          <a:p>
            <a:pPr lvl="0"/>
            <a:endParaRPr lang="tr-TR" sz="800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Bölgesel Kalkınma İktisadi Anabilim Dalı Tezli (N.Ö) </a:t>
            </a:r>
            <a:r>
              <a:rPr lang="tr-TR" sz="800" b="1" dirty="0" smtClean="0"/>
              <a:t>(Yüksek Lisans )</a:t>
            </a:r>
          </a:p>
          <a:p>
            <a:pPr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Bölgesel Kalkınma İktisadi Anabilim Dalı Tezli (İ.Ö) </a:t>
            </a:r>
            <a:r>
              <a:rPr lang="tr-TR" sz="800" b="1" dirty="0" smtClean="0"/>
              <a:t>(Yüksek Lisans )</a:t>
            </a:r>
            <a:endParaRPr lang="tr-TR" sz="800" dirty="0" smtClean="0"/>
          </a:p>
          <a:p>
            <a:pPr>
              <a:buFont typeface="Arial" pitchFamily="34" charset="0"/>
              <a:buChar char="•"/>
            </a:pPr>
            <a:endParaRPr lang="tr-TR" sz="800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Bölgesel Kalkınma İktisadi Anabilim Dalı Tezsiz (N.Ö) </a:t>
            </a:r>
            <a:r>
              <a:rPr lang="tr-TR" sz="800" b="1" dirty="0" smtClean="0"/>
              <a:t>(Yüksek Lisans )</a:t>
            </a:r>
            <a:endParaRPr lang="tr-TR" sz="800" dirty="0" smtClean="0"/>
          </a:p>
          <a:p>
            <a:pPr>
              <a:buFont typeface="Arial" pitchFamily="34" charset="0"/>
              <a:buChar char="•"/>
            </a:pPr>
            <a:endParaRPr lang="tr-TR" sz="800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Bölgesel Kalkınma İktisadi Anabilim Dalı Tezsiz(İ.Ö) </a:t>
            </a:r>
            <a:r>
              <a:rPr lang="tr-TR" sz="800" b="1" dirty="0" smtClean="0"/>
              <a:t>(Yüksek Lisans )</a:t>
            </a:r>
            <a:endParaRPr lang="tr-TR" sz="800" dirty="0" smtClean="0"/>
          </a:p>
          <a:p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Türkçe ve Sosyal Bilimler Eğitimi A.B.D Türkçe Eğitimi Bilim Dalı  </a:t>
            </a:r>
            <a:r>
              <a:rPr lang="tr-TR" sz="800" dirty="0" smtClean="0">
                <a:solidFill>
                  <a:srgbClr val="FF0000"/>
                </a:solidFill>
              </a:rPr>
              <a:t>Atatürk Üniversitesi </a:t>
            </a:r>
            <a:r>
              <a:rPr lang="tr-TR" sz="8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/>
          </a:p>
          <a:p>
            <a:pPr lvl="0">
              <a:buFont typeface="Arial" pitchFamily="34" charset="0"/>
              <a:buChar char="•"/>
            </a:pPr>
            <a:r>
              <a:rPr lang="tr-TR" sz="800" dirty="0"/>
              <a:t>Türkçe ve Sosyal Bilimler Eğitimi A.B.D Türkçe Eğitimi Bilim </a:t>
            </a:r>
            <a:r>
              <a:rPr lang="tr-TR" sz="800" dirty="0" smtClean="0"/>
              <a:t>Dalı Tezli</a:t>
            </a:r>
            <a:r>
              <a:rPr lang="tr-TR" sz="800" b="1" dirty="0" smtClean="0"/>
              <a:t> Yüksek Lisans 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Türkçe ve Sosyal Bilimler Eğitimi A.B.D Türkçe Eğitimi Bilim Dalı Tezli  (İ.Ö)</a:t>
            </a:r>
            <a:r>
              <a:rPr lang="tr-TR" sz="800" b="1" dirty="0" smtClean="0"/>
              <a:t> Yüksek Lisans )</a:t>
            </a:r>
            <a:endParaRPr lang="tr-TR" sz="800" dirty="0" smtClean="0"/>
          </a:p>
          <a:p>
            <a:pPr>
              <a:buFont typeface="Arial" pitchFamily="34" charset="0"/>
              <a:buChar char="•"/>
            </a:pPr>
            <a:endParaRPr lang="tr-TR" sz="800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 Eğitim Bilimleri A.B.D Tezli Yüksek Lisans </a:t>
            </a:r>
            <a:r>
              <a:rPr lang="tr-TR" sz="800" b="1" dirty="0" smtClean="0"/>
              <a:t>Yüksek Lisans )</a:t>
            </a:r>
            <a:endParaRPr lang="tr-TR" sz="800" dirty="0" smtClean="0"/>
          </a:p>
          <a:p>
            <a:pPr lvl="0"/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Eğitim Bilimler A.B.D Eğitim Yönetimi Bilim Dalı </a:t>
            </a:r>
            <a:r>
              <a:rPr lang="tr-TR" sz="800" dirty="0" smtClean="0">
                <a:solidFill>
                  <a:srgbClr val="FF0000"/>
                </a:solidFill>
              </a:rPr>
              <a:t>Yüzüncü Yıl </a:t>
            </a:r>
            <a:r>
              <a:rPr lang="tr-TR" sz="800" dirty="0" err="1" smtClean="0">
                <a:solidFill>
                  <a:srgbClr val="FF0000"/>
                </a:solidFill>
              </a:rPr>
              <a:t>Üni</a:t>
            </a:r>
            <a:r>
              <a:rPr lang="tr-TR" sz="800" dirty="0" smtClean="0">
                <a:solidFill>
                  <a:srgbClr val="FF0000"/>
                </a:solidFill>
              </a:rPr>
              <a:t> </a:t>
            </a:r>
            <a:r>
              <a:rPr lang="tr-TR" sz="8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/>
          </a:p>
          <a:p>
            <a:pPr lvl="0">
              <a:buFont typeface="Arial" pitchFamily="34" charset="0"/>
              <a:buChar char="•"/>
            </a:pPr>
            <a:r>
              <a:rPr lang="tr-TR" sz="800" dirty="0"/>
              <a:t>Eğitim </a:t>
            </a:r>
            <a:r>
              <a:rPr lang="tr-TR" sz="800" dirty="0" smtClean="0"/>
              <a:t>Bilimleri </a:t>
            </a:r>
            <a:r>
              <a:rPr lang="tr-TR" sz="800" dirty="0"/>
              <a:t>A.B.D Eğitim Yönetimi Bilim Dalı tezli </a:t>
            </a:r>
            <a:r>
              <a:rPr lang="tr-TR" sz="800" dirty="0" smtClean="0"/>
              <a:t>(N.Ö)</a:t>
            </a:r>
            <a:r>
              <a:rPr lang="tr-TR" sz="800" b="1" dirty="0" smtClean="0"/>
              <a:t> Yüksek Lisans )</a:t>
            </a:r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endParaRPr lang="tr-TR" sz="800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/>
              <a:t>Eğitim </a:t>
            </a:r>
            <a:r>
              <a:rPr lang="tr-TR" sz="800" dirty="0" smtClean="0"/>
              <a:t>Bilimleri </a:t>
            </a:r>
            <a:r>
              <a:rPr lang="tr-TR" sz="800" dirty="0"/>
              <a:t>A.B.D Eğitim Yönetimi Bilim Dalı tezsiz (N.Ö</a:t>
            </a:r>
            <a:r>
              <a:rPr lang="tr-TR" sz="800" dirty="0" smtClean="0"/>
              <a:t>)</a:t>
            </a:r>
            <a:r>
              <a:rPr lang="tr-TR" sz="800" b="1" dirty="0" smtClean="0"/>
              <a:t> Yüksek Lisans )</a:t>
            </a:r>
            <a:endParaRPr lang="tr-TR" sz="800" dirty="0" smtClean="0"/>
          </a:p>
          <a:p>
            <a:pPr>
              <a:buFont typeface="Arial" pitchFamily="34" charset="0"/>
              <a:buChar char="•"/>
            </a:pPr>
            <a:endParaRPr lang="tr-TR" sz="800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/>
              <a:t>Eğitim </a:t>
            </a:r>
            <a:r>
              <a:rPr lang="tr-TR" sz="800" dirty="0" smtClean="0"/>
              <a:t>Bilimleri </a:t>
            </a:r>
            <a:r>
              <a:rPr lang="tr-TR" sz="800" dirty="0"/>
              <a:t>A.B.D Eğitim Yönetimi Bilim Dalı tezli </a:t>
            </a:r>
            <a:r>
              <a:rPr lang="tr-TR" sz="800" dirty="0" smtClean="0"/>
              <a:t>(İ.Ö)</a:t>
            </a:r>
            <a:r>
              <a:rPr lang="tr-TR" sz="800" b="1" dirty="0" smtClean="0"/>
              <a:t> Yüksek Lisans )</a:t>
            </a:r>
            <a:endParaRPr lang="tr-TR" sz="800" dirty="0" smtClean="0"/>
          </a:p>
          <a:p>
            <a:pPr>
              <a:buFont typeface="Arial" pitchFamily="34" charset="0"/>
              <a:buChar char="•"/>
            </a:pPr>
            <a:endParaRPr lang="tr-TR" sz="800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/>
              <a:t>Eğitim </a:t>
            </a:r>
            <a:r>
              <a:rPr lang="tr-TR" sz="800" dirty="0" smtClean="0"/>
              <a:t>Bilimleri </a:t>
            </a:r>
            <a:r>
              <a:rPr lang="tr-TR" sz="800" dirty="0"/>
              <a:t>A.B.D Eğitim Yönetimi Bilim Dalı tezsiz (İ.Ö</a:t>
            </a:r>
            <a:r>
              <a:rPr lang="tr-TR" sz="800" dirty="0" smtClean="0"/>
              <a:t>)</a:t>
            </a:r>
            <a:r>
              <a:rPr lang="tr-TR" sz="800" b="1" dirty="0" smtClean="0"/>
              <a:t> Yüksek Lisans )</a:t>
            </a:r>
            <a:endParaRPr lang="tr-TR" sz="800" dirty="0" smtClean="0"/>
          </a:p>
          <a:p>
            <a:pPr>
              <a:buFont typeface="Arial" pitchFamily="34" charset="0"/>
              <a:buChar char="•"/>
            </a:pPr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Eğitim Programı ve Öğretimi  </a:t>
            </a:r>
            <a:r>
              <a:rPr lang="tr-TR" sz="800" dirty="0"/>
              <a:t>Bilim Dalı </a:t>
            </a:r>
            <a:r>
              <a:rPr lang="tr-TR" sz="800" dirty="0" smtClean="0"/>
              <a:t> </a:t>
            </a:r>
            <a:r>
              <a:rPr lang="tr-TR" sz="800" dirty="0" smtClean="0">
                <a:solidFill>
                  <a:srgbClr val="FF0000"/>
                </a:solidFill>
              </a:rPr>
              <a:t>Dicle </a:t>
            </a:r>
            <a:r>
              <a:rPr lang="tr-TR" sz="800" dirty="0" err="1" smtClean="0">
                <a:solidFill>
                  <a:srgbClr val="FF0000"/>
                </a:solidFill>
              </a:rPr>
              <a:t>Üni</a:t>
            </a:r>
            <a:r>
              <a:rPr lang="tr-TR" sz="800" dirty="0" smtClean="0"/>
              <a:t>.</a:t>
            </a:r>
            <a:r>
              <a:rPr lang="tr-TR" sz="8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Temel İslam Bilimler  Yüksek Lisans A.B.D Tezli</a:t>
            </a:r>
            <a:r>
              <a:rPr lang="tr-TR" sz="800" b="1" dirty="0" smtClean="0"/>
              <a:t> Yüksek Lisans )</a:t>
            </a:r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Eğitim Bilimleri A.B.D Eğitim Yönetimi Bilim Dalı </a:t>
            </a:r>
            <a:r>
              <a:rPr lang="tr-TR" sz="800" b="1" dirty="0" smtClean="0"/>
              <a:t>Doktora 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 lvl="0"/>
            <a:endParaRPr lang="tr-TR" sz="900" b="1" dirty="0" smtClean="0"/>
          </a:p>
          <a:p>
            <a:pPr lvl="0"/>
            <a:endParaRPr lang="tr-TR" sz="11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214282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357158" y="428604"/>
            <a:ext cx="8786842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 smtClean="0"/>
          </a:p>
          <a:p>
            <a:endParaRPr lang="tr-TR" dirty="0" smtClean="0"/>
          </a:p>
          <a:p>
            <a:r>
              <a:rPr lang="tr-TR" b="1" dirty="0" smtClean="0"/>
              <a:t>FEN BİLİMLERİ ENSTİTÜSÜ</a:t>
            </a:r>
          </a:p>
          <a:p>
            <a:endParaRPr lang="tr-TR" sz="10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Kimya  Anabilim Dalı</a:t>
            </a:r>
            <a:r>
              <a:rPr lang="tr-TR" sz="8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Matematik A.B.D </a:t>
            </a:r>
            <a:r>
              <a:rPr lang="tr-TR" sz="8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Kimya Mühendisliği Anabilim Dalı</a:t>
            </a:r>
            <a:r>
              <a:rPr lang="tr-TR" sz="800" b="1" dirty="0" smtClean="0"/>
              <a:t> ( Yüksek Lisans)</a:t>
            </a:r>
          </a:p>
          <a:p>
            <a:pPr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Tarla Bitkileri Anabilim Dalı </a:t>
            </a:r>
            <a:r>
              <a:rPr lang="tr-TR" sz="800" b="1" dirty="0" smtClean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/>
              <a:t>Tarla Bitkileri Anabilim </a:t>
            </a:r>
            <a:r>
              <a:rPr lang="tr-TR" sz="800" dirty="0" smtClean="0"/>
              <a:t>Dalı </a:t>
            </a:r>
            <a:r>
              <a:rPr lang="tr-TR" sz="800" dirty="0" smtClean="0">
                <a:solidFill>
                  <a:srgbClr val="FF0000"/>
                </a:solidFill>
              </a:rPr>
              <a:t>Yüzüncü Yıl </a:t>
            </a:r>
            <a:r>
              <a:rPr lang="tr-TR" sz="800" b="1" dirty="0"/>
              <a:t>( </a:t>
            </a:r>
            <a:r>
              <a:rPr lang="tr-TR" sz="800" b="1" dirty="0" smtClean="0"/>
              <a:t>Ortak Yüksek </a:t>
            </a:r>
            <a:r>
              <a:rPr lang="tr-TR" sz="800" b="1" dirty="0"/>
              <a:t>Lisans</a:t>
            </a:r>
            <a:r>
              <a:rPr lang="tr-TR" sz="800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/>
              <a:t>Tarla Bitkileri Anabilim </a:t>
            </a:r>
            <a:r>
              <a:rPr lang="tr-TR" sz="800" dirty="0" smtClean="0"/>
              <a:t>Dalı </a:t>
            </a:r>
            <a:r>
              <a:rPr lang="tr-TR" sz="800" b="1" dirty="0" smtClean="0"/>
              <a:t>(Doktora Programı )</a:t>
            </a:r>
          </a:p>
          <a:p>
            <a:pPr>
              <a:buFont typeface="Arial" pitchFamily="34" charset="0"/>
              <a:buChar char="•"/>
            </a:pPr>
            <a:endParaRPr lang="tr-TR" sz="8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Zootekni Anabilim Dalı</a:t>
            </a:r>
            <a:r>
              <a:rPr lang="tr-TR" sz="800" b="1" dirty="0" smtClean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/>
              <a:t>Zootekni Anabilim </a:t>
            </a:r>
            <a:r>
              <a:rPr lang="tr-TR" sz="800" dirty="0" smtClean="0"/>
              <a:t>Dalı </a:t>
            </a:r>
            <a:r>
              <a:rPr lang="tr-TR" sz="800" dirty="0" smtClean="0">
                <a:solidFill>
                  <a:srgbClr val="FF0000"/>
                </a:solidFill>
              </a:rPr>
              <a:t>Yüzüncü Yıl</a:t>
            </a:r>
            <a:r>
              <a:rPr lang="tr-TR" sz="800" b="1" dirty="0" smtClean="0"/>
              <a:t>( Ortak Yüksek </a:t>
            </a:r>
            <a:r>
              <a:rPr lang="tr-TR" sz="800" b="1" dirty="0"/>
              <a:t>Lisans</a:t>
            </a:r>
            <a:r>
              <a:rPr lang="tr-TR" sz="800" b="1" dirty="0" smtClean="0"/>
              <a:t>)</a:t>
            </a:r>
          </a:p>
          <a:p>
            <a:pPr lvl="0"/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Elektrik Elektronik Mühendisliği Anabilim Dalı </a:t>
            </a:r>
            <a:r>
              <a:rPr lang="tr-TR" sz="800" b="1" dirty="0" smtClean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 smtClean="0"/>
              <a:t>Elektrik </a:t>
            </a:r>
            <a:r>
              <a:rPr lang="tr-TR" sz="800" dirty="0"/>
              <a:t>Elektronik Mühendisliği Anabilim </a:t>
            </a:r>
            <a:r>
              <a:rPr lang="tr-TR" sz="800" dirty="0" smtClean="0"/>
              <a:t>Dalı </a:t>
            </a:r>
            <a:r>
              <a:rPr lang="tr-TR" sz="800" b="1" dirty="0" smtClean="0">
                <a:solidFill>
                  <a:srgbClr val="FF0000"/>
                </a:solidFill>
              </a:rPr>
              <a:t>Yüzüncü Yıl </a:t>
            </a:r>
            <a:r>
              <a:rPr lang="tr-TR" sz="800" b="1" dirty="0" smtClean="0"/>
              <a:t>( Ortak Yüksek Lisans )</a:t>
            </a:r>
          </a:p>
          <a:p>
            <a:pPr>
              <a:buFont typeface="Arial" pitchFamily="34" charset="0"/>
              <a:buChar char="•"/>
            </a:pPr>
            <a:endParaRPr lang="tr-TR" sz="800" b="1" dirty="0" smtClean="0"/>
          </a:p>
          <a:p>
            <a:pPr>
              <a:buFont typeface="Arial" pitchFamily="34" charset="0"/>
              <a:buChar char="•"/>
            </a:pPr>
            <a:r>
              <a:rPr lang="tr-TR" sz="800" dirty="0"/>
              <a:t>Elektrik Elektronik Mühendisliği Anabilim </a:t>
            </a:r>
            <a:r>
              <a:rPr lang="tr-TR" sz="800" dirty="0" smtClean="0"/>
              <a:t>Dalı (</a:t>
            </a:r>
            <a:r>
              <a:rPr lang="tr-TR" sz="800" b="1" dirty="0" smtClean="0"/>
              <a:t>Doktora Programı )</a:t>
            </a:r>
          </a:p>
          <a:p>
            <a:pPr>
              <a:buFont typeface="Arial" pitchFamily="34" charset="0"/>
              <a:buChar char="•"/>
            </a:pPr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Biyoloji  Anabilim Dalı </a:t>
            </a:r>
            <a:r>
              <a:rPr lang="tr-TR" sz="8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8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/>
              <a:t>Biyoloji  Anabilim </a:t>
            </a:r>
            <a:r>
              <a:rPr lang="tr-TR" sz="800" dirty="0" smtClean="0"/>
              <a:t>Dalı Tezli </a:t>
            </a:r>
            <a:r>
              <a:rPr lang="tr-TR" sz="800" b="1" dirty="0" smtClean="0"/>
              <a:t>( Yüksek Lisans )</a:t>
            </a:r>
          </a:p>
          <a:p>
            <a:pPr lvl="0"/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Bahçe Bitkileri Anabilim Dalı </a:t>
            </a:r>
            <a:r>
              <a:rPr lang="tr-TR" sz="8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8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Gıda Mühendisliği ABD </a:t>
            </a:r>
            <a:r>
              <a:rPr lang="tr-TR" sz="800" dirty="0" smtClean="0">
                <a:solidFill>
                  <a:srgbClr val="FF0000"/>
                </a:solidFill>
              </a:rPr>
              <a:t>Yüzüncü Yıl Üniversitesi </a:t>
            </a:r>
            <a:r>
              <a:rPr lang="tr-TR" sz="800" b="1" dirty="0" smtClean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/>
          </a:p>
          <a:p>
            <a:pPr lvl="0">
              <a:buFont typeface="Arial" pitchFamily="34" charset="0"/>
              <a:buChar char="•"/>
            </a:pPr>
            <a:r>
              <a:rPr lang="tr-TR" sz="800" dirty="0"/>
              <a:t>Gıda Mühendisliği </a:t>
            </a:r>
            <a:r>
              <a:rPr lang="tr-TR" sz="800" dirty="0" smtClean="0"/>
              <a:t>ABD Tezli </a:t>
            </a:r>
            <a:r>
              <a:rPr lang="tr-TR" sz="800" b="1" dirty="0" smtClean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Fizik A.B.D Tezli </a:t>
            </a:r>
            <a:r>
              <a:rPr lang="tr-TR" sz="800" b="1" dirty="0" smtClean="0"/>
              <a:t>( Yüksek Lisans ) 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Kimya Mühendisliği A.B.D </a:t>
            </a:r>
            <a:r>
              <a:rPr lang="tr-TR" sz="800" b="1" dirty="0" smtClean="0"/>
              <a:t> Doktora Programı </a:t>
            </a:r>
          </a:p>
          <a:p>
            <a:pPr lvl="0">
              <a:buFont typeface="Arial" pitchFamily="34" charset="0"/>
              <a:buChar char="•"/>
            </a:pPr>
            <a:endParaRPr lang="tr-TR" sz="8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800" dirty="0" smtClean="0"/>
              <a:t>Şehir ve Bölge planlama A.B.D Kentsel Tasarım Bilim Dalı N.Ö –İ.Ö </a:t>
            </a:r>
            <a:r>
              <a:rPr lang="tr-TR" sz="800" b="1" dirty="0" smtClean="0"/>
              <a:t>Tezli Yüksek Lisans </a:t>
            </a:r>
          </a:p>
          <a:p>
            <a:pPr lvl="0">
              <a:buFont typeface="Arial" pitchFamily="34" charset="0"/>
              <a:buChar char="•"/>
            </a:pPr>
            <a:endParaRPr lang="tr-TR" sz="1000" b="1" dirty="0" smtClean="0"/>
          </a:p>
          <a:p>
            <a:pPr lvl="0"/>
            <a:endParaRPr lang="tr-TR" sz="1000" dirty="0" smtClean="0"/>
          </a:p>
          <a:p>
            <a:pPr lvl="0"/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endParaRPr lang="tr-TR" sz="1400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67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428596" y="1484784"/>
            <a:ext cx="90464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EĞİTİM FAKÜLTESİ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endParaRPr lang="tr-TR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Özel Eğitim Bölümü</a:t>
            </a:r>
            <a:r>
              <a:rPr lang="tr-TR" b="1" dirty="0" smtClean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Yabancı Diller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Güzel Sanatlar Eğitimi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İlk Öğretim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428596" y="1357298"/>
            <a:ext cx="90469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FEN EDEBİYAT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Fizik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Psikoloji Bölümü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69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259634" y="1253785"/>
            <a:ext cx="828680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MÜHENDİSLİK MİMARLIK FAKÜLTESİ</a:t>
            </a:r>
          </a:p>
          <a:p>
            <a:pPr lvl="0"/>
            <a:endParaRPr lang="tr-TR" sz="1200" dirty="0" smtClean="0"/>
          </a:p>
          <a:p>
            <a:pPr lvl="0"/>
            <a:endParaRPr lang="tr-TR" sz="1200" dirty="0" smtClean="0"/>
          </a:p>
          <a:p>
            <a:pPr lvl="0"/>
            <a:endParaRPr lang="tr-TR" sz="12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Endüstri Ürünleri Bölümü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İç Mimarlık  Bölümü</a:t>
            </a:r>
            <a:r>
              <a:rPr lang="tr-TR" sz="1200" b="1" dirty="0" smtClean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Şehir ve Bölge Planlama  Bölümü</a:t>
            </a:r>
            <a:r>
              <a:rPr lang="tr-TR" sz="1200" b="1" dirty="0" smtClean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70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 smtClean="0"/>
              <a:t>ÖĞRENCİ ALMAYAN PROGRAMLAR</a:t>
            </a:r>
            <a:endParaRPr lang="tr-TR" sz="3600" b="1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71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285720" y="1071546"/>
            <a:ext cx="8507288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tr-TR" sz="1400" dirty="0" smtClean="0"/>
          </a:p>
          <a:p>
            <a:r>
              <a:rPr lang="tr-TR" sz="1400" b="1" dirty="0" smtClean="0"/>
              <a:t>ZİRAAT FAKÜLTESİ</a:t>
            </a:r>
          </a:p>
          <a:p>
            <a:pPr lvl="0"/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Bitki Beslenme ve Toprak Bilimi Bölümü</a:t>
            </a:r>
            <a:r>
              <a:rPr lang="tr-TR" sz="1400" b="1" dirty="0" smtClean="0"/>
              <a:t>(Bölüm açık, öğrencisi yok)</a:t>
            </a:r>
          </a:p>
          <a:p>
            <a:pPr lvl="0"/>
            <a:endParaRPr lang="tr-TR" sz="1400" b="1" dirty="0" smtClean="0"/>
          </a:p>
          <a:p>
            <a:pPr lvl="0"/>
            <a:r>
              <a:rPr lang="tr-TR" sz="1400" b="1" dirty="0" smtClean="0"/>
              <a:t>GÜZEL SANATLAR ve TASARIM FAKÜLTESİ</a:t>
            </a:r>
          </a:p>
          <a:p>
            <a:pPr marL="285750" indent="-285750"/>
            <a:endParaRPr lang="tr-TR" sz="1400" b="1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Şehir ve Bölge Planlama Bölümü</a:t>
            </a:r>
            <a:r>
              <a:rPr lang="tr-TR" sz="1400" b="1" dirty="0"/>
              <a:t>(Bölüm açık, öğrencisi yok</a:t>
            </a:r>
            <a:r>
              <a:rPr lang="tr-TR" sz="14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Peyzaj Mimarlığı Bölümü</a:t>
            </a:r>
            <a:r>
              <a:rPr lang="tr-TR" sz="1400" b="1" dirty="0"/>
              <a:t>(Bölüm açık, öğrencisi yok</a:t>
            </a:r>
            <a:r>
              <a:rPr lang="tr-TR" sz="14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Endüstri Ürünleri Tasarımı Bölümü.</a:t>
            </a:r>
            <a:r>
              <a:rPr lang="tr-TR" sz="1400" b="1" dirty="0"/>
              <a:t> (Bölüm açık, öğrencisi yok</a:t>
            </a:r>
            <a:r>
              <a:rPr lang="tr-TR" sz="14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İç Mimarlık Bölümü</a:t>
            </a:r>
            <a:r>
              <a:rPr lang="tr-TR" sz="1400" b="1" dirty="0"/>
              <a:t>(Bölüm açık, öğrencisi yok</a:t>
            </a:r>
            <a:r>
              <a:rPr lang="tr-TR" sz="1400" b="1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Grafik Tasarım Bölümü</a:t>
            </a:r>
            <a:r>
              <a:rPr lang="tr-TR" sz="1400" b="1" dirty="0"/>
              <a:t>(Bölüm açık, öğrencisi yok</a:t>
            </a:r>
            <a:r>
              <a:rPr lang="tr-TR" sz="14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Müzik Bölümü</a:t>
            </a:r>
            <a:r>
              <a:rPr lang="tr-TR" sz="1400" b="1" dirty="0"/>
              <a:t>(Bölüm açık, öğrencisi yok</a:t>
            </a:r>
            <a:r>
              <a:rPr lang="tr-TR" sz="1400" b="1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Resim Bölümü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lvl="0"/>
            <a:endParaRPr lang="tr-TR" sz="1400" dirty="0" smtClean="0"/>
          </a:p>
          <a:p>
            <a:pPr>
              <a:buFont typeface="Arial" pitchFamily="34" charset="0"/>
              <a:buChar char="•"/>
            </a:pPr>
            <a:endParaRPr lang="tr-TR" sz="1400" dirty="0"/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642912" y="1638505"/>
            <a:ext cx="86618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İKTİSADİ VE İDARİ BİLİMLER FAKÜLTESİ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Siyaset Bilimi ve Kamu Yönetimi Bölümü </a:t>
            </a:r>
            <a:r>
              <a:rPr lang="tr-TR" b="1" dirty="0" smtClean="0"/>
              <a:t>(Bölüm açık, öğrencisi yok)</a:t>
            </a:r>
          </a:p>
          <a:p>
            <a:pPr lvl="0"/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Çalışma Ekonomisi ve Endüstri İlişkiler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Sosyal Hizmetler Bölümü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72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sz="4400" b="1" dirty="0" smtClean="0"/>
              <a:t>ÖĞRENCİ ALMAYAN PROGRAMLAR</a:t>
            </a:r>
            <a:r>
              <a:rPr lang="tr-TR" sz="5400" b="1" dirty="0" smtClean="0"/>
              <a:t/>
            </a:r>
            <a:br>
              <a:rPr lang="tr-TR" sz="5400" b="1" dirty="0" smtClean="0"/>
            </a:b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73</a:t>
            </a:fld>
            <a:endParaRPr lang="tr-TR"/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Tıp Fakültesi  </a:t>
            </a:r>
          </a:p>
          <a:p>
            <a:endParaRPr lang="tr-TR" b="1" dirty="0" smtClean="0"/>
          </a:p>
          <a:p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Cerrahi Tıp Bilimleri Bölümü </a:t>
            </a:r>
            <a:r>
              <a:rPr lang="tr-TR" sz="1600" b="1" dirty="0" smtClean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Dahili  Tıp Bilimleri Bölümü </a:t>
            </a:r>
            <a:r>
              <a:rPr lang="tr-TR" sz="1600" b="1" dirty="0" smtClean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Temel Tıp Bilimleri Bölümü </a:t>
            </a:r>
            <a:r>
              <a:rPr lang="tr-TR" sz="1600" b="1" dirty="0" smtClean="0"/>
              <a:t>(Açık Öğrencisi Yok )</a:t>
            </a:r>
          </a:p>
          <a:p>
            <a:pPr lvl="0"/>
            <a:endParaRPr lang="tr-TR" sz="1600" b="1" dirty="0"/>
          </a:p>
          <a:p>
            <a:endParaRPr lang="tr-TR" dirty="0"/>
          </a:p>
        </p:txBody>
      </p:sp>
    </p:spTree>
  </p:cSld>
  <p:clrMapOvr>
    <a:masterClrMapping/>
  </p:clrMapOvr>
  <p:transition spd="med">
    <p:push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35715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ALAN/ALMAYAN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YAŞAYAN DİLLER ENSTİTÜSÜ </a:t>
            </a:r>
          </a:p>
          <a:p>
            <a:endParaRPr lang="tr-TR" b="1" dirty="0" smtClean="0"/>
          </a:p>
          <a:p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Arap Dili Edebiyatı A.B.D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Kürt Dili Edebiyatı A.B.D  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Süryani Dili Edebiyatı A.B.D </a:t>
            </a:r>
            <a:endParaRPr lang="tr-TR" sz="1600" b="1" dirty="0" smtClean="0"/>
          </a:p>
          <a:p>
            <a:pPr lvl="0"/>
            <a:endParaRPr lang="tr-TR" sz="1600" b="1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-24787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043610" y="1268760"/>
            <a:ext cx="862901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 smtClean="0"/>
              <a:t>SAĞLIK YÜKSEKOKULU</a:t>
            </a:r>
          </a:p>
          <a:p>
            <a:pPr lvl="0"/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Fizyoterapi ve Rehabilitasyon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Çocuk Gelişimi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Ebelik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Sosyal Hizmetler Bölümü</a:t>
            </a:r>
            <a:r>
              <a:rPr lang="tr-TR" sz="1400" b="1" dirty="0" smtClean="0"/>
              <a:t> (Bölüm açık, öğrencisi yok)</a:t>
            </a:r>
            <a:endParaRPr lang="tr-TR" sz="1400" dirty="0" smtClean="0"/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Beslenme ve Diyetetik Bölümü </a:t>
            </a:r>
            <a:r>
              <a:rPr lang="tr-TR" sz="1400" b="1" dirty="0" smtClean="0"/>
              <a:t>(Bölüm açık, öğrencisi yok)</a:t>
            </a:r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>
              <a:buFont typeface="Arial" pitchFamily="34" charset="0"/>
              <a:buChar char="•"/>
            </a:pPr>
            <a:endParaRPr lang="tr-TR" sz="1400" b="1" dirty="0" smtClean="0"/>
          </a:p>
          <a:p>
            <a:pPr lvl="0"/>
            <a:endParaRPr lang="tr-TR" sz="1400" b="1" dirty="0" smtClean="0"/>
          </a:p>
          <a:p>
            <a:pPr lvl="0"/>
            <a:endParaRPr lang="tr-TR" sz="1400" dirty="0" smtClean="0"/>
          </a:p>
          <a:p>
            <a:r>
              <a:rPr lang="tr-TR" sz="1400" b="1" dirty="0" smtClean="0"/>
              <a:t>BEDEN EĞİTİMİ VE SPOR YÜKSEKOKULU</a:t>
            </a:r>
          </a:p>
          <a:p>
            <a:endParaRPr lang="tr-TR" sz="14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400" dirty="0" smtClean="0"/>
              <a:t>Rekreasyon</a:t>
            </a:r>
            <a:r>
              <a:rPr lang="tr-TR" sz="1400" b="1" dirty="0" smtClean="0"/>
              <a:t> </a:t>
            </a:r>
            <a:r>
              <a:rPr lang="tr-TR" sz="1400" dirty="0" smtClean="0"/>
              <a:t>Bölümü</a:t>
            </a:r>
            <a:r>
              <a:rPr lang="tr-TR" sz="1400" b="1" dirty="0" smtClean="0"/>
              <a:t> (Bölüm açık, öğrencisi yok)</a:t>
            </a:r>
          </a:p>
          <a:p>
            <a:pPr lvl="0"/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75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90530" y="-91781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090530" y="1476520"/>
            <a:ext cx="77153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SAĞLIK HİZMETLERİ MESLEK YÜKSEKOKULU</a:t>
            </a:r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Sağlık  Bakım Hizmetleri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Diş Protez Teknolojisi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Diyaliz </a:t>
            </a:r>
            <a:r>
              <a:rPr lang="tr-TR" b="1" dirty="0" smtClean="0"/>
              <a:t>(Bölüm açık, öğrencisi yok)</a:t>
            </a:r>
          </a:p>
          <a:p>
            <a:pPr lvl="0"/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76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1338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714348" y="1214422"/>
            <a:ext cx="7715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Yabancı Diller Yüksekokulu 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Mütercim-Tercümanlık Bölümü (Arapça )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endParaRPr lang="tr-TR" dirty="0" smtClean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77</a:t>
            </a:fld>
            <a:endParaRPr lang="tr-TR"/>
          </a:p>
        </p:txBody>
      </p:sp>
      <p:sp>
        <p:nvSpPr>
          <p:cNvPr id="7" name="6 Metin kutusu"/>
          <p:cNvSpPr txBox="1"/>
          <p:nvPr/>
        </p:nvSpPr>
        <p:spPr>
          <a:xfrm>
            <a:off x="571472" y="2428868"/>
            <a:ext cx="77153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Kurtalan Meslek  Yüksekokulu 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Adalet </a:t>
            </a:r>
            <a:r>
              <a:rPr lang="tr-TR" b="1" dirty="0" smtClean="0"/>
              <a:t>(Bölüm </a:t>
            </a:r>
            <a:r>
              <a:rPr lang="tr-TR" b="1" dirty="0"/>
              <a:t>açık, öğrencisi yok</a:t>
            </a:r>
            <a:r>
              <a:rPr lang="tr-TR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err="1" smtClean="0"/>
              <a:t>Peysaj</a:t>
            </a:r>
            <a:r>
              <a:rPr lang="tr-TR" dirty="0" smtClean="0"/>
              <a:t> ve Süs Bitkileri  </a:t>
            </a:r>
            <a:r>
              <a:rPr lang="tr-TR" b="1" dirty="0" smtClean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Pazarlama Programı  </a:t>
            </a:r>
            <a:r>
              <a:rPr lang="tr-TR" b="1" dirty="0" smtClean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 smtClean="0"/>
          </a:p>
          <a:p>
            <a:pPr>
              <a:buFont typeface="Arial" pitchFamily="34" charset="0"/>
              <a:buChar char="•"/>
            </a:pPr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Raylı Sistemler İşletmeciliği  </a:t>
            </a:r>
            <a:r>
              <a:rPr lang="tr-TR" b="1" dirty="0" smtClean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 smtClean="0"/>
          </a:p>
          <a:p>
            <a:endParaRPr lang="tr-TR" dirty="0" smtClean="0"/>
          </a:p>
          <a:p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78</a:t>
            </a:fld>
            <a:endParaRPr lang="tr-TR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140364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3 Metin kutusu"/>
          <p:cNvSpPr txBox="1"/>
          <p:nvPr/>
        </p:nvSpPr>
        <p:spPr>
          <a:xfrm>
            <a:off x="1331640" y="1772816"/>
            <a:ext cx="77153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Turizm İşletmeciliği ve Otelcilik Yüksekokulu</a:t>
            </a:r>
          </a:p>
          <a:p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Gastronomi ve Mutfak Sanatları 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Konaklama </a:t>
            </a:r>
            <a:r>
              <a:rPr lang="tr-TR" dirty="0" err="1" smtClean="0"/>
              <a:t>İşletmeliciği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Rekreasyon Bölümü 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="" xmlns:p14="http://schemas.microsoft.com/office/powerpoint/2010/main" val="152631486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46905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Metin kutusu"/>
          <p:cNvSpPr txBox="1"/>
          <p:nvPr/>
        </p:nvSpPr>
        <p:spPr>
          <a:xfrm>
            <a:off x="1115617" y="1656219"/>
            <a:ext cx="778674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 smtClean="0"/>
              <a:t>ERUH MESLEK YÜKSEKOKULU</a:t>
            </a:r>
          </a:p>
          <a:p>
            <a:endParaRPr lang="tr-TR" b="1" dirty="0" smtClean="0"/>
          </a:p>
          <a:p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Yaşlı Bakımı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Harita ve Kadastro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Büro Yönetim ve Yöneticilik Asistanlığı</a:t>
            </a:r>
            <a:r>
              <a:rPr lang="tr-TR" b="1" dirty="0" smtClean="0"/>
              <a:t> (Bölüm açık, öğrencisi yok)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Özel Güvenlik ve Koruma</a:t>
            </a:r>
            <a:r>
              <a:rPr lang="tr-TR" b="1" dirty="0" smtClean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Veteriner Sağlık Programı 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r>
              <a:rPr lang="tr-TR" dirty="0" smtClean="0"/>
              <a:t> </a:t>
            </a:r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-6563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3 Dikdörtgen"/>
          <p:cNvSpPr/>
          <p:nvPr/>
        </p:nvSpPr>
        <p:spPr>
          <a:xfrm>
            <a:off x="1187624" y="1158177"/>
            <a:ext cx="8143932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/>
              <a:t>Teknik Bilimler MYO</a:t>
            </a:r>
          </a:p>
          <a:p>
            <a:endParaRPr lang="tr-TR" b="1" dirty="0" smtClean="0"/>
          </a:p>
          <a:p>
            <a:endParaRPr lang="tr-TR" sz="1400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Kontrol ve Otomasyon Teknolojisi 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Mobilya ve </a:t>
            </a:r>
            <a:r>
              <a:rPr lang="tr-TR" sz="1200" dirty="0" err="1" smtClean="0"/>
              <a:t>Dekarasyon</a:t>
            </a:r>
            <a:r>
              <a:rPr lang="tr-TR" sz="1200" dirty="0" smtClean="0"/>
              <a:t>  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Otomotiv Teknolojisi 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Raylı Sistemler Elektrik ve Elektronik  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Raylı Sistemler Makine Teknolojisi </a:t>
            </a:r>
            <a:r>
              <a:rPr lang="tr-TR" sz="1200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80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  <a:endParaRPr kumimoji="0" lang="tr-T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187625" y="1340769"/>
            <a:ext cx="8072494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Tasarım MYO</a:t>
            </a:r>
            <a:r>
              <a:rPr kumimoji="0" lang="tr-T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Bilgisayar Destekli Tasarım ve Animasyon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Mobilya ve </a:t>
            </a:r>
            <a:r>
              <a:rPr lang="tr-TR" dirty="0" err="1" smtClean="0"/>
              <a:t>Dekarasyon</a:t>
            </a:r>
            <a:r>
              <a:rPr lang="tr-TR" dirty="0" smtClean="0"/>
              <a:t> </a:t>
            </a:r>
            <a:r>
              <a:rPr lang="tr-TR" b="1" dirty="0" smtClean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Coğrafi Bilgi Sistemleri 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Endüstri Ürünleri Tasarımı  </a:t>
            </a:r>
            <a:r>
              <a:rPr lang="tr-TR" b="1" dirty="0" smtClean="0"/>
              <a:t>(Bölüm açık, öğrencisi yok)</a:t>
            </a:r>
            <a:endParaRPr lang="tr-TR" dirty="0" smtClean="0"/>
          </a:p>
          <a:p>
            <a:pPr lvl="0"/>
            <a:endParaRPr lang="tr-TR" dirty="0" smtClean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81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Dikdörtgen 1"/>
          <p:cNvSpPr/>
          <p:nvPr/>
        </p:nvSpPr>
        <p:spPr>
          <a:xfrm>
            <a:off x="4572000" y="635795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Dikdörtgen"/>
          <p:cNvSpPr/>
          <p:nvPr/>
        </p:nvSpPr>
        <p:spPr>
          <a:xfrm>
            <a:off x="1071538" y="2214554"/>
            <a:ext cx="600079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r-TR" sz="6600" b="1" i="1" u="sng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TEŞEKKÜRLER</a:t>
            </a:r>
            <a:r>
              <a:rPr lang="tr-TR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endParaRPr lang="tr-T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>
    <p:push/>
  </p:transition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Brifing ve Sunum Formatı.pptx</Template>
  <TotalTime>11775</TotalTime>
  <Words>6734</Words>
  <Application>Microsoft Office PowerPoint</Application>
  <PresentationFormat>Ekran Gösterisi (4:3)</PresentationFormat>
  <Paragraphs>3552</Paragraphs>
  <Slides>82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82</vt:i4>
      </vt:variant>
    </vt:vector>
  </HeadingPairs>
  <TitlesOfParts>
    <vt:vector size="83" baseType="lpstr">
      <vt:lpstr>Ofis Teması</vt:lpstr>
      <vt:lpstr>Slayt 1</vt:lpstr>
      <vt:lpstr>Slayt 2</vt:lpstr>
      <vt:lpstr>Slayt 3</vt:lpstr>
      <vt:lpstr>Slayt 4</vt:lpstr>
      <vt:lpstr>Personel Görev Dağılım Tablosu</vt:lpstr>
      <vt:lpstr>ÖĞRENCİ İŞLERİNİN ÇALIŞMA ALANLARI</vt:lpstr>
      <vt:lpstr>Mali Bilgiler</vt:lpstr>
      <vt:lpstr>EVRAK KAYIT BİLGİLERİ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3810 öğrenci kontenjanından 3216 öğrenci kaydını yapmıştır.</vt:lpstr>
      <vt:lpstr>Slayt 19</vt:lpstr>
      <vt:lpstr>Slayt 20</vt:lpstr>
      <vt:lpstr>Slayt 21</vt:lpstr>
      <vt:lpstr>E-devlet Öğrenci İstatistikleri</vt:lpstr>
      <vt:lpstr>2008-2018 ÖĞRENCİ SAYILARI</vt:lpstr>
      <vt:lpstr>2008-2018 ARASI ÖĞRENCİ SAYILARI GRAFİĞİ</vt:lpstr>
      <vt:lpstr>Slayt 25</vt:lpstr>
      <vt:lpstr>Slayt 26</vt:lpstr>
      <vt:lpstr>Slayt 27</vt:lpstr>
      <vt:lpstr>2018-2019 Eğitim-Öğretim Yılı Öğrenci Sayıları</vt:lpstr>
      <vt:lpstr>Slayt 29</vt:lpstr>
      <vt:lpstr>2018-2019  ERKEK - KIZ  ÖĞRENCİ FAKÜLTE DAĞILIMI</vt:lpstr>
      <vt:lpstr>Slayt 31</vt:lpstr>
      <vt:lpstr>Slayt 32</vt:lpstr>
      <vt:lpstr>Slayt 33</vt:lpstr>
      <vt:lpstr>Slayt 34</vt:lpstr>
      <vt:lpstr>Slayt 35</vt:lpstr>
      <vt:lpstr>Slayt 36</vt:lpstr>
      <vt:lpstr>Slayt 37</vt:lpstr>
      <vt:lpstr>Slayt 38</vt:lpstr>
      <vt:lpstr>Slayt 39</vt:lpstr>
      <vt:lpstr>Slayt 40</vt:lpstr>
      <vt:lpstr>Slayt 41</vt:lpstr>
      <vt:lpstr>Slayt 42</vt:lpstr>
      <vt:lpstr>2008-2018 ARASI MEZUN ÖĞRENCİ SAYILARI</vt:lpstr>
      <vt:lpstr>2008-2018 MEZUN ÖĞRENCİ GRAFİĞİ</vt:lpstr>
      <vt:lpstr>2018 Yılı e-imzalı Diploma Çalışması</vt:lpstr>
      <vt:lpstr>Daire Başkanlığımızda yapılan toplantı ve Seminerler  </vt:lpstr>
      <vt:lpstr>Slayt 47</vt:lpstr>
      <vt:lpstr>Slayt 48</vt:lpstr>
      <vt:lpstr>Slayt 49</vt:lpstr>
      <vt:lpstr>2017-2018   Fakülte Harç Dağılım </vt:lpstr>
      <vt:lpstr>Slayt 51</vt:lpstr>
      <vt:lpstr>Slayt 52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Slayt 67</vt:lpstr>
      <vt:lpstr>ÖĞRENCİ ALMAYAN PROGRAMLAR</vt:lpstr>
      <vt:lpstr>ÖĞRENCİ ALMAYAN PROGRAMLAR</vt:lpstr>
      <vt:lpstr>ÖĞRENCİ ALMAYAN PROGRAMLAR</vt:lpstr>
      <vt:lpstr>ÖĞRENCİ ALMAYAN PROGRAMLAR</vt:lpstr>
      <vt:lpstr>Slayt 72</vt:lpstr>
      <vt:lpstr>ÖĞRENCİ ALMAYAN PROGRAMLAR </vt:lpstr>
      <vt:lpstr>Slayt 74</vt:lpstr>
      <vt:lpstr>Slayt 75</vt:lpstr>
      <vt:lpstr>Slayt 76</vt:lpstr>
      <vt:lpstr>Slayt 77</vt:lpstr>
      <vt:lpstr>Slayt 78</vt:lpstr>
      <vt:lpstr>Slayt 79</vt:lpstr>
      <vt:lpstr>Slayt 80</vt:lpstr>
      <vt:lpstr>Slayt 81</vt:lpstr>
      <vt:lpstr>Slayt 82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SERHAT56</dc:creator>
  <cp:lastModifiedBy>Emin Çiftçi</cp:lastModifiedBy>
  <cp:revision>1024</cp:revision>
  <cp:lastPrinted>2018-01-22T12:13:37Z</cp:lastPrinted>
  <dcterms:created xsi:type="dcterms:W3CDTF">2016-02-05T08:24:39Z</dcterms:created>
  <dcterms:modified xsi:type="dcterms:W3CDTF">2019-04-01T12:02:06Z</dcterms:modified>
</cp:coreProperties>
</file>