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3.xml" ContentType="application/vnd.openxmlformats-officedocument.presentationml.notesSlid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8" r:id="rId1"/>
  </p:sldMasterIdLst>
  <p:notesMasterIdLst>
    <p:notesMasterId r:id="rId79"/>
  </p:notesMasterIdLst>
  <p:sldIdLst>
    <p:sldId id="296" r:id="rId2"/>
    <p:sldId id="297" r:id="rId3"/>
    <p:sldId id="298" r:id="rId4"/>
    <p:sldId id="299" r:id="rId5"/>
    <p:sldId id="437" r:id="rId6"/>
    <p:sldId id="372" r:id="rId7"/>
    <p:sldId id="450" r:id="rId8"/>
    <p:sldId id="301" r:id="rId9"/>
    <p:sldId id="451" r:id="rId10"/>
    <p:sldId id="452" r:id="rId11"/>
    <p:sldId id="453" r:id="rId12"/>
    <p:sldId id="259" r:id="rId13"/>
    <p:sldId id="337" r:id="rId14"/>
    <p:sldId id="258" r:id="rId15"/>
    <p:sldId id="444" r:id="rId16"/>
    <p:sldId id="446" r:id="rId17"/>
    <p:sldId id="412" r:id="rId18"/>
    <p:sldId id="413" r:id="rId19"/>
    <p:sldId id="414" r:id="rId20"/>
    <p:sldId id="417" r:id="rId21"/>
    <p:sldId id="411" r:id="rId22"/>
    <p:sldId id="410" r:id="rId23"/>
    <p:sldId id="445" r:id="rId24"/>
    <p:sldId id="416" r:id="rId25"/>
    <p:sldId id="440" r:id="rId26"/>
    <p:sldId id="262" r:id="rId27"/>
    <p:sldId id="403" r:id="rId28"/>
    <p:sldId id="406" r:id="rId29"/>
    <p:sldId id="261" r:id="rId30"/>
    <p:sldId id="407" r:id="rId31"/>
    <p:sldId id="260" r:id="rId32"/>
    <p:sldId id="402" r:id="rId33"/>
    <p:sldId id="401" r:id="rId34"/>
    <p:sldId id="422" r:id="rId35"/>
    <p:sldId id="423" r:id="rId36"/>
    <p:sldId id="448" r:id="rId37"/>
    <p:sldId id="425" r:id="rId38"/>
    <p:sldId id="408" r:id="rId39"/>
    <p:sldId id="409" r:id="rId40"/>
    <p:sldId id="306" r:id="rId41"/>
    <p:sldId id="400" r:id="rId42"/>
    <p:sldId id="418" r:id="rId43"/>
    <p:sldId id="421" r:id="rId44"/>
    <p:sldId id="419" r:id="rId45"/>
    <p:sldId id="420" r:id="rId46"/>
    <p:sldId id="442" r:id="rId47"/>
    <p:sldId id="404" r:id="rId48"/>
    <p:sldId id="405" r:id="rId49"/>
    <p:sldId id="324" r:id="rId50"/>
    <p:sldId id="325" r:id="rId51"/>
    <p:sldId id="326" r:id="rId52"/>
    <p:sldId id="327" r:id="rId53"/>
    <p:sldId id="328" r:id="rId54"/>
    <p:sldId id="329" r:id="rId55"/>
    <p:sldId id="330" r:id="rId56"/>
    <p:sldId id="331" r:id="rId57"/>
    <p:sldId id="438" r:id="rId58"/>
    <p:sldId id="332" r:id="rId59"/>
    <p:sldId id="333" r:id="rId60"/>
    <p:sldId id="334" r:id="rId61"/>
    <p:sldId id="335" r:id="rId62"/>
    <p:sldId id="336" r:id="rId63"/>
    <p:sldId id="313" r:id="rId64"/>
    <p:sldId id="307" r:id="rId65"/>
    <p:sldId id="310" r:id="rId66"/>
    <p:sldId id="311" r:id="rId67"/>
    <p:sldId id="312" r:id="rId68"/>
    <p:sldId id="308" r:id="rId69"/>
    <p:sldId id="322" r:id="rId70"/>
    <p:sldId id="315" r:id="rId71"/>
    <p:sldId id="318" r:id="rId72"/>
    <p:sldId id="429" r:id="rId73"/>
    <p:sldId id="439" r:id="rId74"/>
    <p:sldId id="317" r:id="rId75"/>
    <p:sldId id="319" r:id="rId76"/>
    <p:sldId id="320" r:id="rId77"/>
    <p:sldId id="353" r:id="rId78"/>
  </p:sldIdLst>
  <p:sldSz cx="9144000" cy="6858000" type="screen4x3"/>
  <p:notesSz cx="6858000" cy="99472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83E5"/>
    <a:srgbClr val="FFE389"/>
    <a:srgbClr val="66CCFF"/>
    <a:srgbClr val="E6B27E"/>
    <a:srgbClr val="EEFAA4"/>
    <a:srgbClr val="EDF76D"/>
    <a:srgbClr val="99FF66"/>
    <a:srgbClr val="351E9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5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6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7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3092175196850457"/>
          <c:y val="6.25000000000000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HARÇLAR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F780-4D99-AB13-128A8100158F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780-4D99-AB13-128A8100158F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F780-4D99-AB13-128A8100158F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780-4D99-AB13-128A8100158F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F780-4D99-AB13-128A8100158F}"/>
              </c:ext>
            </c:extLst>
          </c:dPt>
          <c:dPt>
            <c:idx val="5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780-4D99-AB13-128A8100158F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F780-4D99-AB13-128A8100158F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780-4D99-AB13-128A8100158F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F780-4D99-AB13-128A8100158F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F780-4D99-AB13-128A8100158F}"/>
              </c:ext>
            </c:extLst>
          </c:dPt>
          <c:dPt>
            <c:idx val="11"/>
            <c:invertIfNegative val="0"/>
            <c:bubble3D val="0"/>
            <c:spPr>
              <a:solidFill>
                <a:srgbClr val="99FF6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F780-4D99-AB13-128A8100158F}"/>
              </c:ext>
            </c:extLst>
          </c:dPt>
          <c:dPt>
            <c:idx val="13"/>
            <c:invertIfNegative val="0"/>
            <c:bubble3D val="0"/>
            <c:spPr>
              <a:solidFill>
                <a:srgbClr val="FFE38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F780-4D99-AB13-128A8100158F}"/>
              </c:ext>
            </c:extLst>
          </c:dPt>
          <c:dPt>
            <c:idx val="14"/>
            <c:invertIfNegative val="0"/>
            <c:bubble3D val="0"/>
            <c:spPr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F780-4D99-AB13-128A8100158F}"/>
              </c:ext>
            </c:extLst>
          </c:dPt>
          <c:dLbls>
            <c:dLbl>
              <c:idx val="0"/>
              <c:layout>
                <c:manualLayout>
                  <c:x val="-1.0941823958975928E-2"/>
                  <c:y val="2.32064858290599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F780-4D99-AB13-128A8100158F}"/>
                </c:ext>
              </c:extLst>
            </c:dLbl>
            <c:dLbl>
              <c:idx val="1"/>
              <c:layout>
                <c:manualLayout>
                  <c:x val="7.815588542125624E-3"/>
                  <c:y val="9.28259433162397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F780-4D99-AB13-128A8100158F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Sayfa1!$A$2:$A$17</c:f>
              <c:strCache>
                <c:ptCount val="16"/>
                <c:pt idx="0">
                  <c:v>ERUH MYO</c:v>
                </c:pt>
                <c:pt idx="1">
                  <c:v>EĞİTİM FAKÜLTESİ</c:v>
                </c:pt>
                <c:pt idx="2">
                  <c:v>FEN-EDEBİYAT FAKÜLTESİ</c:v>
                </c:pt>
                <c:pt idx="3">
                  <c:v>İLAHİYAT FAKÜLTESİ</c:v>
                </c:pt>
                <c:pt idx="4">
                  <c:v>TEKNİK BİLİMLER MYO</c:v>
                </c:pt>
                <c:pt idx="5">
                  <c:v>SOSYAL BİLİMLER MYO</c:v>
                </c:pt>
                <c:pt idx="6">
                  <c:v>İKTİSADİ İDARİ BİLİMLER FAKÜLTESİ</c:v>
                </c:pt>
                <c:pt idx="7">
                  <c:v>SAĞLIK YÜKSEKOKULU </c:v>
                </c:pt>
                <c:pt idx="8">
                  <c:v>MÜH-MİMARLIK FAKÜLTESİ</c:v>
                </c:pt>
                <c:pt idx="9">
                  <c:v>KURTALAN MYO</c:v>
                </c:pt>
                <c:pt idx="10">
                  <c:v>SAĞLIK HİZMETLERİ MYO</c:v>
                </c:pt>
                <c:pt idx="11">
                  <c:v>BESYO</c:v>
                </c:pt>
                <c:pt idx="12">
                  <c:v>YABANCI DİLLER YÜKSEKOKULU</c:v>
                </c:pt>
                <c:pt idx="13">
                  <c:v>VETERİNER FAKÜLTESİ</c:v>
                </c:pt>
                <c:pt idx="14">
                  <c:v>SOSYAL BİLİMLER ENSTİTÜSÜ</c:v>
                </c:pt>
                <c:pt idx="15">
                  <c:v>FEN BİLİMLER ENSTİTÜSÜ</c:v>
                </c:pt>
              </c:strCache>
            </c:strRef>
          </c:cat>
          <c:val>
            <c:numRef>
              <c:f>Sayfa1!$B$2:$B$17</c:f>
              <c:numCache>
                <c:formatCode>#,##0.00</c:formatCode>
                <c:ptCount val="16"/>
                <c:pt idx="0">
                  <c:v>860</c:v>
                </c:pt>
                <c:pt idx="1">
                  <c:v>17352</c:v>
                </c:pt>
                <c:pt idx="2">
                  <c:v>97936</c:v>
                </c:pt>
                <c:pt idx="3">
                  <c:v>223894</c:v>
                </c:pt>
                <c:pt idx="4">
                  <c:v>62656</c:v>
                </c:pt>
                <c:pt idx="5">
                  <c:v>117189</c:v>
                </c:pt>
                <c:pt idx="6">
                  <c:v>48201</c:v>
                </c:pt>
                <c:pt idx="7">
                  <c:v>139464</c:v>
                </c:pt>
                <c:pt idx="8">
                  <c:v>74176</c:v>
                </c:pt>
                <c:pt idx="9">
                  <c:v>5360</c:v>
                </c:pt>
                <c:pt idx="10">
                  <c:v>134021</c:v>
                </c:pt>
                <c:pt idx="11">
                  <c:v>75597</c:v>
                </c:pt>
                <c:pt idx="12">
                  <c:v>426</c:v>
                </c:pt>
                <c:pt idx="13" formatCode="General">
                  <c:v>386</c:v>
                </c:pt>
                <c:pt idx="14">
                  <c:v>132558</c:v>
                </c:pt>
                <c:pt idx="15">
                  <c:v>30969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F780-4D99-AB13-128A810015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7790848"/>
        <c:axId val="57792384"/>
      </c:barChart>
      <c:catAx>
        <c:axId val="57790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57792384"/>
        <c:crosses val="autoZero"/>
        <c:auto val="1"/>
        <c:lblAlgn val="ctr"/>
        <c:lblOffset val="100"/>
        <c:noMultiLvlLbl val="0"/>
      </c:catAx>
      <c:valAx>
        <c:axId val="57792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57790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Kontenjan Doluluk Oranı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7737-4138-A47D-5EF04C2C5880}"/>
                </c:ext>
              </c:extLst>
            </c:dLbl>
            <c:spPr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Sayfa1!$A$2:$A$4</c:f>
              <c:strCache>
                <c:ptCount val="3"/>
                <c:pt idx="0">
                  <c:v>Yerleşen Öğrenci</c:v>
                </c:pt>
                <c:pt idx="1">
                  <c:v>Kayıt Yapan Öğrenci </c:v>
                </c:pt>
                <c:pt idx="2">
                  <c:v>Kayıt Yapmayan Öğrenci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2995</c:v>
                </c:pt>
                <c:pt idx="1">
                  <c:v>2957</c:v>
                </c:pt>
                <c:pt idx="2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2D-4F06-8E3D-A56DD6854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2086928"/>
        <c:axId val="412090672"/>
      </c:barChart>
      <c:catAx>
        <c:axId val="412086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412090672"/>
        <c:crosses val="autoZero"/>
        <c:auto val="1"/>
        <c:lblAlgn val="ctr"/>
        <c:lblOffset val="100"/>
        <c:noMultiLvlLbl val="0"/>
      </c:catAx>
      <c:valAx>
        <c:axId val="412090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412086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2017-2018</a:t>
            </a:r>
            <a:r>
              <a:rPr lang="tr-TR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ÖSYM KAYIT YAPTIRAN ÖĞRENCİ ORANI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9AB-4264-B212-13482B19A85C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49AB-4264-B212-13482B19A85C}"/>
              </c:ext>
            </c:extLst>
          </c:dPt>
          <c:dLbls>
            <c:dLbl>
              <c:idx val="0"/>
              <c:layout>
                <c:manualLayout>
                  <c:x val="0.35840821753932101"/>
                  <c:y val="-0.1308043350939407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800" b="1" dirty="0" smtClean="0"/>
                      <a:t>98,6%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681168858222102"/>
                      <c:h val="0.1746427449047736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9AB-4264-B212-13482B19A85C}"/>
                </c:ext>
              </c:extLst>
            </c:dLbl>
            <c:dLbl>
              <c:idx val="1"/>
              <c:layout>
                <c:manualLayout>
                  <c:x val="-6.7713210436935692E-2"/>
                  <c:y val="4.722079373752310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 smtClean="0"/>
                      <a:t>2,4%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8578327606456425E-2"/>
                      <c:h val="0.145275777899198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9AB-4264-B212-13482B19A8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Sayfa1!$A$2:$A$3</c:f>
              <c:strCache>
                <c:ptCount val="2"/>
                <c:pt idx="0">
                  <c:v>KAYIT YAPTIRAN</c:v>
                </c:pt>
                <c:pt idx="1">
                  <c:v>KAYIT YAPTIRMAYAN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2955</c:v>
                </c:pt>
                <c:pt idx="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AB-4264-B212-13482B19A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Öğrenci</a:t>
            </a:r>
            <a:r>
              <a:rPr lang="tr-TR" baseline="0" dirty="0" smtClean="0"/>
              <a:t> Sayı Grafiği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9"/>
              <c:tx>
                <c:rich>
                  <a:bodyPr/>
                  <a:lstStyle/>
                  <a:p>
                    <a:r>
                      <a:rPr lang="en-US" smtClean="0"/>
                      <a:t>13364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4CC-4E67-AF56-35E2E3777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Sayfa1!$A$2:$A$11</c:f>
              <c:strCache>
                <c:ptCount val="10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</c:strCache>
            </c:strRef>
          </c:cat>
          <c:val>
            <c:numRef>
              <c:f>Sayfa1!$B$2:$B$11</c:f>
              <c:numCache>
                <c:formatCode>General</c:formatCode>
                <c:ptCount val="10"/>
                <c:pt idx="0">
                  <c:v>2729</c:v>
                </c:pt>
                <c:pt idx="1">
                  <c:v>3894</c:v>
                </c:pt>
                <c:pt idx="2">
                  <c:v>4517</c:v>
                </c:pt>
                <c:pt idx="3">
                  <c:v>5147</c:v>
                </c:pt>
                <c:pt idx="4">
                  <c:v>5012</c:v>
                </c:pt>
                <c:pt idx="5">
                  <c:v>6023</c:v>
                </c:pt>
                <c:pt idx="6">
                  <c:v>7404</c:v>
                </c:pt>
                <c:pt idx="7">
                  <c:v>10150</c:v>
                </c:pt>
                <c:pt idx="8">
                  <c:v>12233</c:v>
                </c:pt>
                <c:pt idx="9">
                  <c:v>13410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6E-452B-9167-140A4A4F4B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01147840"/>
        <c:axId val="901149088"/>
      </c:barChart>
      <c:catAx>
        <c:axId val="901147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01149088"/>
        <c:crosses val="autoZero"/>
        <c:auto val="1"/>
        <c:lblAlgn val="ctr"/>
        <c:lblOffset val="100"/>
        <c:noMultiLvlLbl val="0"/>
      </c:catAx>
      <c:valAx>
        <c:axId val="9011490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011478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2017-2018</a:t>
            </a:r>
            <a:r>
              <a:rPr lang="tr-TR" baseline="0" dirty="0" smtClean="0"/>
              <a:t> Öğrenci sayıları</a:t>
            </a:r>
            <a:endParaRPr lang="tr-TR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ÖN LİSANS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9.9831674887276983E-3"/>
                  <c:y val="-3.068791902079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B38-4087-B156-3B1AAEF8EE5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Sayfa1!$B$2</c:f>
              <c:numCache>
                <c:formatCode>General</c:formatCode>
                <c:ptCount val="1"/>
                <c:pt idx="0">
                  <c:v>4288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38-4087-B156-3B1AAEF8EE52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LİSANS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6638612481212778E-3"/>
                  <c:y val="-3.06879190207983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282-4D27-98F3-76C1E8F8FE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Sayfa1!$C$2</c:f>
              <c:numCache>
                <c:formatCode>General</c:formatCode>
                <c:ptCount val="1"/>
                <c:pt idx="0">
                  <c:v>8196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B38-4087-B156-3B1AAEF8EE52}"/>
            </c:ext>
          </c:extLst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FARABİ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282-4D27-98F3-76C1E8F8FE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Sayfa1!$D$2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B38-4087-B156-3B1AAEF8EE52}"/>
            </c:ext>
          </c:extLst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DOKTORA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B38-4087-B156-3B1AAEF8EE5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Sayfa1!$E$2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B38-4087-B156-3B1AAEF8EE52}"/>
            </c:ext>
          </c:extLst>
        </c:ser>
        <c:ser>
          <c:idx val="4"/>
          <c:order val="4"/>
          <c:tx>
            <c:strRef>
              <c:f>Sayfa1!$F$1</c:f>
              <c:strCache>
                <c:ptCount val="1"/>
                <c:pt idx="0">
                  <c:v>LİSANS ÜSTÜ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663861248121156E-3"/>
                  <c:y val="-1.952867574050805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Arial Black" pitchFamily="34" charset="0"/>
                      </a:rPr>
                      <a:t>698</a:t>
                    </a:r>
                    <a:endParaRPr lang="en-US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B38-4087-B156-3B1AAEF8EE5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Sayfa1!$F$2</c:f>
              <c:numCache>
                <c:formatCode>General</c:formatCode>
                <c:ptCount val="1"/>
                <c:pt idx="0">
                  <c:v>709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B38-4087-B156-3B1AAEF8EE52}"/>
            </c:ext>
          </c:extLst>
        </c:ser>
        <c:ser>
          <c:idx val="5"/>
          <c:order val="5"/>
          <c:tx>
            <c:strRef>
              <c:f>Sayfa1!$G$1</c:f>
              <c:strCache>
                <c:ptCount val="1"/>
                <c:pt idx="0">
                  <c:v>PEDEGOJİK FORMASYON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3277224962424338E-3"/>
                  <c:y val="-1.3949054100362998E-2"/>
                </c:manualLayout>
              </c:layout>
              <c:tx>
                <c:rich>
                  <a:bodyPr/>
                  <a:lstStyle/>
                  <a:p>
                    <a:fld id="{7B9B6A16-ABCE-475B-877E-C430836882EB}" type="VALUE">
                      <a:rPr lang="en-US" b="1"/>
                      <a:pPr/>
                      <a:t>[DEĞER]</a:t>
                    </a:fld>
                    <a:endParaRPr lang="tr-TR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EB38-4087-B156-3B1AAEF8EE5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Sayfa1!$G$2</c:f>
              <c:numCache>
                <c:formatCode>General</c:formatCode>
                <c:ptCount val="1"/>
                <c:pt idx="0">
                  <c:v>880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B38-4087-B156-3B1AAEF8EE52}"/>
            </c:ext>
          </c:extLst>
        </c:ser>
        <c:ser>
          <c:idx val="6"/>
          <c:order val="6"/>
          <c:tx>
            <c:strRef>
              <c:f>Sayfa1!$H$1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Sayfa1!$H$2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6-EB38-4087-B156-3B1AAEF8EE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43381248"/>
        <c:axId val="143382784"/>
        <c:axId val="0"/>
      </c:bar3DChart>
      <c:catAx>
        <c:axId val="1433812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3382784"/>
        <c:crosses val="autoZero"/>
        <c:auto val="1"/>
        <c:lblAlgn val="ctr"/>
        <c:lblOffset val="100"/>
        <c:noMultiLvlLbl val="0"/>
      </c:catAx>
      <c:valAx>
        <c:axId val="143382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81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>
        <c:manualLayout>
          <c:layoutTarget val="inner"/>
          <c:xMode val="edge"/>
          <c:yMode val="edge"/>
          <c:x val="7.1518633944887347E-2"/>
          <c:y val="0.13236784965069237"/>
          <c:w val="0.91935881645334439"/>
          <c:h val="0.724537755608854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Öğrenci Sayısı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E29F4427-F142-474B-9B1B-9B8F2F5DE806}" type="VALUE">
                      <a:rPr lang="en-US" baseline="0"/>
                      <a:pPr/>
                      <a:t>[DEĞER]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BDB-4652-9A38-8C44E34CC66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0803BC4D-3F64-43AC-AA80-AEFAA7BB5B81}" type="VALUE">
                      <a:rPr lang="en-US" baseline="0"/>
                      <a:pPr/>
                      <a:t>[DEĞER]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BDB-4652-9A38-8C44E34CC66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37628D1E-4DDF-4C33-A8C4-87A98BFF0F4F}" type="VALUE">
                      <a:rPr lang="en-US" baseline="0"/>
                      <a:pPr/>
                      <a:t>[DEĞER]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2BDB-4652-9A38-8C44E34CC668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68584963-43D4-433B-AAC3-F7B8F92507E0}" type="VALUE">
                      <a:rPr lang="en-US" baseline="0"/>
                      <a:pPr/>
                      <a:t>[DEĞER]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2BDB-4652-9A38-8C44E34CC668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572EB3D7-F5CC-439F-95D5-26CF296EE644}" type="CELLREF">
                      <a:rPr lang="en-US" baseline="0" smtClean="0"/>
                      <a:pPr/>
                      <a:t>[CELLREF]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>
                    <c15:dlblFTEntry>
                      <c15:txfldGUID>{572EB3D7-F5CC-439F-95D5-26CF296EE644}</c15:txfldGUID>
                      <c15:f>Sayfa1!$B$6</c15:f>
                      <c15:dlblFieldTableCache>
                        <c:ptCount val="1"/>
                        <c:pt idx="0">
                          <c:v>12233</c:v>
                        </c:pt>
                      </c15:dlblFieldTableCache>
                    </c15:dlblFTEntry>
                  </c15:dlblFieldTable>
                  <c15:showDataLabelsRange val="0"/>
                </c:ext>
                <c:ext xmlns:c16="http://schemas.microsoft.com/office/drawing/2014/chart" uri="{C3380CC4-5D6E-409C-BE32-E72D297353CC}">
                  <c16:uniqueId val="{00000007-2BDB-4652-9A38-8C44E34CC668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baseline="0" dirty="0" smtClean="0"/>
                      <a:t> 13364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BDB-4652-9A38-8C44E34CC668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Ellipse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Sayfa1!$A$2:$A$7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Sayfa1!$B$2:$B$7</c:f>
              <c:numCache>
                <c:formatCode>General</c:formatCode>
                <c:ptCount val="6"/>
                <c:pt idx="0">
                  <c:v>5012</c:v>
                </c:pt>
                <c:pt idx="1">
                  <c:v>6023</c:v>
                </c:pt>
                <c:pt idx="2">
                  <c:v>7404</c:v>
                </c:pt>
                <c:pt idx="3">
                  <c:v>10150</c:v>
                </c:pt>
                <c:pt idx="4">
                  <c:v>12233</c:v>
                </c:pt>
                <c:pt idx="5">
                  <c:v>13410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DB-4652-9A38-8C44E34CC6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01155328"/>
        <c:axId val="901156992"/>
      </c:barChart>
      <c:catAx>
        <c:axId val="901155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01156992"/>
        <c:crosses val="autoZero"/>
        <c:auto val="1"/>
        <c:lblAlgn val="ctr"/>
        <c:lblOffset val="100"/>
        <c:noMultiLvlLbl val="0"/>
      </c:catAx>
      <c:valAx>
        <c:axId val="901156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01155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857671338466392E-2"/>
          <c:y val="3.7118323125994016E-2"/>
          <c:w val="0.8919508113246517"/>
          <c:h val="0.789418708866765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7B8-4F16-B8B0-45411D0F70B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>
                        <a:latin typeface="Arial Black" pitchFamily="34" charset="0"/>
                      </a:rPr>
                      <a:t> 7595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7B8-4F16-B8B0-45411D0F70B2}"/>
                </c:ext>
              </c:extLst>
            </c:dLbl>
            <c:dLbl>
              <c:idx val="1"/>
              <c:layout>
                <c:manualLayout>
                  <c:x val="0"/>
                  <c:y val="5.5796216401451616E-3"/>
                </c:manualLayout>
              </c:layout>
              <c:tx>
                <c:rich>
                  <a:bodyPr/>
                  <a:lstStyle/>
                  <a:p>
                    <a:endParaRPr lang="en-US" baseline="0" dirty="0" smtClean="0">
                      <a:latin typeface="Arial Black" pitchFamily="34" charset="0"/>
                    </a:endParaRPr>
                  </a:p>
                  <a:p>
                    <a:r>
                      <a:rPr lang="en-US" baseline="0" dirty="0" smtClean="0">
                        <a:latin typeface="Arial Black" pitchFamily="34" charset="0"/>
                      </a:rPr>
                      <a:t>5758</a:t>
                    </a:r>
                    <a:endParaRPr lang="en-US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7B8-4F16-B8B0-45411D0F70B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Sayfa1!$A$2:$A$3</c:f>
              <c:strCache>
                <c:ptCount val="2"/>
                <c:pt idx="0">
                  <c:v>ERKEK</c:v>
                </c:pt>
                <c:pt idx="1">
                  <c:v>KIZ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7595</c:v>
                </c:pt>
                <c:pt idx="1">
                  <c:v>5758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B8-4F16-B8B0-45411D0F7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4117760"/>
        <c:axId val="144119296"/>
      </c:barChart>
      <c:catAx>
        <c:axId val="14411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endParaRPr lang="tr-TR"/>
          </a:p>
        </c:txPr>
        <c:crossAx val="144119296"/>
        <c:crosses val="autoZero"/>
        <c:auto val="1"/>
        <c:lblAlgn val="ctr"/>
        <c:lblOffset val="100"/>
        <c:noMultiLvlLbl val="0"/>
      </c:catAx>
      <c:valAx>
        <c:axId val="14411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4117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ERKEK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Sayfa1!$A$2:$A$20</c:f>
              <c:strCache>
                <c:ptCount val="19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MÜH.-MİMARLIK FAKÜLTESİ</c:v>
                </c:pt>
                <c:pt idx="3">
                  <c:v>İ.İ.B.F</c:v>
                </c:pt>
                <c:pt idx="4">
                  <c:v>İLAHİYAT FAKÜLTESİ</c:v>
                </c:pt>
                <c:pt idx="5">
                  <c:v>ZİRAAT FAKÜLTESİ</c:v>
                </c:pt>
                <c:pt idx="6">
                  <c:v>VETERİNER FAKÜLTESİ</c:v>
                </c:pt>
                <c:pt idx="7">
                  <c:v>YABANCI DİLLER YÜKSEKOKULU</c:v>
                </c:pt>
                <c:pt idx="8">
                  <c:v>SAĞLIK YÜKSEKOKULU</c:v>
                </c:pt>
                <c:pt idx="9">
                  <c:v>BESYO</c:v>
                </c:pt>
                <c:pt idx="10">
                  <c:v>TEKNİK BİL. MYO</c:v>
                </c:pt>
                <c:pt idx="11">
                  <c:v>SOSYAL BİL. MYO</c:v>
                </c:pt>
                <c:pt idx="12">
                  <c:v>ERUH MYO</c:v>
                </c:pt>
                <c:pt idx="13">
                  <c:v>KURTALAN MYO</c:v>
                </c:pt>
                <c:pt idx="14">
                  <c:v>SAĞLIK HİZ. MYO</c:v>
                </c:pt>
                <c:pt idx="15">
                  <c:v>PEDAGOJİK FORMASYON</c:v>
                </c:pt>
                <c:pt idx="16">
                  <c:v>FEN BİL.ENSTİTÜSÜ</c:v>
                </c:pt>
                <c:pt idx="17">
                  <c:v>SOSYAL BİL. ENSTİTÜSÜ</c:v>
                </c:pt>
                <c:pt idx="18">
                  <c:v>FARABİ</c:v>
                </c:pt>
              </c:strCache>
            </c:strRef>
          </c:cat>
          <c:val>
            <c:numRef>
              <c:f>Sayfa1!$B$2:$B$20</c:f>
              <c:numCache>
                <c:formatCode>General</c:formatCode>
                <c:ptCount val="19"/>
                <c:pt idx="0">
                  <c:v>889</c:v>
                </c:pt>
                <c:pt idx="1">
                  <c:v>527</c:v>
                </c:pt>
                <c:pt idx="2">
                  <c:v>448</c:v>
                </c:pt>
                <c:pt idx="3">
                  <c:v>386</c:v>
                </c:pt>
                <c:pt idx="4">
                  <c:v>567</c:v>
                </c:pt>
                <c:pt idx="5">
                  <c:v>131</c:v>
                </c:pt>
                <c:pt idx="6">
                  <c:v>180</c:v>
                </c:pt>
                <c:pt idx="7">
                  <c:v>46</c:v>
                </c:pt>
                <c:pt idx="8">
                  <c:v>412</c:v>
                </c:pt>
                <c:pt idx="9">
                  <c:v>460</c:v>
                </c:pt>
                <c:pt idx="10">
                  <c:v>853</c:v>
                </c:pt>
                <c:pt idx="11">
                  <c:v>825</c:v>
                </c:pt>
                <c:pt idx="12">
                  <c:v>69</c:v>
                </c:pt>
                <c:pt idx="13">
                  <c:v>274</c:v>
                </c:pt>
                <c:pt idx="14">
                  <c:v>587</c:v>
                </c:pt>
                <c:pt idx="15">
                  <c:v>399</c:v>
                </c:pt>
                <c:pt idx="16">
                  <c:v>262</c:v>
                </c:pt>
                <c:pt idx="17">
                  <c:v>280</c:v>
                </c:pt>
                <c:pt idx="18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5E-4EAA-A388-42FCB8C6C800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KIZ</c:v>
                </c:pt>
              </c:strCache>
            </c:strRef>
          </c:tx>
          <c:spPr>
            <a:solidFill>
              <a:srgbClr val="C983E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Sayfa1!$A$2:$A$20</c:f>
              <c:strCache>
                <c:ptCount val="19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MÜH.-MİMARLIK FAKÜLTESİ</c:v>
                </c:pt>
                <c:pt idx="3">
                  <c:v>İ.İ.B.F</c:v>
                </c:pt>
                <c:pt idx="4">
                  <c:v>İLAHİYAT FAKÜLTESİ</c:v>
                </c:pt>
                <c:pt idx="5">
                  <c:v>ZİRAAT FAKÜLTESİ</c:v>
                </c:pt>
                <c:pt idx="6">
                  <c:v>VETERİNER FAKÜLTESİ</c:v>
                </c:pt>
                <c:pt idx="7">
                  <c:v>YABANCI DİLLER YÜKSEKOKULU</c:v>
                </c:pt>
                <c:pt idx="8">
                  <c:v>SAĞLIK YÜKSEKOKULU</c:v>
                </c:pt>
                <c:pt idx="9">
                  <c:v>BESYO</c:v>
                </c:pt>
                <c:pt idx="10">
                  <c:v>TEKNİK BİL. MYO</c:v>
                </c:pt>
                <c:pt idx="11">
                  <c:v>SOSYAL BİL. MYO</c:v>
                </c:pt>
                <c:pt idx="12">
                  <c:v>ERUH MYO</c:v>
                </c:pt>
                <c:pt idx="13">
                  <c:v>KURTALAN MYO</c:v>
                </c:pt>
                <c:pt idx="14">
                  <c:v>SAĞLIK HİZ. MYO</c:v>
                </c:pt>
                <c:pt idx="15">
                  <c:v>PEDAGOJİK FORMASYON</c:v>
                </c:pt>
                <c:pt idx="16">
                  <c:v>FEN BİL.ENSTİTÜSÜ</c:v>
                </c:pt>
                <c:pt idx="17">
                  <c:v>SOSYAL BİL. ENSTİTÜSÜ</c:v>
                </c:pt>
                <c:pt idx="18">
                  <c:v>FARABİ</c:v>
                </c:pt>
              </c:strCache>
            </c:strRef>
          </c:cat>
          <c:val>
            <c:numRef>
              <c:f>Sayfa1!$C$2:$C$20</c:f>
              <c:numCache>
                <c:formatCode>General</c:formatCode>
                <c:ptCount val="19"/>
                <c:pt idx="0">
                  <c:v>1068</c:v>
                </c:pt>
                <c:pt idx="1">
                  <c:v>578</c:v>
                </c:pt>
                <c:pt idx="2">
                  <c:v>151</c:v>
                </c:pt>
                <c:pt idx="3">
                  <c:v>333</c:v>
                </c:pt>
                <c:pt idx="4">
                  <c:v>570</c:v>
                </c:pt>
                <c:pt idx="5">
                  <c:v>74</c:v>
                </c:pt>
                <c:pt idx="6">
                  <c:v>64</c:v>
                </c:pt>
                <c:pt idx="7">
                  <c:v>88</c:v>
                </c:pt>
                <c:pt idx="8">
                  <c:v>288</c:v>
                </c:pt>
                <c:pt idx="9">
                  <c:v>217</c:v>
                </c:pt>
                <c:pt idx="10">
                  <c:v>166</c:v>
                </c:pt>
                <c:pt idx="11">
                  <c:v>681</c:v>
                </c:pt>
                <c:pt idx="12">
                  <c:v>164</c:v>
                </c:pt>
                <c:pt idx="13">
                  <c:v>176</c:v>
                </c:pt>
                <c:pt idx="14">
                  <c:v>493</c:v>
                </c:pt>
                <c:pt idx="15">
                  <c:v>481</c:v>
                </c:pt>
                <c:pt idx="16">
                  <c:v>80</c:v>
                </c:pt>
                <c:pt idx="17">
                  <c:v>87</c:v>
                </c:pt>
                <c:pt idx="18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85E-4EAA-A388-42FCB8C6C8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01306752"/>
        <c:axId val="901316320"/>
      </c:barChart>
      <c:catAx>
        <c:axId val="901306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01316320"/>
        <c:crosses val="autoZero"/>
        <c:auto val="1"/>
        <c:lblAlgn val="ctr"/>
        <c:lblOffset val="100"/>
        <c:noMultiLvlLbl val="0"/>
      </c:catAx>
      <c:valAx>
        <c:axId val="901316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901306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YAŞ</c:v>
                </c:pt>
              </c:strCache>
            </c:strRef>
          </c:tx>
          <c:spPr>
            <a:pattFill prst="lgCheck">
              <a:fgClr>
                <a:schemeClr val="accent1"/>
              </a:fgClr>
              <a:bgClr>
                <a:schemeClr val="accent6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+ 30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219</c:v>
                </c:pt>
                <c:pt idx="1">
                  <c:v>840</c:v>
                </c:pt>
                <c:pt idx="2">
                  <c:v>1720</c:v>
                </c:pt>
                <c:pt idx="3">
                  <c:v>1920</c:v>
                </c:pt>
                <c:pt idx="4">
                  <c:v>1773</c:v>
                </c:pt>
                <c:pt idx="5">
                  <c:v>1473</c:v>
                </c:pt>
                <c:pt idx="6">
                  <c:v>1065</c:v>
                </c:pt>
                <c:pt idx="7">
                  <c:v>763</c:v>
                </c:pt>
                <c:pt idx="8">
                  <c:v>599</c:v>
                </c:pt>
                <c:pt idx="9">
                  <c:v>425</c:v>
                </c:pt>
                <c:pt idx="10">
                  <c:v>439</c:v>
                </c:pt>
                <c:pt idx="11">
                  <c:v>360</c:v>
                </c:pt>
                <c:pt idx="12">
                  <c:v>289</c:v>
                </c:pt>
                <c:pt idx="13">
                  <c:v>254</c:v>
                </c:pt>
                <c:pt idx="14">
                  <c:v>1159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13-492F-8CDC-BF33F8EF6E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51834095"/>
        <c:axId val="1951839087"/>
      </c:barChart>
      <c:catAx>
        <c:axId val="1951834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951839087"/>
        <c:crosses val="autoZero"/>
        <c:auto val="1"/>
        <c:lblAlgn val="ctr"/>
        <c:lblOffset val="100"/>
        <c:noMultiLvlLbl val="0"/>
      </c:catAx>
      <c:valAx>
        <c:axId val="19518390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951834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Erkek</c:v>
                </c:pt>
              </c:strCache>
            </c:strRef>
          </c:tx>
          <c:spPr>
            <a:pattFill prst="pct80">
              <a:fgClr>
                <a:schemeClr val="accent1"/>
              </a:fgClr>
              <a:bgClr>
                <a:schemeClr val="accent5">
                  <a:lumMod val="60000"/>
                  <a:lumOff val="40000"/>
                </a:schemeClr>
              </a:bgClr>
            </a:patt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3064392022285589E-2"/>
                  <c:y val="2.62379780476951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A53-4249-8A44-5CD7D719C5C1}"/>
                </c:ext>
              </c:extLst>
            </c:dLbl>
            <c:dLbl>
              <c:idx val="1"/>
              <c:layout>
                <c:manualLayout>
                  <c:x val="-8.1652450139285092E-3"/>
                  <c:y val="-2.623797804769610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A53-4249-8A44-5CD7D719C5C1}"/>
                </c:ext>
              </c:extLst>
            </c:dLbl>
            <c:dLbl>
              <c:idx val="3"/>
              <c:layout>
                <c:manualLayout>
                  <c:x val="-1.6330490027857018E-2"/>
                  <c:y val="1.3118989023848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A53-4249-8A44-5CD7D719C5C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 + 30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84</c:v>
                </c:pt>
                <c:pt idx="1">
                  <c:v>376</c:v>
                </c:pt>
                <c:pt idx="2">
                  <c:v>772</c:v>
                </c:pt>
                <c:pt idx="3">
                  <c:v>923</c:v>
                </c:pt>
                <c:pt idx="4">
                  <c:v>921</c:v>
                </c:pt>
                <c:pt idx="5">
                  <c:v>802</c:v>
                </c:pt>
                <c:pt idx="6">
                  <c:v>615</c:v>
                </c:pt>
                <c:pt idx="7">
                  <c:v>493</c:v>
                </c:pt>
                <c:pt idx="8">
                  <c:v>384</c:v>
                </c:pt>
                <c:pt idx="9">
                  <c:v>284</c:v>
                </c:pt>
                <c:pt idx="10">
                  <c:v>309</c:v>
                </c:pt>
                <c:pt idx="11">
                  <c:v>258</c:v>
                </c:pt>
                <c:pt idx="12">
                  <c:v>219</c:v>
                </c:pt>
                <c:pt idx="13">
                  <c:v>195</c:v>
                </c:pt>
                <c:pt idx="14">
                  <c:v>904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53-4249-8A44-5CD7D719C5C1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Kız</c:v>
                </c:pt>
              </c:strCache>
            </c:strRef>
          </c:tx>
          <c:spPr>
            <a:pattFill prst="plaid">
              <a:fgClr>
                <a:srgbClr val="C983E5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dLbl>
              <c:idx val="4"/>
              <c:layout>
                <c:manualLayout>
                  <c:x val="1.1431343019499831E-2"/>
                  <c:y val="-5.247595609539243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A53-4249-8A44-5CD7D719C5C1}"/>
                </c:ext>
              </c:extLst>
            </c:dLbl>
            <c:dLbl>
              <c:idx val="14"/>
              <c:layout>
                <c:manualLayout>
                  <c:x val="9.798294016714191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A53-4249-8A44-5CD7D719C5C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 + 30</c:v>
                </c:pt>
              </c:strCache>
            </c:strRef>
          </c:cat>
          <c:val>
            <c:numRef>
              <c:f>Sayfa1!$C$2:$C$16</c:f>
              <c:numCache>
                <c:formatCode>General</c:formatCode>
                <c:ptCount val="15"/>
                <c:pt idx="0">
                  <c:v>135</c:v>
                </c:pt>
                <c:pt idx="1">
                  <c:v>464</c:v>
                </c:pt>
                <c:pt idx="2">
                  <c:v>948</c:v>
                </c:pt>
                <c:pt idx="3">
                  <c:v>997</c:v>
                </c:pt>
                <c:pt idx="4">
                  <c:v>852</c:v>
                </c:pt>
                <c:pt idx="5">
                  <c:v>671</c:v>
                </c:pt>
                <c:pt idx="6">
                  <c:v>450</c:v>
                </c:pt>
                <c:pt idx="7">
                  <c:v>270</c:v>
                </c:pt>
                <c:pt idx="8">
                  <c:v>215</c:v>
                </c:pt>
                <c:pt idx="9">
                  <c:v>141</c:v>
                </c:pt>
                <c:pt idx="10">
                  <c:v>130</c:v>
                </c:pt>
                <c:pt idx="11">
                  <c:v>102</c:v>
                </c:pt>
                <c:pt idx="12">
                  <c:v>70</c:v>
                </c:pt>
                <c:pt idx="13">
                  <c:v>59</c:v>
                </c:pt>
                <c:pt idx="14">
                  <c:v>255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A53-4249-8A44-5CD7D719C5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51715119"/>
        <c:axId val="1951736751"/>
      </c:barChart>
      <c:catAx>
        <c:axId val="1951715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951736751"/>
        <c:crosses val="autoZero"/>
        <c:auto val="1"/>
        <c:lblAlgn val="ctr"/>
        <c:lblOffset val="100"/>
        <c:noMultiLvlLbl val="0"/>
      </c:catAx>
      <c:valAx>
        <c:axId val="19517367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95171511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wdUpDiag">
              <a:fgClr>
                <a:schemeClr val="accent5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Sayfa1!$A$2:$A$22</c:f>
              <c:strCache>
                <c:ptCount val="21"/>
                <c:pt idx="0">
                  <c:v>ADANA</c:v>
                </c:pt>
                <c:pt idx="1">
                  <c:v>ADIYAMAN</c:v>
                </c:pt>
                <c:pt idx="2">
                  <c:v>AĞRI</c:v>
                </c:pt>
                <c:pt idx="3">
                  <c:v>ANKARA</c:v>
                </c:pt>
                <c:pt idx="4">
                  <c:v>BATMAN</c:v>
                </c:pt>
                <c:pt idx="5">
                  <c:v>BİTLİS</c:v>
                </c:pt>
                <c:pt idx="6">
                  <c:v>D.BAKIR</c:v>
                </c:pt>
                <c:pt idx="7">
                  <c:v>G.ANTEP</c:v>
                </c:pt>
                <c:pt idx="8">
                  <c:v>HAKKARİ</c:v>
                </c:pt>
                <c:pt idx="9">
                  <c:v>HATAY</c:v>
                </c:pt>
                <c:pt idx="10">
                  <c:v>İSTANBUL</c:v>
                </c:pt>
                <c:pt idx="11">
                  <c:v>İZMİR</c:v>
                </c:pt>
                <c:pt idx="12">
                  <c:v>K.MARAŞ</c:v>
                </c:pt>
                <c:pt idx="13">
                  <c:v>MARDİN</c:v>
                </c:pt>
                <c:pt idx="14">
                  <c:v>MERSİN</c:v>
                </c:pt>
                <c:pt idx="15">
                  <c:v>MUŞ</c:v>
                </c:pt>
                <c:pt idx="16">
                  <c:v>OSMANİYE</c:v>
                </c:pt>
                <c:pt idx="17">
                  <c:v>SİİRT</c:v>
                </c:pt>
                <c:pt idx="18">
                  <c:v>Ş.URFA</c:v>
                </c:pt>
                <c:pt idx="19">
                  <c:v>ŞIRNAK</c:v>
                </c:pt>
                <c:pt idx="20">
                  <c:v>VAN</c:v>
                </c:pt>
              </c:strCache>
            </c:strRef>
          </c:cat>
          <c:val>
            <c:numRef>
              <c:f>Sayfa1!$B$2:$B$22</c:f>
              <c:numCache>
                <c:formatCode>General</c:formatCode>
                <c:ptCount val="21"/>
                <c:pt idx="0">
                  <c:v>64</c:v>
                </c:pt>
                <c:pt idx="1">
                  <c:v>60</c:v>
                </c:pt>
                <c:pt idx="2">
                  <c:v>35</c:v>
                </c:pt>
                <c:pt idx="3">
                  <c:v>18</c:v>
                </c:pt>
                <c:pt idx="4">
                  <c:v>751</c:v>
                </c:pt>
                <c:pt idx="5">
                  <c:v>79</c:v>
                </c:pt>
                <c:pt idx="6">
                  <c:v>940</c:v>
                </c:pt>
                <c:pt idx="7">
                  <c:v>91</c:v>
                </c:pt>
                <c:pt idx="8">
                  <c:v>46</c:v>
                </c:pt>
                <c:pt idx="9">
                  <c:v>54</c:v>
                </c:pt>
                <c:pt idx="10">
                  <c:v>107</c:v>
                </c:pt>
                <c:pt idx="11">
                  <c:v>14</c:v>
                </c:pt>
                <c:pt idx="12">
                  <c:v>39</c:v>
                </c:pt>
                <c:pt idx="13">
                  <c:v>313</c:v>
                </c:pt>
                <c:pt idx="14">
                  <c:v>65</c:v>
                </c:pt>
                <c:pt idx="15">
                  <c:v>31</c:v>
                </c:pt>
                <c:pt idx="16">
                  <c:v>17</c:v>
                </c:pt>
                <c:pt idx="17">
                  <c:v>3772</c:v>
                </c:pt>
                <c:pt idx="18">
                  <c:v>239</c:v>
                </c:pt>
                <c:pt idx="19">
                  <c:v>212</c:v>
                </c:pt>
                <c:pt idx="20">
                  <c:v>114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9B-442E-9BCC-52A96A0406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51694319"/>
        <c:axId val="1951697231"/>
      </c:barChart>
      <c:catAx>
        <c:axId val="19516943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951697231"/>
        <c:crosses val="autoZero"/>
        <c:auto val="1"/>
        <c:lblAlgn val="ctr"/>
        <c:lblOffset val="100"/>
        <c:noMultiLvlLbl val="0"/>
      </c:catAx>
      <c:valAx>
        <c:axId val="19516972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9516943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Normal</a:t>
            </a:r>
            <a:r>
              <a:rPr lang="tr-TR" baseline="0" dirty="0" smtClean="0"/>
              <a:t> Öğretim ve İkinci Öğretim Öğrenci Sayı Grafiği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75">
              <a:fgClr>
                <a:schemeClr val="bg2">
                  <a:lumMod val="10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5">
                <a:fgClr>
                  <a:srgbClr val="92D050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290-423E-945A-D5AED47DE38C}"/>
              </c:ext>
            </c:extLst>
          </c:dPt>
          <c:dPt>
            <c:idx val="1"/>
            <c:invertIfNegative val="0"/>
            <c:bubble3D val="0"/>
            <c:spPr>
              <a:pattFill prst="pct75">
                <a:fgClr>
                  <a:schemeClr val="accent3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290-423E-945A-D5AED47DE38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Sayfa1!$A$2:$A$5</c:f>
              <c:strCache>
                <c:ptCount val="2"/>
                <c:pt idx="0">
                  <c:v>N.Ö</c:v>
                </c:pt>
                <c:pt idx="1">
                  <c:v>İ.Ö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10530</c:v>
                </c:pt>
                <c:pt idx="1">
                  <c:v>2783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90-423E-945A-D5AED47DE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93434735"/>
        <c:axId val="1793447631"/>
      </c:barChart>
      <c:catAx>
        <c:axId val="179343473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793447631"/>
        <c:crosses val="autoZero"/>
        <c:auto val="1"/>
        <c:lblAlgn val="ctr"/>
        <c:lblOffset val="100"/>
        <c:noMultiLvlLbl val="0"/>
      </c:catAx>
      <c:valAx>
        <c:axId val="17934476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7934347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pattFill prst="diagBrick">
                <a:fgClr>
                  <a:schemeClr val="accent4">
                    <a:lumMod val="50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5CC-439E-86A5-11F7FF2EB814}"/>
              </c:ext>
            </c:extLst>
          </c:dPt>
          <c:dPt>
            <c:idx val="2"/>
            <c:invertIfNegative val="0"/>
            <c:bubble3D val="0"/>
            <c:spPr>
              <a:pattFill prst="pct80">
                <a:fgClr>
                  <a:schemeClr val="accent4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5CC-439E-86A5-11F7FF2EB814}"/>
              </c:ext>
            </c:extLst>
          </c:dPt>
          <c:dLbls>
            <c:dLbl>
              <c:idx val="0"/>
              <c:layout>
                <c:manualLayout>
                  <c:x val="-1.8749999999999999E-2"/>
                  <c:y val="-4.687500000000011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5CC-439E-86A5-11F7FF2EB814}"/>
                </c:ext>
              </c:extLst>
            </c:dLbl>
            <c:dLbl>
              <c:idx val="1"/>
              <c:layout>
                <c:manualLayout>
                  <c:x val="-6.2500000000000003E-3"/>
                  <c:y val="-3.12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5CC-439E-86A5-11F7FF2EB814}"/>
                </c:ext>
              </c:extLst>
            </c:dLbl>
            <c:dLbl>
              <c:idx val="2"/>
              <c:layout>
                <c:manualLayout>
                  <c:x val="-1.2500000000000001E-2"/>
                  <c:y val="-3.125000000000001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CC-439E-86A5-11F7FF2EB814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Sayfa1!$A$2:$A$4</c:f>
              <c:numCache>
                <c:formatCode>General</c:formatCode>
                <c:ptCount val="3"/>
                <c:pt idx="0">
                  <c:v>2012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Sayfa1!$B$2:$B$4</c:f>
              <c:numCache>
                <c:formatCode>General</c:formatCode>
                <c:ptCount val="3"/>
                <c:pt idx="0">
                  <c:v>2</c:v>
                </c:pt>
                <c:pt idx="1">
                  <c:v>555</c:v>
                </c:pt>
                <c:pt idx="2">
                  <c:v>720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CC-439E-86A5-11F7FF2EB8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51764207"/>
        <c:axId val="1951753391"/>
      </c:barChart>
      <c:catAx>
        <c:axId val="19517642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951753391"/>
        <c:crosses val="autoZero"/>
        <c:auto val="1"/>
        <c:lblAlgn val="ctr"/>
        <c:lblOffset val="100"/>
        <c:noMultiLvlLbl val="0"/>
      </c:catAx>
      <c:valAx>
        <c:axId val="19517533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95176420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Yabancı Uyruklu</a:t>
            </a:r>
            <a:r>
              <a:rPr lang="tr-TR" baseline="0" dirty="0" smtClean="0"/>
              <a:t> Öğrenci Grafiği Yıllara Göre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66634619-011D-44BB-BBD3-9DFD1C930717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3C98-4301-BE42-6EF1FE1133E0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5E5217A1-DCC2-41DA-9C65-9FEB8DD8CB79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C98-4301-BE42-6EF1FE1133E0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D8B09A1F-EA35-453F-8EB2-96743BCFB03A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3C98-4301-BE42-6EF1FE1133E0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865BACA7-73B3-4844-9CFF-034BCDCB3E43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C98-4301-BE42-6EF1FE1133E0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9E53B271-7C10-4EDC-9AFC-0751EB4B9256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C98-4301-BE42-6EF1FE1133E0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FAC4416D-1D59-48D3-81FB-B3A3838D74AE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3C98-4301-BE42-6EF1FE1133E0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Sayfa1!$A$2:$A$7</c:f>
              <c:strCache>
                <c:ptCount val="6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2016-2017</c:v>
                </c:pt>
                <c:pt idx="5">
                  <c:v>2017-2018</c:v>
                </c:pt>
              </c:strCache>
            </c:strRef>
          </c:cat>
          <c:val>
            <c:numRef>
              <c:f>Sayfa1!$B$2:$B$7</c:f>
              <c:numCache>
                <c:formatCode>General</c:formatCode>
                <c:ptCount val="6"/>
                <c:pt idx="0">
                  <c:v>0</c:v>
                </c:pt>
                <c:pt idx="1">
                  <c:v>4</c:v>
                </c:pt>
                <c:pt idx="2">
                  <c:v>114</c:v>
                </c:pt>
                <c:pt idx="3">
                  <c:v>217</c:v>
                </c:pt>
                <c:pt idx="4">
                  <c:v>414</c:v>
                </c:pt>
                <c:pt idx="5">
                  <c:v>613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98-4301-BE42-6EF1FE1133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03576880"/>
        <c:axId val="1703563568"/>
      </c:barChart>
      <c:catAx>
        <c:axId val="1703576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703563568"/>
        <c:crosses val="autoZero"/>
        <c:auto val="1"/>
        <c:lblAlgn val="ctr"/>
        <c:lblOffset val="100"/>
        <c:noMultiLvlLbl val="0"/>
      </c:catAx>
      <c:valAx>
        <c:axId val="1703563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703576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008514199939838E-2"/>
          <c:y val="4.0779186890037053E-2"/>
          <c:w val="0.9187642979030306"/>
          <c:h val="0.63895908355513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wdUpDiag">
              <a:fgClr>
                <a:schemeClr val="bg2">
                  <a:lumMod val="25000"/>
                </a:schemeClr>
              </a:fgClr>
              <a:bgClr>
                <a:schemeClr val="bg1"/>
              </a:bgClr>
            </a:patt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Sayfa1!$A$2:$A$20</c:f>
              <c:strCache>
                <c:ptCount val="19"/>
                <c:pt idx="0">
                  <c:v>AFGANİSTAN</c:v>
                </c:pt>
                <c:pt idx="1">
                  <c:v>ALMANYA</c:v>
                </c:pt>
                <c:pt idx="2">
                  <c:v>AZERBEYCAN</c:v>
                </c:pt>
                <c:pt idx="3">
                  <c:v>BURUNDİ</c:v>
                </c:pt>
                <c:pt idx="4">
                  <c:v>ENDONEZYA</c:v>
                </c:pt>
                <c:pt idx="5">
                  <c:v>FAS</c:v>
                </c:pt>
                <c:pt idx="6">
                  <c:v>FİLİSTİN</c:v>
                </c:pt>
                <c:pt idx="7">
                  <c:v>IRAK</c:v>
                </c:pt>
                <c:pt idx="8">
                  <c:v>KAZAKİSTAN</c:v>
                </c:pt>
                <c:pt idx="9">
                  <c:v>LİTVANYA</c:v>
                </c:pt>
                <c:pt idx="10">
                  <c:v>MISIR</c:v>
                </c:pt>
                <c:pt idx="11">
                  <c:v>PAKİSTAN</c:v>
                </c:pt>
                <c:pt idx="12">
                  <c:v>SİERRA LEONE</c:v>
                </c:pt>
                <c:pt idx="13">
                  <c:v>SURİYE</c:v>
                </c:pt>
                <c:pt idx="14">
                  <c:v>TACİKİSTAN</c:v>
                </c:pt>
                <c:pt idx="15">
                  <c:v>TÜRKMENİSTAN</c:v>
                </c:pt>
                <c:pt idx="16">
                  <c:v>UGANDA</c:v>
                </c:pt>
                <c:pt idx="17">
                  <c:v>URDUN</c:v>
                </c:pt>
                <c:pt idx="18">
                  <c:v>YEMEN</c:v>
                </c:pt>
              </c:strCache>
            </c:strRef>
          </c:cat>
          <c:val>
            <c:numRef>
              <c:f>Sayfa1!$B$2:$B$20</c:f>
              <c:numCache>
                <c:formatCode>General</c:formatCode>
                <c:ptCount val="19"/>
                <c:pt idx="0">
                  <c:v>4</c:v>
                </c:pt>
                <c:pt idx="1">
                  <c:v>1</c:v>
                </c:pt>
                <c:pt idx="2">
                  <c:v>12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64</c:v>
                </c:pt>
                <c:pt idx="8">
                  <c:v>1</c:v>
                </c:pt>
                <c:pt idx="9">
                  <c:v>1</c:v>
                </c:pt>
                <c:pt idx="10">
                  <c:v>19</c:v>
                </c:pt>
                <c:pt idx="11">
                  <c:v>1</c:v>
                </c:pt>
                <c:pt idx="12">
                  <c:v>3</c:v>
                </c:pt>
                <c:pt idx="13">
                  <c:v>443</c:v>
                </c:pt>
                <c:pt idx="14">
                  <c:v>1</c:v>
                </c:pt>
                <c:pt idx="15">
                  <c:v>50</c:v>
                </c:pt>
                <c:pt idx="16">
                  <c:v>1</c:v>
                </c:pt>
                <c:pt idx="17">
                  <c:v>6</c:v>
                </c:pt>
                <c:pt idx="18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EA-463E-B3E8-9FD92A8233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03558576"/>
        <c:axId val="1703572720"/>
      </c:barChart>
      <c:catAx>
        <c:axId val="1703558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703572720"/>
        <c:crosses val="autoZero"/>
        <c:auto val="1"/>
        <c:lblAlgn val="ctr"/>
        <c:lblOffset val="100"/>
        <c:noMultiLvlLbl val="0"/>
      </c:catAx>
      <c:valAx>
        <c:axId val="1703572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703558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23524935585543769"/>
          <c:w val="1"/>
          <c:h val="0.4345261959621233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explosion val="53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CD7-426A-95B4-0F31BA8EA88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CD7-426A-95B4-0F31BA8EA88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7CD7-426A-95B4-0F31BA8EA88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7CD7-426A-95B4-0F31BA8EA88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7CD7-426A-95B4-0F31BA8EA88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7CD7-426A-95B4-0F31BA8EA88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7CD7-426A-95B4-0F31BA8EA88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7CD7-426A-95B4-0F31BA8EA88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7CD7-426A-95B4-0F31BA8EA88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7CD7-426A-95B4-0F31BA8EA886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7CD7-426A-95B4-0F31BA8EA886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7CD7-426A-95B4-0F31BA8EA886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7CD7-426A-95B4-0F31BA8EA886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7CD7-426A-95B4-0F31BA8EA886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7CD7-426A-95B4-0F31BA8EA886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F-7CD7-426A-95B4-0F31BA8EA886}"/>
              </c:ext>
            </c:extLst>
          </c:dPt>
          <c:dLbls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Sayfa1!$A$2:$A$17</c:f>
              <c:strCache>
                <c:ptCount val="16"/>
                <c:pt idx="0">
                  <c:v>EĞİTİM FAK.</c:v>
                </c:pt>
                <c:pt idx="1">
                  <c:v>FEN-EDEBİYAT FAK.</c:v>
                </c:pt>
                <c:pt idx="2">
                  <c:v>MÜH.-MİMARLIK FAK.</c:v>
                </c:pt>
                <c:pt idx="3">
                  <c:v>İLAHİYAT FAK.</c:v>
                </c:pt>
                <c:pt idx="4">
                  <c:v>İ.İ.B.F</c:v>
                </c:pt>
                <c:pt idx="5">
                  <c:v>ZİRAAT FAK.</c:v>
                </c:pt>
                <c:pt idx="6">
                  <c:v>VETERİNER FAK.</c:v>
                </c:pt>
                <c:pt idx="7">
                  <c:v>SAĞLIK YÜKSEKOKULU</c:v>
                </c:pt>
                <c:pt idx="8">
                  <c:v>YABANCI DİL. YÜKSEKOKULU</c:v>
                </c:pt>
                <c:pt idx="9">
                  <c:v>BESYO</c:v>
                </c:pt>
                <c:pt idx="10">
                  <c:v>SAĞLIK HİZ. MYO</c:v>
                </c:pt>
                <c:pt idx="11">
                  <c:v>SOSYAL BİL. MYO</c:v>
                </c:pt>
                <c:pt idx="12">
                  <c:v>TEKNİK BİL. MYO</c:v>
                </c:pt>
                <c:pt idx="13">
                  <c:v>KURTALAN MYO</c:v>
                </c:pt>
                <c:pt idx="14">
                  <c:v>FEN BİL. ENSTİTÜSÜ</c:v>
                </c:pt>
                <c:pt idx="15">
                  <c:v>SOSYAL BİL ENsTİTÜSÜ</c:v>
                </c:pt>
              </c:strCache>
            </c:strRef>
          </c:cat>
          <c:val>
            <c:numRef>
              <c:f>Sayfa1!$B$2:$B$17</c:f>
              <c:numCache>
                <c:formatCode>General</c:formatCode>
                <c:ptCount val="16"/>
                <c:pt idx="0">
                  <c:v>68</c:v>
                </c:pt>
                <c:pt idx="1">
                  <c:v>8</c:v>
                </c:pt>
                <c:pt idx="2">
                  <c:v>112</c:v>
                </c:pt>
                <c:pt idx="3">
                  <c:v>60</c:v>
                </c:pt>
                <c:pt idx="4">
                  <c:v>65</c:v>
                </c:pt>
                <c:pt idx="5">
                  <c:v>4</c:v>
                </c:pt>
                <c:pt idx="6">
                  <c:v>9</c:v>
                </c:pt>
                <c:pt idx="7">
                  <c:v>62</c:v>
                </c:pt>
                <c:pt idx="8">
                  <c:v>17</c:v>
                </c:pt>
                <c:pt idx="9">
                  <c:v>15</c:v>
                </c:pt>
                <c:pt idx="10">
                  <c:v>77</c:v>
                </c:pt>
                <c:pt idx="11">
                  <c:v>24</c:v>
                </c:pt>
                <c:pt idx="12">
                  <c:v>18</c:v>
                </c:pt>
                <c:pt idx="13">
                  <c:v>2</c:v>
                </c:pt>
                <c:pt idx="14">
                  <c:v>48</c:v>
                </c:pt>
                <c:pt idx="15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07-45AE-8F37-AABF007CB4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err="1" smtClean="0"/>
              <a:t>SurİYE</a:t>
            </a:r>
            <a:r>
              <a:rPr lang="tr-TR" dirty="0" smtClean="0"/>
              <a:t> Uyruklu</a:t>
            </a:r>
            <a:r>
              <a:rPr lang="tr-TR" baseline="0" dirty="0" smtClean="0"/>
              <a:t> </a:t>
            </a:r>
            <a:r>
              <a:rPr lang="tr-TR" baseline="0" dirty="0" err="1" smtClean="0"/>
              <a:t>ÖĞRENCİlerin</a:t>
            </a:r>
            <a:r>
              <a:rPr lang="tr-TR" baseline="0" dirty="0" smtClean="0"/>
              <a:t> FAKÜLTE DAĞILIM TABLOSU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ound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Sayfa1!$A$2:$A$18</c:f>
              <c:strCache>
                <c:ptCount val="17"/>
                <c:pt idx="0">
                  <c:v>Eğitim Fakültesi</c:v>
                </c:pt>
                <c:pt idx="1">
                  <c:v>Fen-Edebiyat Fakültesi</c:v>
                </c:pt>
                <c:pt idx="2">
                  <c:v>İktisadi İdari Bilimler Fakültesi</c:v>
                </c:pt>
                <c:pt idx="3">
                  <c:v>İlahiyat Fakültesi</c:v>
                </c:pt>
                <c:pt idx="4">
                  <c:v>Mühendislik-Mimarlık Fakültesi</c:v>
                </c:pt>
                <c:pt idx="5">
                  <c:v>Veteriner Fakültesi</c:v>
                </c:pt>
                <c:pt idx="6">
                  <c:v>Ziraat Fakültesi</c:v>
                </c:pt>
                <c:pt idx="7">
                  <c:v>Besyo</c:v>
                </c:pt>
                <c:pt idx="8">
                  <c:v>Sağlık Yüksekokulu</c:v>
                </c:pt>
                <c:pt idx="9">
                  <c:v>Sağlık Hizmetleri MYO</c:v>
                </c:pt>
                <c:pt idx="10">
                  <c:v>Sosyal Bilimler MYO</c:v>
                </c:pt>
                <c:pt idx="11">
                  <c:v>Teknik Bilimler MYO</c:v>
                </c:pt>
                <c:pt idx="12">
                  <c:v>Pedagojik Formasyon</c:v>
                </c:pt>
                <c:pt idx="13">
                  <c:v>Sosyal Bilimler Enstitüsü</c:v>
                </c:pt>
                <c:pt idx="14">
                  <c:v>Fen Bilimler Enstitüsü</c:v>
                </c:pt>
                <c:pt idx="15">
                  <c:v>Kurtalan MYO</c:v>
                </c:pt>
                <c:pt idx="16">
                  <c:v>Yabancı Diller Yüksekokulu</c:v>
                </c:pt>
              </c:strCache>
            </c:strRef>
          </c:cat>
          <c:val>
            <c:numRef>
              <c:f>Sayfa1!$B$2:$B$18</c:f>
              <c:numCache>
                <c:formatCode>General</c:formatCode>
                <c:ptCount val="17"/>
                <c:pt idx="0">
                  <c:v>40</c:v>
                </c:pt>
                <c:pt idx="1">
                  <c:v>1</c:v>
                </c:pt>
                <c:pt idx="2">
                  <c:v>53</c:v>
                </c:pt>
                <c:pt idx="3">
                  <c:v>53</c:v>
                </c:pt>
                <c:pt idx="4">
                  <c:v>89</c:v>
                </c:pt>
                <c:pt idx="5">
                  <c:v>6</c:v>
                </c:pt>
                <c:pt idx="6">
                  <c:v>4</c:v>
                </c:pt>
                <c:pt idx="7">
                  <c:v>2</c:v>
                </c:pt>
                <c:pt idx="8">
                  <c:v>58</c:v>
                </c:pt>
                <c:pt idx="9">
                  <c:v>75</c:v>
                </c:pt>
                <c:pt idx="10">
                  <c:v>17</c:v>
                </c:pt>
                <c:pt idx="11">
                  <c:v>17</c:v>
                </c:pt>
                <c:pt idx="12">
                  <c:v>1</c:v>
                </c:pt>
                <c:pt idx="13">
                  <c:v>10</c:v>
                </c:pt>
                <c:pt idx="14">
                  <c:v>1</c:v>
                </c:pt>
                <c:pt idx="15">
                  <c:v>2</c:v>
                </c:pt>
                <c:pt idx="16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74-4C4A-9012-64322DAF48A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11528192"/>
        <c:axId val="157614080"/>
      </c:barChart>
      <c:catAx>
        <c:axId val="111528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7614080"/>
        <c:crosses val="autoZero"/>
        <c:auto val="1"/>
        <c:lblAlgn val="ctr"/>
        <c:lblOffset val="100"/>
        <c:noMultiLvlLbl val="0"/>
      </c:catAx>
      <c:valAx>
        <c:axId val="157614080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1528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80">
              <a:fgClr>
                <a:schemeClr val="accent1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pattFill prst="pct5">
                <a:fgClr>
                  <a:prstClr val="white"/>
                </a:fgClr>
                <a:bgClr>
                  <a:prstClr val="white"/>
                </a:bgClr>
              </a:patt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Ellipse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Sayfa1!$A$2:$A$10</c:f>
              <c:strCache>
                <c:ptCount val="9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</c:strCache>
            </c:strRef>
          </c:cat>
          <c:val>
            <c:numRef>
              <c:f>Sayfa1!$B$2:$B$10</c:f>
              <c:numCache>
                <c:formatCode>General</c:formatCode>
                <c:ptCount val="9"/>
                <c:pt idx="0">
                  <c:v>611</c:v>
                </c:pt>
                <c:pt idx="1">
                  <c:v>508</c:v>
                </c:pt>
                <c:pt idx="2">
                  <c:v>492</c:v>
                </c:pt>
                <c:pt idx="3">
                  <c:v>1038</c:v>
                </c:pt>
                <c:pt idx="4">
                  <c:v>1419</c:v>
                </c:pt>
                <c:pt idx="5">
                  <c:v>1361</c:v>
                </c:pt>
                <c:pt idx="6">
                  <c:v>1421</c:v>
                </c:pt>
                <c:pt idx="7">
                  <c:v>1571</c:v>
                </c:pt>
                <c:pt idx="8">
                  <c:v>2153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2F-4558-9D41-31A8B715D2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95167680"/>
        <c:axId val="695176000"/>
      </c:barChart>
      <c:catAx>
        <c:axId val="695167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695176000"/>
        <c:crosses val="autoZero"/>
        <c:auto val="1"/>
        <c:lblAlgn val="ctr"/>
        <c:lblOffset val="100"/>
        <c:noMultiLvlLbl val="0"/>
      </c:catAx>
      <c:valAx>
        <c:axId val="695176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695167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B70C5-721B-4AB8-A786-306932731B0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1908E0E5-BFEF-4F00-BECD-C55CB374874C}">
      <dgm:prSet phldrT="[Metin]" custT="1"/>
      <dgm:spPr/>
      <dgm:t>
        <a:bodyPr/>
        <a:lstStyle/>
        <a:p>
          <a:r>
            <a:rPr lang="tr-TR" sz="800" dirty="0" smtClean="0"/>
            <a:t>Emin  ÇİFTÇİ</a:t>
          </a:r>
        </a:p>
        <a:p>
          <a:r>
            <a:rPr lang="tr-TR" sz="800" dirty="0" smtClean="0"/>
            <a:t>DAİRE BAŞKANI V.</a:t>
          </a:r>
          <a:endParaRPr lang="tr-TR" sz="800" dirty="0"/>
        </a:p>
      </dgm:t>
    </dgm:pt>
    <dgm:pt modelId="{8A395434-80F3-40DA-A1BC-2F096A37C709}" type="parTrans" cxnId="{AF55C5D2-4846-41A3-9A95-58C1819DE55F}">
      <dgm:prSet/>
      <dgm:spPr/>
      <dgm:t>
        <a:bodyPr/>
        <a:lstStyle/>
        <a:p>
          <a:endParaRPr lang="tr-TR"/>
        </a:p>
      </dgm:t>
    </dgm:pt>
    <dgm:pt modelId="{15CC77F3-2EAC-481D-8AF4-7D1EE765F3CA}" type="sibTrans" cxnId="{AF55C5D2-4846-41A3-9A95-58C1819DE55F}">
      <dgm:prSet/>
      <dgm:spPr/>
      <dgm:t>
        <a:bodyPr/>
        <a:lstStyle/>
        <a:p>
          <a:endParaRPr lang="tr-TR"/>
        </a:p>
      </dgm:t>
    </dgm:pt>
    <dgm:pt modelId="{F83289C0-A3B4-4CD4-8CBA-223B901839E4}">
      <dgm:prSet custT="1"/>
      <dgm:spPr/>
      <dgm:t>
        <a:bodyPr/>
        <a:lstStyle/>
        <a:p>
          <a:r>
            <a:rPr lang="tr-TR" sz="800" dirty="0" smtClean="0"/>
            <a:t>MURAT BURAN</a:t>
          </a:r>
        </a:p>
        <a:p>
          <a:r>
            <a:rPr lang="tr-TR" sz="800" dirty="0" smtClean="0"/>
            <a:t>BİLGİSAYAR İŞLETMENİ</a:t>
          </a:r>
          <a:endParaRPr lang="tr-TR" sz="800" dirty="0"/>
        </a:p>
      </dgm:t>
    </dgm:pt>
    <dgm:pt modelId="{4877CCC2-5343-41E9-B70F-51B56E26FBD5}" type="parTrans" cxnId="{40C9FED2-CD10-4F64-9B62-17B5E695C72B}">
      <dgm:prSet custT="1"/>
      <dgm:spPr/>
      <dgm:t>
        <a:bodyPr/>
        <a:lstStyle/>
        <a:p>
          <a:endParaRPr lang="tr-TR" sz="800"/>
        </a:p>
      </dgm:t>
    </dgm:pt>
    <dgm:pt modelId="{17FED144-C5B7-409C-B186-9B120A8AD9A9}" type="sibTrans" cxnId="{40C9FED2-CD10-4F64-9B62-17B5E695C72B}">
      <dgm:prSet/>
      <dgm:spPr/>
      <dgm:t>
        <a:bodyPr/>
        <a:lstStyle/>
        <a:p>
          <a:endParaRPr lang="tr-TR"/>
        </a:p>
      </dgm:t>
    </dgm:pt>
    <dgm:pt modelId="{5BB65C41-E8EB-4A55-B98F-2609C52E5EC9}">
      <dgm:prSet custT="1"/>
      <dgm:spPr/>
      <dgm:t>
        <a:bodyPr/>
        <a:lstStyle/>
        <a:p>
          <a:r>
            <a:rPr lang="tr-TR" sz="800" dirty="0" smtClean="0"/>
            <a:t>YAVUZ SELİM İÇİN</a:t>
          </a:r>
        </a:p>
        <a:p>
          <a:r>
            <a:rPr lang="tr-TR" sz="800" dirty="0" smtClean="0"/>
            <a:t>BİLGİSAYAR İŞLETMENİ</a:t>
          </a:r>
        </a:p>
      </dgm:t>
    </dgm:pt>
    <dgm:pt modelId="{370DE483-0445-48B1-A1D5-5AA655A1690F}" type="parTrans" cxnId="{9969A751-D06A-4DDB-AD52-6AEC3537A71F}">
      <dgm:prSet/>
      <dgm:spPr/>
      <dgm:t>
        <a:bodyPr/>
        <a:lstStyle/>
        <a:p>
          <a:endParaRPr lang="tr-TR" sz="800"/>
        </a:p>
      </dgm:t>
    </dgm:pt>
    <dgm:pt modelId="{3DA77332-B40D-4DED-8DC4-6692E23F10F3}" type="sibTrans" cxnId="{9969A751-D06A-4DDB-AD52-6AEC3537A71F}">
      <dgm:prSet/>
      <dgm:spPr/>
      <dgm:t>
        <a:bodyPr/>
        <a:lstStyle/>
        <a:p>
          <a:endParaRPr lang="tr-TR"/>
        </a:p>
      </dgm:t>
    </dgm:pt>
    <dgm:pt modelId="{53B0BFFE-FA0C-4C52-864E-8FD8DCAEBB91}">
      <dgm:prSet custT="1"/>
      <dgm:spPr/>
      <dgm:t>
        <a:bodyPr/>
        <a:lstStyle/>
        <a:p>
          <a:r>
            <a:rPr lang="tr-TR" sz="800" dirty="0" smtClean="0"/>
            <a:t>ABDULLAH DEMİR</a:t>
          </a:r>
        </a:p>
        <a:p>
          <a:r>
            <a:rPr lang="tr-TR" sz="800" dirty="0" smtClean="0"/>
            <a:t>MEMUR</a:t>
          </a:r>
          <a:endParaRPr lang="tr-TR" sz="800" dirty="0"/>
        </a:p>
      </dgm:t>
    </dgm:pt>
    <dgm:pt modelId="{E398B35F-2F13-4AE4-90B5-F038C3FA090B}" type="parTrans" cxnId="{962A35DB-D103-4DCD-B63B-9D969B99BCC2}">
      <dgm:prSet/>
      <dgm:spPr/>
      <dgm:t>
        <a:bodyPr/>
        <a:lstStyle/>
        <a:p>
          <a:endParaRPr lang="tr-TR" sz="800"/>
        </a:p>
      </dgm:t>
    </dgm:pt>
    <dgm:pt modelId="{6FFA5B9F-6095-4EC0-817F-5A6D0281B81B}" type="sibTrans" cxnId="{962A35DB-D103-4DCD-B63B-9D969B99BCC2}">
      <dgm:prSet/>
      <dgm:spPr/>
      <dgm:t>
        <a:bodyPr/>
        <a:lstStyle/>
        <a:p>
          <a:endParaRPr lang="tr-TR"/>
        </a:p>
      </dgm:t>
    </dgm:pt>
    <dgm:pt modelId="{22DC1876-7728-4DE2-B325-5284B6E3A509}">
      <dgm:prSet custT="1"/>
      <dgm:spPr/>
      <dgm:t>
        <a:bodyPr/>
        <a:lstStyle/>
        <a:p>
          <a:r>
            <a:rPr lang="tr-TR" sz="800" dirty="0" smtClean="0"/>
            <a:t>Serhat NAS</a:t>
          </a:r>
        </a:p>
        <a:p>
          <a:r>
            <a:rPr lang="tr-TR" sz="800" dirty="0" smtClean="0"/>
            <a:t>MEMUR</a:t>
          </a:r>
          <a:endParaRPr lang="tr-TR" sz="800" dirty="0"/>
        </a:p>
      </dgm:t>
    </dgm:pt>
    <dgm:pt modelId="{2E6B57FE-26D4-442A-A2E8-3BBF7D5854F0}" type="parTrans" cxnId="{546C6F85-5CC3-427A-803C-148FEEA4FACC}">
      <dgm:prSet/>
      <dgm:spPr/>
      <dgm:t>
        <a:bodyPr/>
        <a:lstStyle/>
        <a:p>
          <a:endParaRPr lang="tr-TR" sz="800"/>
        </a:p>
      </dgm:t>
    </dgm:pt>
    <dgm:pt modelId="{C5EF7E04-D1D8-4991-9087-13A71FE15185}" type="sibTrans" cxnId="{546C6F85-5CC3-427A-803C-148FEEA4FACC}">
      <dgm:prSet/>
      <dgm:spPr/>
      <dgm:t>
        <a:bodyPr/>
        <a:lstStyle/>
        <a:p>
          <a:endParaRPr lang="tr-TR"/>
        </a:p>
      </dgm:t>
    </dgm:pt>
    <dgm:pt modelId="{109449D9-C79D-4476-8CC3-A9C497AB1C1F}">
      <dgm:prSet custT="1"/>
      <dgm:spPr/>
      <dgm:t>
        <a:bodyPr/>
        <a:lstStyle/>
        <a:p>
          <a:r>
            <a:rPr lang="tr-TR" sz="800" dirty="0" err="1" smtClean="0"/>
            <a:t>Şafih</a:t>
          </a:r>
          <a:r>
            <a:rPr lang="tr-TR" sz="800" dirty="0" smtClean="0"/>
            <a:t> ECER</a:t>
          </a:r>
        </a:p>
        <a:p>
          <a:r>
            <a:rPr lang="tr-TR" sz="800" dirty="0" smtClean="0"/>
            <a:t>HİZMETLİ</a:t>
          </a:r>
          <a:endParaRPr lang="tr-TR" sz="800" dirty="0"/>
        </a:p>
      </dgm:t>
    </dgm:pt>
    <dgm:pt modelId="{25015704-E6F6-45FB-961E-1AAEFCFDD4F6}" type="parTrans" cxnId="{396A2E9C-C63A-4689-A4CA-CA9FB6C4ED16}">
      <dgm:prSet/>
      <dgm:spPr/>
      <dgm:t>
        <a:bodyPr/>
        <a:lstStyle/>
        <a:p>
          <a:endParaRPr lang="tr-TR" sz="800"/>
        </a:p>
      </dgm:t>
    </dgm:pt>
    <dgm:pt modelId="{3CF3BB9C-11E7-4CBD-B29E-C1F69DB77F13}" type="sibTrans" cxnId="{396A2E9C-C63A-4689-A4CA-CA9FB6C4ED16}">
      <dgm:prSet/>
      <dgm:spPr/>
      <dgm:t>
        <a:bodyPr/>
        <a:lstStyle/>
        <a:p>
          <a:endParaRPr lang="tr-TR"/>
        </a:p>
      </dgm:t>
    </dgm:pt>
    <dgm:pt modelId="{1EF76DD9-7C6C-40BA-B7B3-3B43D6828075}">
      <dgm:prSet custT="1"/>
      <dgm:spPr/>
      <dgm:t>
        <a:bodyPr/>
        <a:lstStyle/>
        <a:p>
          <a:r>
            <a:rPr lang="tr-TR" sz="800" dirty="0" smtClean="0"/>
            <a:t>Turan SARIYER</a:t>
          </a:r>
        </a:p>
        <a:p>
          <a:r>
            <a:rPr lang="tr-TR" sz="800" dirty="0" smtClean="0"/>
            <a:t>V.H.K.İ </a:t>
          </a:r>
        </a:p>
      </dgm:t>
    </dgm:pt>
    <dgm:pt modelId="{4CD2AE99-5E22-4ABD-BEAD-084A0A48EFF2}" type="parTrans" cxnId="{61E66924-F8AA-4E03-A674-66C33D558A8A}">
      <dgm:prSet/>
      <dgm:spPr/>
      <dgm:t>
        <a:bodyPr/>
        <a:lstStyle/>
        <a:p>
          <a:endParaRPr lang="tr-TR" sz="800"/>
        </a:p>
      </dgm:t>
    </dgm:pt>
    <dgm:pt modelId="{472E59B7-F640-4B3A-898E-08F52E0B12F7}" type="sibTrans" cxnId="{61E66924-F8AA-4E03-A674-66C33D558A8A}">
      <dgm:prSet/>
      <dgm:spPr/>
      <dgm:t>
        <a:bodyPr/>
        <a:lstStyle/>
        <a:p>
          <a:endParaRPr lang="tr-TR"/>
        </a:p>
      </dgm:t>
    </dgm:pt>
    <dgm:pt modelId="{B9DC0E42-25CC-4143-A6A1-73BAC47F1565}">
      <dgm:prSet custT="1"/>
      <dgm:spPr/>
      <dgm:t>
        <a:bodyPr/>
        <a:lstStyle/>
        <a:p>
          <a:r>
            <a:rPr lang="tr-TR" sz="800" dirty="0" smtClean="0"/>
            <a:t>Veysel KARAÇAY</a:t>
          </a:r>
        </a:p>
        <a:p>
          <a:r>
            <a:rPr lang="tr-TR" sz="800" dirty="0" smtClean="0"/>
            <a:t>SEKRETER</a:t>
          </a:r>
          <a:endParaRPr lang="tr-TR" sz="800" dirty="0"/>
        </a:p>
      </dgm:t>
    </dgm:pt>
    <dgm:pt modelId="{1315D8F6-C1C5-4B4E-BC2F-91D497FC62C0}" type="parTrans" cxnId="{F632B27F-1528-4471-8FDB-39B24299A71C}">
      <dgm:prSet/>
      <dgm:spPr/>
      <dgm:t>
        <a:bodyPr/>
        <a:lstStyle/>
        <a:p>
          <a:endParaRPr lang="tr-TR" sz="800"/>
        </a:p>
      </dgm:t>
    </dgm:pt>
    <dgm:pt modelId="{E1A361B0-BAB5-430C-8048-CF265EB5485A}" type="sibTrans" cxnId="{F632B27F-1528-4471-8FDB-39B24299A71C}">
      <dgm:prSet/>
      <dgm:spPr/>
      <dgm:t>
        <a:bodyPr/>
        <a:lstStyle/>
        <a:p>
          <a:endParaRPr lang="tr-TR"/>
        </a:p>
      </dgm:t>
    </dgm:pt>
    <dgm:pt modelId="{7477A948-B9EC-4A27-88E0-5DEF37742155}">
      <dgm:prSet custT="1"/>
      <dgm:spPr/>
      <dgm:t>
        <a:bodyPr/>
        <a:lstStyle/>
        <a:p>
          <a:r>
            <a:rPr lang="tr-TR" sz="800" dirty="0" smtClean="0"/>
            <a:t>SERVET KARAHAN MEMUR</a:t>
          </a:r>
          <a:endParaRPr lang="tr-TR" sz="800" dirty="0"/>
        </a:p>
      </dgm:t>
    </dgm:pt>
    <dgm:pt modelId="{0776791C-DDC7-4E63-B234-97695B1161D7}" type="parTrans" cxnId="{4DC41D0A-4A82-4268-B5E6-29DBE431DBAB}">
      <dgm:prSet/>
      <dgm:spPr/>
      <dgm:t>
        <a:bodyPr/>
        <a:lstStyle/>
        <a:p>
          <a:endParaRPr lang="tr-TR"/>
        </a:p>
      </dgm:t>
    </dgm:pt>
    <dgm:pt modelId="{EF4E27D8-9348-46A9-8814-D3A5452C0AD2}" type="sibTrans" cxnId="{4DC41D0A-4A82-4268-B5E6-29DBE431DBAB}">
      <dgm:prSet/>
      <dgm:spPr/>
      <dgm:t>
        <a:bodyPr/>
        <a:lstStyle/>
        <a:p>
          <a:endParaRPr lang="tr-TR"/>
        </a:p>
      </dgm:t>
    </dgm:pt>
    <dgm:pt modelId="{81D552E7-B9F7-40A1-BE10-54648E39669D}" type="pres">
      <dgm:prSet presAssocID="{CE8B70C5-721B-4AB8-A786-306932731B0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1CBB8B3B-EF96-459A-B3B6-1E4EAA2CB52B}" type="pres">
      <dgm:prSet presAssocID="{1908E0E5-BFEF-4F00-BECD-C55CB374874C}" presName="hierRoot1" presStyleCnt="0"/>
      <dgm:spPr/>
      <dgm:t>
        <a:bodyPr/>
        <a:lstStyle/>
        <a:p>
          <a:endParaRPr lang="tr-TR"/>
        </a:p>
      </dgm:t>
    </dgm:pt>
    <dgm:pt modelId="{FB3150C0-2746-4056-AEE0-5A1CA62D0333}" type="pres">
      <dgm:prSet presAssocID="{1908E0E5-BFEF-4F00-BECD-C55CB374874C}" presName="composite" presStyleCnt="0"/>
      <dgm:spPr/>
      <dgm:t>
        <a:bodyPr/>
        <a:lstStyle/>
        <a:p>
          <a:endParaRPr lang="tr-TR"/>
        </a:p>
      </dgm:t>
    </dgm:pt>
    <dgm:pt modelId="{B6C0442E-405E-4CFA-B137-B4E6B89B163B}" type="pres">
      <dgm:prSet presAssocID="{1908E0E5-BFEF-4F00-BECD-C55CB374874C}" presName="background" presStyleLbl="node0" presStyleIdx="0" presStyleCnt="1"/>
      <dgm:spPr/>
      <dgm:t>
        <a:bodyPr/>
        <a:lstStyle/>
        <a:p>
          <a:endParaRPr lang="tr-TR"/>
        </a:p>
      </dgm:t>
    </dgm:pt>
    <dgm:pt modelId="{63D963F4-A8BB-4EDC-A341-7C44EC1D0531}" type="pres">
      <dgm:prSet presAssocID="{1908E0E5-BFEF-4F00-BECD-C55CB374874C}" presName="text" presStyleLbl="fgAcc0" presStyleIdx="0" presStyleCnt="1" custScaleX="137785" custLinFactY="-71223" custLinFactNeighborX="-12036" custLinFactNeighborY="-1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76652C8-B7C7-448D-A722-617C4083A2A2}" type="pres">
      <dgm:prSet presAssocID="{1908E0E5-BFEF-4F00-BECD-C55CB374874C}" presName="hierChild2" presStyleCnt="0"/>
      <dgm:spPr/>
      <dgm:t>
        <a:bodyPr/>
        <a:lstStyle/>
        <a:p>
          <a:endParaRPr lang="tr-TR"/>
        </a:p>
      </dgm:t>
    </dgm:pt>
    <dgm:pt modelId="{0285D688-24B1-4E1E-8909-6DDF87DCF4B4}" type="pres">
      <dgm:prSet presAssocID="{370DE483-0445-48B1-A1D5-5AA655A1690F}" presName="Name10" presStyleLbl="parChTrans1D2" presStyleIdx="0" presStyleCnt="8"/>
      <dgm:spPr/>
      <dgm:t>
        <a:bodyPr/>
        <a:lstStyle/>
        <a:p>
          <a:endParaRPr lang="tr-TR"/>
        </a:p>
      </dgm:t>
    </dgm:pt>
    <dgm:pt modelId="{86A918FC-CDF1-4FFB-A327-19BC6F9870BE}" type="pres">
      <dgm:prSet presAssocID="{5BB65C41-E8EB-4A55-B98F-2609C52E5EC9}" presName="hierRoot2" presStyleCnt="0"/>
      <dgm:spPr/>
      <dgm:t>
        <a:bodyPr/>
        <a:lstStyle/>
        <a:p>
          <a:endParaRPr lang="tr-TR"/>
        </a:p>
      </dgm:t>
    </dgm:pt>
    <dgm:pt modelId="{A631B816-7583-4A46-84BD-F56966CE5911}" type="pres">
      <dgm:prSet presAssocID="{5BB65C41-E8EB-4A55-B98F-2609C52E5EC9}" presName="composite2" presStyleCnt="0"/>
      <dgm:spPr/>
      <dgm:t>
        <a:bodyPr/>
        <a:lstStyle/>
        <a:p>
          <a:endParaRPr lang="tr-TR"/>
        </a:p>
      </dgm:t>
    </dgm:pt>
    <dgm:pt modelId="{1D97ABC0-7DDE-4D32-A0D6-CB398A4D03C4}" type="pres">
      <dgm:prSet presAssocID="{5BB65C41-E8EB-4A55-B98F-2609C52E5EC9}" presName="background2" presStyleLbl="node2" presStyleIdx="0" presStyleCnt="8"/>
      <dgm:spPr/>
      <dgm:t>
        <a:bodyPr/>
        <a:lstStyle/>
        <a:p>
          <a:endParaRPr lang="tr-TR"/>
        </a:p>
      </dgm:t>
    </dgm:pt>
    <dgm:pt modelId="{79D9A648-E183-445E-A8E6-9AA1A7F7F2FA}" type="pres">
      <dgm:prSet presAssocID="{5BB65C41-E8EB-4A55-B98F-2609C52E5EC9}" presName="text2" presStyleLbl="fgAcc2" presStyleIdx="0" presStyleCnt="8" custLinFactNeighborX="2904" custLinFactNeighborY="771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EA3E37E-C682-4C5D-B21F-FF816094EE98}" type="pres">
      <dgm:prSet presAssocID="{5BB65C41-E8EB-4A55-B98F-2609C52E5EC9}" presName="hierChild3" presStyleCnt="0"/>
      <dgm:spPr/>
      <dgm:t>
        <a:bodyPr/>
        <a:lstStyle/>
        <a:p>
          <a:endParaRPr lang="tr-TR"/>
        </a:p>
      </dgm:t>
    </dgm:pt>
    <dgm:pt modelId="{84C0CDF6-E77F-471A-A1D1-E810C005C154}" type="pres">
      <dgm:prSet presAssocID="{4877CCC2-5343-41E9-B70F-51B56E26FBD5}" presName="Name10" presStyleLbl="parChTrans1D2" presStyleIdx="1" presStyleCnt="8"/>
      <dgm:spPr/>
      <dgm:t>
        <a:bodyPr/>
        <a:lstStyle/>
        <a:p>
          <a:endParaRPr lang="tr-TR"/>
        </a:p>
      </dgm:t>
    </dgm:pt>
    <dgm:pt modelId="{2E76CD60-9233-43F0-ADB0-34E3BD5617C3}" type="pres">
      <dgm:prSet presAssocID="{F83289C0-A3B4-4CD4-8CBA-223B901839E4}" presName="hierRoot2" presStyleCnt="0"/>
      <dgm:spPr/>
      <dgm:t>
        <a:bodyPr/>
        <a:lstStyle/>
        <a:p>
          <a:endParaRPr lang="tr-TR"/>
        </a:p>
      </dgm:t>
    </dgm:pt>
    <dgm:pt modelId="{A6144820-0865-4430-9BA5-DEF2607BC1A8}" type="pres">
      <dgm:prSet presAssocID="{F83289C0-A3B4-4CD4-8CBA-223B901839E4}" presName="composite2" presStyleCnt="0"/>
      <dgm:spPr/>
      <dgm:t>
        <a:bodyPr/>
        <a:lstStyle/>
        <a:p>
          <a:endParaRPr lang="tr-TR"/>
        </a:p>
      </dgm:t>
    </dgm:pt>
    <dgm:pt modelId="{EE92BFC2-63C6-4995-91D2-91C6BCE88DF2}" type="pres">
      <dgm:prSet presAssocID="{F83289C0-A3B4-4CD4-8CBA-223B901839E4}" presName="background2" presStyleLbl="node2" presStyleIdx="1" presStyleCnt="8"/>
      <dgm:spPr/>
      <dgm:t>
        <a:bodyPr/>
        <a:lstStyle/>
        <a:p>
          <a:endParaRPr lang="tr-TR"/>
        </a:p>
      </dgm:t>
    </dgm:pt>
    <dgm:pt modelId="{123E0545-7EFA-4BEB-BA4C-5B7B2B0773CA}" type="pres">
      <dgm:prSet presAssocID="{F83289C0-A3B4-4CD4-8CBA-223B901839E4}" presName="text2" presStyleLbl="fgAcc2" presStyleIdx="1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7C0D1E5-24E6-41F1-984B-7918E06A9368}" type="pres">
      <dgm:prSet presAssocID="{F83289C0-A3B4-4CD4-8CBA-223B901839E4}" presName="hierChild3" presStyleCnt="0"/>
      <dgm:spPr/>
      <dgm:t>
        <a:bodyPr/>
        <a:lstStyle/>
        <a:p>
          <a:endParaRPr lang="tr-TR"/>
        </a:p>
      </dgm:t>
    </dgm:pt>
    <dgm:pt modelId="{A52AF576-A84B-4369-B6A0-127473484746}" type="pres">
      <dgm:prSet presAssocID="{E398B35F-2F13-4AE4-90B5-F038C3FA090B}" presName="Name10" presStyleLbl="parChTrans1D2" presStyleIdx="2" presStyleCnt="8"/>
      <dgm:spPr/>
      <dgm:t>
        <a:bodyPr/>
        <a:lstStyle/>
        <a:p>
          <a:endParaRPr lang="tr-TR"/>
        </a:p>
      </dgm:t>
    </dgm:pt>
    <dgm:pt modelId="{1345472C-FE41-4415-AE8D-B22EE7F86F07}" type="pres">
      <dgm:prSet presAssocID="{53B0BFFE-FA0C-4C52-864E-8FD8DCAEBB91}" presName="hierRoot2" presStyleCnt="0"/>
      <dgm:spPr/>
      <dgm:t>
        <a:bodyPr/>
        <a:lstStyle/>
        <a:p>
          <a:endParaRPr lang="tr-TR"/>
        </a:p>
      </dgm:t>
    </dgm:pt>
    <dgm:pt modelId="{FD48E5DA-AF55-4299-BC9A-FCC7F3960E0B}" type="pres">
      <dgm:prSet presAssocID="{53B0BFFE-FA0C-4C52-864E-8FD8DCAEBB91}" presName="composite2" presStyleCnt="0"/>
      <dgm:spPr/>
      <dgm:t>
        <a:bodyPr/>
        <a:lstStyle/>
        <a:p>
          <a:endParaRPr lang="tr-TR"/>
        </a:p>
      </dgm:t>
    </dgm:pt>
    <dgm:pt modelId="{3B7AE2A7-CBC0-43D1-BC5E-44A53B3C9771}" type="pres">
      <dgm:prSet presAssocID="{53B0BFFE-FA0C-4C52-864E-8FD8DCAEBB91}" presName="background2" presStyleLbl="node2" presStyleIdx="2" presStyleCnt="8"/>
      <dgm:spPr/>
      <dgm:t>
        <a:bodyPr/>
        <a:lstStyle/>
        <a:p>
          <a:endParaRPr lang="tr-TR"/>
        </a:p>
      </dgm:t>
    </dgm:pt>
    <dgm:pt modelId="{F42AE72D-F980-463D-BFCB-9872F8BA4AF4}" type="pres">
      <dgm:prSet presAssocID="{53B0BFFE-FA0C-4C52-864E-8FD8DCAEBB91}" presName="text2" presStyleLbl="fgAcc2" presStyleIdx="2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53B5B18-7A27-43BF-979D-41EE8B72B304}" type="pres">
      <dgm:prSet presAssocID="{53B0BFFE-FA0C-4C52-864E-8FD8DCAEBB91}" presName="hierChild3" presStyleCnt="0"/>
      <dgm:spPr/>
      <dgm:t>
        <a:bodyPr/>
        <a:lstStyle/>
        <a:p>
          <a:endParaRPr lang="tr-TR"/>
        </a:p>
      </dgm:t>
    </dgm:pt>
    <dgm:pt modelId="{39A6A0C4-616D-4C9D-9458-25AC7CED7C54}" type="pres">
      <dgm:prSet presAssocID="{0776791C-DDC7-4E63-B234-97695B1161D7}" presName="Name10" presStyleLbl="parChTrans1D2" presStyleIdx="3" presStyleCnt="8"/>
      <dgm:spPr/>
      <dgm:t>
        <a:bodyPr/>
        <a:lstStyle/>
        <a:p>
          <a:endParaRPr lang="tr-TR"/>
        </a:p>
      </dgm:t>
    </dgm:pt>
    <dgm:pt modelId="{34681239-8DA1-43EA-A7BD-EEC94E2F9AE4}" type="pres">
      <dgm:prSet presAssocID="{7477A948-B9EC-4A27-88E0-5DEF37742155}" presName="hierRoot2" presStyleCnt="0"/>
      <dgm:spPr/>
      <dgm:t>
        <a:bodyPr/>
        <a:lstStyle/>
        <a:p>
          <a:endParaRPr lang="tr-TR"/>
        </a:p>
      </dgm:t>
    </dgm:pt>
    <dgm:pt modelId="{859A2E60-1CA3-4CFA-BEBC-6D6FBF4ABA31}" type="pres">
      <dgm:prSet presAssocID="{7477A948-B9EC-4A27-88E0-5DEF37742155}" presName="composite2" presStyleCnt="0"/>
      <dgm:spPr/>
      <dgm:t>
        <a:bodyPr/>
        <a:lstStyle/>
        <a:p>
          <a:endParaRPr lang="tr-TR"/>
        </a:p>
      </dgm:t>
    </dgm:pt>
    <dgm:pt modelId="{70996D70-ADCE-49D0-9B5B-5B90C6EABB3E}" type="pres">
      <dgm:prSet presAssocID="{7477A948-B9EC-4A27-88E0-5DEF37742155}" presName="background2" presStyleLbl="node2" presStyleIdx="3" presStyleCnt="8"/>
      <dgm:spPr/>
      <dgm:t>
        <a:bodyPr/>
        <a:lstStyle/>
        <a:p>
          <a:endParaRPr lang="tr-TR"/>
        </a:p>
      </dgm:t>
    </dgm:pt>
    <dgm:pt modelId="{A5DEEB27-E54D-472D-80AA-91200EA4DB84}" type="pres">
      <dgm:prSet presAssocID="{7477A948-B9EC-4A27-88E0-5DEF37742155}" presName="text2" presStyleLbl="fgAcc2" presStyleIdx="3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E2D055F-D1CD-40BC-A455-E74203F7B8CA}" type="pres">
      <dgm:prSet presAssocID="{7477A948-B9EC-4A27-88E0-5DEF37742155}" presName="hierChild3" presStyleCnt="0"/>
      <dgm:spPr/>
      <dgm:t>
        <a:bodyPr/>
        <a:lstStyle/>
        <a:p>
          <a:endParaRPr lang="tr-TR"/>
        </a:p>
      </dgm:t>
    </dgm:pt>
    <dgm:pt modelId="{2F322514-F1E3-42A6-B493-FD6B2AE0C180}" type="pres">
      <dgm:prSet presAssocID="{2E6B57FE-26D4-442A-A2E8-3BBF7D5854F0}" presName="Name10" presStyleLbl="parChTrans1D2" presStyleIdx="4" presStyleCnt="8"/>
      <dgm:spPr/>
      <dgm:t>
        <a:bodyPr/>
        <a:lstStyle/>
        <a:p>
          <a:endParaRPr lang="tr-TR"/>
        </a:p>
      </dgm:t>
    </dgm:pt>
    <dgm:pt modelId="{10A267C0-6815-4F5F-A863-63FCB6E6F204}" type="pres">
      <dgm:prSet presAssocID="{22DC1876-7728-4DE2-B325-5284B6E3A509}" presName="hierRoot2" presStyleCnt="0"/>
      <dgm:spPr/>
      <dgm:t>
        <a:bodyPr/>
        <a:lstStyle/>
        <a:p>
          <a:endParaRPr lang="tr-TR"/>
        </a:p>
      </dgm:t>
    </dgm:pt>
    <dgm:pt modelId="{B723FCB2-C605-4D27-8386-1419AD364528}" type="pres">
      <dgm:prSet presAssocID="{22DC1876-7728-4DE2-B325-5284B6E3A509}" presName="composite2" presStyleCnt="0"/>
      <dgm:spPr/>
      <dgm:t>
        <a:bodyPr/>
        <a:lstStyle/>
        <a:p>
          <a:endParaRPr lang="tr-TR"/>
        </a:p>
      </dgm:t>
    </dgm:pt>
    <dgm:pt modelId="{AD415975-AA7A-4E20-9DB0-1EBAE50DD2B9}" type="pres">
      <dgm:prSet presAssocID="{22DC1876-7728-4DE2-B325-5284B6E3A509}" presName="background2" presStyleLbl="node2" presStyleIdx="4" presStyleCnt="8"/>
      <dgm:spPr/>
      <dgm:t>
        <a:bodyPr/>
        <a:lstStyle/>
        <a:p>
          <a:endParaRPr lang="tr-TR"/>
        </a:p>
      </dgm:t>
    </dgm:pt>
    <dgm:pt modelId="{F59057CF-1FBC-4843-8653-B08928D0C2BB}" type="pres">
      <dgm:prSet presAssocID="{22DC1876-7728-4DE2-B325-5284B6E3A509}" presName="text2" presStyleLbl="fgAcc2" presStyleIdx="4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1031625-AB6D-4CF6-A25D-86523776237B}" type="pres">
      <dgm:prSet presAssocID="{22DC1876-7728-4DE2-B325-5284B6E3A509}" presName="hierChild3" presStyleCnt="0"/>
      <dgm:spPr/>
      <dgm:t>
        <a:bodyPr/>
        <a:lstStyle/>
        <a:p>
          <a:endParaRPr lang="tr-TR"/>
        </a:p>
      </dgm:t>
    </dgm:pt>
    <dgm:pt modelId="{49E57E26-A87A-4731-A0B5-01FAD18A9F45}" type="pres">
      <dgm:prSet presAssocID="{4CD2AE99-5E22-4ABD-BEAD-084A0A48EFF2}" presName="Name10" presStyleLbl="parChTrans1D2" presStyleIdx="5" presStyleCnt="8"/>
      <dgm:spPr/>
      <dgm:t>
        <a:bodyPr/>
        <a:lstStyle/>
        <a:p>
          <a:endParaRPr lang="tr-TR"/>
        </a:p>
      </dgm:t>
    </dgm:pt>
    <dgm:pt modelId="{D75AD2E6-38D2-41BA-BCE6-017BCB5DE503}" type="pres">
      <dgm:prSet presAssocID="{1EF76DD9-7C6C-40BA-B7B3-3B43D6828075}" presName="hierRoot2" presStyleCnt="0"/>
      <dgm:spPr/>
      <dgm:t>
        <a:bodyPr/>
        <a:lstStyle/>
        <a:p>
          <a:endParaRPr lang="tr-TR"/>
        </a:p>
      </dgm:t>
    </dgm:pt>
    <dgm:pt modelId="{BA00114B-4D28-4F4B-9A45-103B8217ACB4}" type="pres">
      <dgm:prSet presAssocID="{1EF76DD9-7C6C-40BA-B7B3-3B43D6828075}" presName="composite2" presStyleCnt="0"/>
      <dgm:spPr/>
      <dgm:t>
        <a:bodyPr/>
        <a:lstStyle/>
        <a:p>
          <a:endParaRPr lang="tr-TR"/>
        </a:p>
      </dgm:t>
    </dgm:pt>
    <dgm:pt modelId="{16C09D58-DB9D-4E74-8232-3A1015F734AD}" type="pres">
      <dgm:prSet presAssocID="{1EF76DD9-7C6C-40BA-B7B3-3B43D6828075}" presName="background2" presStyleLbl="node2" presStyleIdx="5" presStyleCnt="8"/>
      <dgm:spPr/>
      <dgm:t>
        <a:bodyPr/>
        <a:lstStyle/>
        <a:p>
          <a:endParaRPr lang="tr-TR"/>
        </a:p>
      </dgm:t>
    </dgm:pt>
    <dgm:pt modelId="{C42D28B9-B8B8-4336-8E46-2869EE624701}" type="pres">
      <dgm:prSet presAssocID="{1EF76DD9-7C6C-40BA-B7B3-3B43D6828075}" presName="text2" presStyleLbl="fgAcc2" presStyleIdx="5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01E42F2-9B1A-4F3E-8597-971567F72714}" type="pres">
      <dgm:prSet presAssocID="{1EF76DD9-7C6C-40BA-B7B3-3B43D6828075}" presName="hierChild3" presStyleCnt="0"/>
      <dgm:spPr/>
      <dgm:t>
        <a:bodyPr/>
        <a:lstStyle/>
        <a:p>
          <a:endParaRPr lang="tr-TR"/>
        </a:p>
      </dgm:t>
    </dgm:pt>
    <dgm:pt modelId="{FCD3B240-2886-47A1-A04F-5B5037BF6177}" type="pres">
      <dgm:prSet presAssocID="{1315D8F6-C1C5-4B4E-BC2F-91D497FC62C0}" presName="Name10" presStyleLbl="parChTrans1D2" presStyleIdx="6" presStyleCnt="8"/>
      <dgm:spPr/>
      <dgm:t>
        <a:bodyPr/>
        <a:lstStyle/>
        <a:p>
          <a:endParaRPr lang="tr-TR"/>
        </a:p>
      </dgm:t>
    </dgm:pt>
    <dgm:pt modelId="{3AC1C8FB-DA97-4137-B507-81EC9C98A619}" type="pres">
      <dgm:prSet presAssocID="{B9DC0E42-25CC-4143-A6A1-73BAC47F1565}" presName="hierRoot2" presStyleCnt="0"/>
      <dgm:spPr/>
      <dgm:t>
        <a:bodyPr/>
        <a:lstStyle/>
        <a:p>
          <a:endParaRPr lang="tr-TR"/>
        </a:p>
      </dgm:t>
    </dgm:pt>
    <dgm:pt modelId="{5335FCF5-68B9-40B9-9DA0-F38B5F2D5375}" type="pres">
      <dgm:prSet presAssocID="{B9DC0E42-25CC-4143-A6A1-73BAC47F1565}" presName="composite2" presStyleCnt="0"/>
      <dgm:spPr/>
      <dgm:t>
        <a:bodyPr/>
        <a:lstStyle/>
        <a:p>
          <a:endParaRPr lang="tr-TR"/>
        </a:p>
      </dgm:t>
    </dgm:pt>
    <dgm:pt modelId="{E7B9AD0A-B679-4FC0-B5B0-2EAE67BCA3A9}" type="pres">
      <dgm:prSet presAssocID="{B9DC0E42-25CC-4143-A6A1-73BAC47F1565}" presName="background2" presStyleLbl="node2" presStyleIdx="6" presStyleCnt="8"/>
      <dgm:spPr/>
      <dgm:t>
        <a:bodyPr/>
        <a:lstStyle/>
        <a:p>
          <a:endParaRPr lang="tr-TR"/>
        </a:p>
      </dgm:t>
    </dgm:pt>
    <dgm:pt modelId="{C6B10EE8-D89F-435B-AAAD-DF9C778EDA6B}" type="pres">
      <dgm:prSet presAssocID="{B9DC0E42-25CC-4143-A6A1-73BAC47F1565}" presName="text2" presStyleLbl="fgAcc2" presStyleIdx="6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1BBDFA8-E2AF-4100-94E6-A84D9FA9FDFF}" type="pres">
      <dgm:prSet presAssocID="{B9DC0E42-25CC-4143-A6A1-73BAC47F1565}" presName="hierChild3" presStyleCnt="0"/>
      <dgm:spPr/>
      <dgm:t>
        <a:bodyPr/>
        <a:lstStyle/>
        <a:p>
          <a:endParaRPr lang="tr-TR"/>
        </a:p>
      </dgm:t>
    </dgm:pt>
    <dgm:pt modelId="{33300014-DB8A-46B5-8131-78F45642755F}" type="pres">
      <dgm:prSet presAssocID="{25015704-E6F6-45FB-961E-1AAEFCFDD4F6}" presName="Name10" presStyleLbl="parChTrans1D2" presStyleIdx="7" presStyleCnt="8"/>
      <dgm:spPr/>
      <dgm:t>
        <a:bodyPr/>
        <a:lstStyle/>
        <a:p>
          <a:endParaRPr lang="tr-TR"/>
        </a:p>
      </dgm:t>
    </dgm:pt>
    <dgm:pt modelId="{A461E6AA-C77F-46CC-81EA-DD397AE4E265}" type="pres">
      <dgm:prSet presAssocID="{109449D9-C79D-4476-8CC3-A9C497AB1C1F}" presName="hierRoot2" presStyleCnt="0"/>
      <dgm:spPr/>
      <dgm:t>
        <a:bodyPr/>
        <a:lstStyle/>
        <a:p>
          <a:endParaRPr lang="tr-TR"/>
        </a:p>
      </dgm:t>
    </dgm:pt>
    <dgm:pt modelId="{C7CB3F39-EFBE-4EFC-B742-C04F205C8835}" type="pres">
      <dgm:prSet presAssocID="{109449D9-C79D-4476-8CC3-A9C497AB1C1F}" presName="composite2" presStyleCnt="0"/>
      <dgm:spPr/>
      <dgm:t>
        <a:bodyPr/>
        <a:lstStyle/>
        <a:p>
          <a:endParaRPr lang="tr-TR"/>
        </a:p>
      </dgm:t>
    </dgm:pt>
    <dgm:pt modelId="{0BDAE520-3116-4C0B-8820-5037CF6D0E04}" type="pres">
      <dgm:prSet presAssocID="{109449D9-C79D-4476-8CC3-A9C497AB1C1F}" presName="background2" presStyleLbl="node2" presStyleIdx="7" presStyleCnt="8"/>
      <dgm:spPr/>
      <dgm:t>
        <a:bodyPr/>
        <a:lstStyle/>
        <a:p>
          <a:endParaRPr lang="tr-TR"/>
        </a:p>
      </dgm:t>
    </dgm:pt>
    <dgm:pt modelId="{5EAF7CF6-F85B-416C-A03B-DB50EB0A23C2}" type="pres">
      <dgm:prSet presAssocID="{109449D9-C79D-4476-8CC3-A9C497AB1C1F}" presName="text2" presStyleLbl="fgAcc2" presStyleIdx="7" presStyleCnt="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864961C-045A-4D0B-BAE5-4901AD4708EE}" type="pres">
      <dgm:prSet presAssocID="{109449D9-C79D-4476-8CC3-A9C497AB1C1F}" presName="hierChild3" presStyleCnt="0"/>
      <dgm:spPr/>
      <dgm:t>
        <a:bodyPr/>
        <a:lstStyle/>
        <a:p>
          <a:endParaRPr lang="tr-TR"/>
        </a:p>
      </dgm:t>
    </dgm:pt>
  </dgm:ptLst>
  <dgm:cxnLst>
    <dgm:cxn modelId="{22A8D76B-6734-4286-9422-EDC6D3CE00F9}" type="presOf" srcId="{25015704-E6F6-45FB-961E-1AAEFCFDD4F6}" destId="{33300014-DB8A-46B5-8131-78F45642755F}" srcOrd="0" destOrd="0" presId="urn:microsoft.com/office/officeart/2005/8/layout/hierarchy1"/>
    <dgm:cxn modelId="{C052A5A6-EE4C-4106-9E79-7BE85756D5F8}" type="presOf" srcId="{370DE483-0445-48B1-A1D5-5AA655A1690F}" destId="{0285D688-24B1-4E1E-8909-6DDF87DCF4B4}" srcOrd="0" destOrd="0" presId="urn:microsoft.com/office/officeart/2005/8/layout/hierarchy1"/>
    <dgm:cxn modelId="{907F9910-FC0F-4065-90A2-3E6CBA9F105F}" type="presOf" srcId="{E398B35F-2F13-4AE4-90B5-F038C3FA090B}" destId="{A52AF576-A84B-4369-B6A0-127473484746}" srcOrd="0" destOrd="0" presId="urn:microsoft.com/office/officeart/2005/8/layout/hierarchy1"/>
    <dgm:cxn modelId="{5C908D01-FD5E-435B-B307-BE1719A4AE2C}" type="presOf" srcId="{4CD2AE99-5E22-4ABD-BEAD-084A0A48EFF2}" destId="{49E57E26-A87A-4731-A0B5-01FAD18A9F45}" srcOrd="0" destOrd="0" presId="urn:microsoft.com/office/officeart/2005/8/layout/hierarchy1"/>
    <dgm:cxn modelId="{70982FC4-4452-4059-94BD-F9A13E0F9D62}" type="presOf" srcId="{7477A948-B9EC-4A27-88E0-5DEF37742155}" destId="{A5DEEB27-E54D-472D-80AA-91200EA4DB84}" srcOrd="0" destOrd="0" presId="urn:microsoft.com/office/officeart/2005/8/layout/hierarchy1"/>
    <dgm:cxn modelId="{61E66924-F8AA-4E03-A674-66C33D558A8A}" srcId="{1908E0E5-BFEF-4F00-BECD-C55CB374874C}" destId="{1EF76DD9-7C6C-40BA-B7B3-3B43D6828075}" srcOrd="5" destOrd="0" parTransId="{4CD2AE99-5E22-4ABD-BEAD-084A0A48EFF2}" sibTransId="{472E59B7-F640-4B3A-898E-08F52E0B12F7}"/>
    <dgm:cxn modelId="{F214EC25-14F3-4048-958A-09D0DE759158}" type="presOf" srcId="{22DC1876-7728-4DE2-B325-5284B6E3A509}" destId="{F59057CF-1FBC-4843-8653-B08928D0C2BB}" srcOrd="0" destOrd="0" presId="urn:microsoft.com/office/officeart/2005/8/layout/hierarchy1"/>
    <dgm:cxn modelId="{C51F6174-0E2C-40F5-8521-EF17996E4B81}" type="presOf" srcId="{B9DC0E42-25CC-4143-A6A1-73BAC47F1565}" destId="{C6B10EE8-D89F-435B-AAAD-DF9C778EDA6B}" srcOrd="0" destOrd="0" presId="urn:microsoft.com/office/officeart/2005/8/layout/hierarchy1"/>
    <dgm:cxn modelId="{9969A751-D06A-4DDB-AD52-6AEC3537A71F}" srcId="{1908E0E5-BFEF-4F00-BECD-C55CB374874C}" destId="{5BB65C41-E8EB-4A55-B98F-2609C52E5EC9}" srcOrd="0" destOrd="0" parTransId="{370DE483-0445-48B1-A1D5-5AA655A1690F}" sibTransId="{3DA77332-B40D-4DED-8DC4-6692E23F10F3}"/>
    <dgm:cxn modelId="{CB8A77DF-643C-4D07-8201-65331E547267}" type="presOf" srcId="{2E6B57FE-26D4-442A-A2E8-3BBF7D5854F0}" destId="{2F322514-F1E3-42A6-B493-FD6B2AE0C180}" srcOrd="0" destOrd="0" presId="urn:microsoft.com/office/officeart/2005/8/layout/hierarchy1"/>
    <dgm:cxn modelId="{5FA78F6A-B1FE-4729-B389-5D6BABB25EA8}" type="presOf" srcId="{1315D8F6-C1C5-4B4E-BC2F-91D497FC62C0}" destId="{FCD3B240-2886-47A1-A04F-5B5037BF6177}" srcOrd="0" destOrd="0" presId="urn:microsoft.com/office/officeart/2005/8/layout/hierarchy1"/>
    <dgm:cxn modelId="{54DAE5D5-D10E-4844-90FF-6F93168B4DA0}" type="presOf" srcId="{1908E0E5-BFEF-4F00-BECD-C55CB374874C}" destId="{63D963F4-A8BB-4EDC-A341-7C44EC1D0531}" srcOrd="0" destOrd="0" presId="urn:microsoft.com/office/officeart/2005/8/layout/hierarchy1"/>
    <dgm:cxn modelId="{4DC41D0A-4A82-4268-B5E6-29DBE431DBAB}" srcId="{1908E0E5-BFEF-4F00-BECD-C55CB374874C}" destId="{7477A948-B9EC-4A27-88E0-5DEF37742155}" srcOrd="3" destOrd="0" parTransId="{0776791C-DDC7-4E63-B234-97695B1161D7}" sibTransId="{EF4E27D8-9348-46A9-8814-D3A5452C0AD2}"/>
    <dgm:cxn modelId="{396A2E9C-C63A-4689-A4CA-CA9FB6C4ED16}" srcId="{1908E0E5-BFEF-4F00-BECD-C55CB374874C}" destId="{109449D9-C79D-4476-8CC3-A9C497AB1C1F}" srcOrd="7" destOrd="0" parTransId="{25015704-E6F6-45FB-961E-1AAEFCFDD4F6}" sibTransId="{3CF3BB9C-11E7-4CBD-B29E-C1F69DB77F13}"/>
    <dgm:cxn modelId="{F632B27F-1528-4471-8FDB-39B24299A71C}" srcId="{1908E0E5-BFEF-4F00-BECD-C55CB374874C}" destId="{B9DC0E42-25CC-4143-A6A1-73BAC47F1565}" srcOrd="6" destOrd="0" parTransId="{1315D8F6-C1C5-4B4E-BC2F-91D497FC62C0}" sibTransId="{E1A361B0-BAB5-430C-8048-CF265EB5485A}"/>
    <dgm:cxn modelId="{DAF516EA-88A0-4022-B259-D808B460F7BA}" type="presOf" srcId="{CE8B70C5-721B-4AB8-A786-306932731B0D}" destId="{81D552E7-B9F7-40A1-BE10-54648E39669D}" srcOrd="0" destOrd="0" presId="urn:microsoft.com/office/officeart/2005/8/layout/hierarchy1"/>
    <dgm:cxn modelId="{AF55C5D2-4846-41A3-9A95-58C1819DE55F}" srcId="{CE8B70C5-721B-4AB8-A786-306932731B0D}" destId="{1908E0E5-BFEF-4F00-BECD-C55CB374874C}" srcOrd="0" destOrd="0" parTransId="{8A395434-80F3-40DA-A1BC-2F096A37C709}" sibTransId="{15CC77F3-2EAC-481D-8AF4-7D1EE765F3CA}"/>
    <dgm:cxn modelId="{97673BF2-6748-40E1-B178-08F085A482F5}" type="presOf" srcId="{F83289C0-A3B4-4CD4-8CBA-223B901839E4}" destId="{123E0545-7EFA-4BEB-BA4C-5B7B2B0773CA}" srcOrd="0" destOrd="0" presId="urn:microsoft.com/office/officeart/2005/8/layout/hierarchy1"/>
    <dgm:cxn modelId="{7DB192C8-287B-474A-9201-F747D3AA3C13}" type="presOf" srcId="{109449D9-C79D-4476-8CC3-A9C497AB1C1F}" destId="{5EAF7CF6-F85B-416C-A03B-DB50EB0A23C2}" srcOrd="0" destOrd="0" presId="urn:microsoft.com/office/officeart/2005/8/layout/hierarchy1"/>
    <dgm:cxn modelId="{5A632997-22AA-4534-95AB-B065F8B4A61D}" type="presOf" srcId="{0776791C-DDC7-4E63-B234-97695B1161D7}" destId="{39A6A0C4-616D-4C9D-9458-25AC7CED7C54}" srcOrd="0" destOrd="0" presId="urn:microsoft.com/office/officeart/2005/8/layout/hierarchy1"/>
    <dgm:cxn modelId="{40C9FED2-CD10-4F64-9B62-17B5E695C72B}" srcId="{1908E0E5-BFEF-4F00-BECD-C55CB374874C}" destId="{F83289C0-A3B4-4CD4-8CBA-223B901839E4}" srcOrd="1" destOrd="0" parTransId="{4877CCC2-5343-41E9-B70F-51B56E26FBD5}" sibTransId="{17FED144-C5B7-409C-B186-9B120A8AD9A9}"/>
    <dgm:cxn modelId="{1D81D2AD-1B91-4974-AF6A-A3878A1F86FF}" type="presOf" srcId="{53B0BFFE-FA0C-4C52-864E-8FD8DCAEBB91}" destId="{F42AE72D-F980-463D-BFCB-9872F8BA4AF4}" srcOrd="0" destOrd="0" presId="urn:microsoft.com/office/officeart/2005/8/layout/hierarchy1"/>
    <dgm:cxn modelId="{546C6F85-5CC3-427A-803C-148FEEA4FACC}" srcId="{1908E0E5-BFEF-4F00-BECD-C55CB374874C}" destId="{22DC1876-7728-4DE2-B325-5284B6E3A509}" srcOrd="4" destOrd="0" parTransId="{2E6B57FE-26D4-442A-A2E8-3BBF7D5854F0}" sibTransId="{C5EF7E04-D1D8-4991-9087-13A71FE15185}"/>
    <dgm:cxn modelId="{CCC4F53C-DF46-43E4-8CE1-28E30A7B1A02}" type="presOf" srcId="{4877CCC2-5343-41E9-B70F-51B56E26FBD5}" destId="{84C0CDF6-E77F-471A-A1D1-E810C005C154}" srcOrd="0" destOrd="0" presId="urn:microsoft.com/office/officeart/2005/8/layout/hierarchy1"/>
    <dgm:cxn modelId="{8073A9D9-DD0F-46BE-BBBE-9AB117C213B9}" type="presOf" srcId="{5BB65C41-E8EB-4A55-B98F-2609C52E5EC9}" destId="{79D9A648-E183-445E-A8E6-9AA1A7F7F2FA}" srcOrd="0" destOrd="0" presId="urn:microsoft.com/office/officeart/2005/8/layout/hierarchy1"/>
    <dgm:cxn modelId="{962A35DB-D103-4DCD-B63B-9D969B99BCC2}" srcId="{1908E0E5-BFEF-4F00-BECD-C55CB374874C}" destId="{53B0BFFE-FA0C-4C52-864E-8FD8DCAEBB91}" srcOrd="2" destOrd="0" parTransId="{E398B35F-2F13-4AE4-90B5-F038C3FA090B}" sibTransId="{6FFA5B9F-6095-4EC0-817F-5A6D0281B81B}"/>
    <dgm:cxn modelId="{890E5F3B-91A5-473E-BD6D-A8E5825F9418}" type="presOf" srcId="{1EF76DD9-7C6C-40BA-B7B3-3B43D6828075}" destId="{C42D28B9-B8B8-4336-8E46-2869EE624701}" srcOrd="0" destOrd="0" presId="urn:microsoft.com/office/officeart/2005/8/layout/hierarchy1"/>
    <dgm:cxn modelId="{05079B05-E011-491C-9764-BEF57524E271}" type="presParOf" srcId="{81D552E7-B9F7-40A1-BE10-54648E39669D}" destId="{1CBB8B3B-EF96-459A-B3B6-1E4EAA2CB52B}" srcOrd="0" destOrd="0" presId="urn:microsoft.com/office/officeart/2005/8/layout/hierarchy1"/>
    <dgm:cxn modelId="{A7F46B97-4CB9-4E48-81BD-A58B6FAFB954}" type="presParOf" srcId="{1CBB8B3B-EF96-459A-B3B6-1E4EAA2CB52B}" destId="{FB3150C0-2746-4056-AEE0-5A1CA62D0333}" srcOrd="0" destOrd="0" presId="urn:microsoft.com/office/officeart/2005/8/layout/hierarchy1"/>
    <dgm:cxn modelId="{975AEB23-F3E0-4057-A013-9E7499A4D50D}" type="presParOf" srcId="{FB3150C0-2746-4056-AEE0-5A1CA62D0333}" destId="{B6C0442E-405E-4CFA-B137-B4E6B89B163B}" srcOrd="0" destOrd="0" presId="urn:microsoft.com/office/officeart/2005/8/layout/hierarchy1"/>
    <dgm:cxn modelId="{FA90F46E-3F07-44E0-A7F2-AA3CDA53F679}" type="presParOf" srcId="{FB3150C0-2746-4056-AEE0-5A1CA62D0333}" destId="{63D963F4-A8BB-4EDC-A341-7C44EC1D0531}" srcOrd="1" destOrd="0" presId="urn:microsoft.com/office/officeart/2005/8/layout/hierarchy1"/>
    <dgm:cxn modelId="{FF9F1676-DDA6-4C13-B982-9DC6F87FB734}" type="presParOf" srcId="{1CBB8B3B-EF96-459A-B3B6-1E4EAA2CB52B}" destId="{D76652C8-B7C7-448D-A722-617C4083A2A2}" srcOrd="1" destOrd="0" presId="urn:microsoft.com/office/officeart/2005/8/layout/hierarchy1"/>
    <dgm:cxn modelId="{E2880F88-60BE-45D3-9316-E24CFE1E2615}" type="presParOf" srcId="{D76652C8-B7C7-448D-A722-617C4083A2A2}" destId="{0285D688-24B1-4E1E-8909-6DDF87DCF4B4}" srcOrd="0" destOrd="0" presId="urn:microsoft.com/office/officeart/2005/8/layout/hierarchy1"/>
    <dgm:cxn modelId="{5CAF8414-DF6C-4A8C-A37A-F028B4AFDE97}" type="presParOf" srcId="{D76652C8-B7C7-448D-A722-617C4083A2A2}" destId="{86A918FC-CDF1-4FFB-A327-19BC6F9870BE}" srcOrd="1" destOrd="0" presId="urn:microsoft.com/office/officeart/2005/8/layout/hierarchy1"/>
    <dgm:cxn modelId="{7CB51193-C3AA-4A19-91DE-98A674837D3D}" type="presParOf" srcId="{86A918FC-CDF1-4FFB-A327-19BC6F9870BE}" destId="{A631B816-7583-4A46-84BD-F56966CE5911}" srcOrd="0" destOrd="0" presId="urn:microsoft.com/office/officeart/2005/8/layout/hierarchy1"/>
    <dgm:cxn modelId="{C8975A5B-450B-474A-BF4B-2E1A3716D28E}" type="presParOf" srcId="{A631B816-7583-4A46-84BD-F56966CE5911}" destId="{1D97ABC0-7DDE-4D32-A0D6-CB398A4D03C4}" srcOrd="0" destOrd="0" presId="urn:microsoft.com/office/officeart/2005/8/layout/hierarchy1"/>
    <dgm:cxn modelId="{F6E5C5A4-2969-44ED-8F25-277876F89BF4}" type="presParOf" srcId="{A631B816-7583-4A46-84BD-F56966CE5911}" destId="{79D9A648-E183-445E-A8E6-9AA1A7F7F2FA}" srcOrd="1" destOrd="0" presId="urn:microsoft.com/office/officeart/2005/8/layout/hierarchy1"/>
    <dgm:cxn modelId="{BA5DF459-8FA0-41A5-AFBA-6BDA95D9642D}" type="presParOf" srcId="{86A918FC-CDF1-4FFB-A327-19BC6F9870BE}" destId="{3EA3E37E-C682-4C5D-B21F-FF816094EE98}" srcOrd="1" destOrd="0" presId="urn:microsoft.com/office/officeart/2005/8/layout/hierarchy1"/>
    <dgm:cxn modelId="{AD03065B-F907-4E83-B9AB-459E72F3598B}" type="presParOf" srcId="{D76652C8-B7C7-448D-A722-617C4083A2A2}" destId="{84C0CDF6-E77F-471A-A1D1-E810C005C154}" srcOrd="2" destOrd="0" presId="urn:microsoft.com/office/officeart/2005/8/layout/hierarchy1"/>
    <dgm:cxn modelId="{5B5BD4AB-ABAC-40F3-8F3E-856D54E434A2}" type="presParOf" srcId="{D76652C8-B7C7-448D-A722-617C4083A2A2}" destId="{2E76CD60-9233-43F0-ADB0-34E3BD5617C3}" srcOrd="3" destOrd="0" presId="urn:microsoft.com/office/officeart/2005/8/layout/hierarchy1"/>
    <dgm:cxn modelId="{745A0102-A367-4EDC-A20D-80CAF556B925}" type="presParOf" srcId="{2E76CD60-9233-43F0-ADB0-34E3BD5617C3}" destId="{A6144820-0865-4430-9BA5-DEF2607BC1A8}" srcOrd="0" destOrd="0" presId="urn:microsoft.com/office/officeart/2005/8/layout/hierarchy1"/>
    <dgm:cxn modelId="{E549745A-EAE1-406C-ABCF-82469F868228}" type="presParOf" srcId="{A6144820-0865-4430-9BA5-DEF2607BC1A8}" destId="{EE92BFC2-63C6-4995-91D2-91C6BCE88DF2}" srcOrd="0" destOrd="0" presId="urn:microsoft.com/office/officeart/2005/8/layout/hierarchy1"/>
    <dgm:cxn modelId="{B9DD17A2-794D-4891-B922-D510F995A11D}" type="presParOf" srcId="{A6144820-0865-4430-9BA5-DEF2607BC1A8}" destId="{123E0545-7EFA-4BEB-BA4C-5B7B2B0773CA}" srcOrd="1" destOrd="0" presId="urn:microsoft.com/office/officeart/2005/8/layout/hierarchy1"/>
    <dgm:cxn modelId="{1612E0D7-1ED8-40B6-837F-BC1D7A06E99B}" type="presParOf" srcId="{2E76CD60-9233-43F0-ADB0-34E3BD5617C3}" destId="{27C0D1E5-24E6-41F1-984B-7918E06A9368}" srcOrd="1" destOrd="0" presId="urn:microsoft.com/office/officeart/2005/8/layout/hierarchy1"/>
    <dgm:cxn modelId="{B2FCC00C-4941-4116-87EF-BF9D7E0A1366}" type="presParOf" srcId="{D76652C8-B7C7-448D-A722-617C4083A2A2}" destId="{A52AF576-A84B-4369-B6A0-127473484746}" srcOrd="4" destOrd="0" presId="urn:microsoft.com/office/officeart/2005/8/layout/hierarchy1"/>
    <dgm:cxn modelId="{19599B45-8A56-4CE7-B79D-D3C1258E1CFF}" type="presParOf" srcId="{D76652C8-B7C7-448D-A722-617C4083A2A2}" destId="{1345472C-FE41-4415-AE8D-B22EE7F86F07}" srcOrd="5" destOrd="0" presId="urn:microsoft.com/office/officeart/2005/8/layout/hierarchy1"/>
    <dgm:cxn modelId="{D12C65E7-5081-48FD-BB1F-A8221E36C0A6}" type="presParOf" srcId="{1345472C-FE41-4415-AE8D-B22EE7F86F07}" destId="{FD48E5DA-AF55-4299-BC9A-FCC7F3960E0B}" srcOrd="0" destOrd="0" presId="urn:microsoft.com/office/officeart/2005/8/layout/hierarchy1"/>
    <dgm:cxn modelId="{0B6F9D25-7C51-45A8-BA2B-507D04BC84B9}" type="presParOf" srcId="{FD48E5DA-AF55-4299-BC9A-FCC7F3960E0B}" destId="{3B7AE2A7-CBC0-43D1-BC5E-44A53B3C9771}" srcOrd="0" destOrd="0" presId="urn:microsoft.com/office/officeart/2005/8/layout/hierarchy1"/>
    <dgm:cxn modelId="{4A7E3AD1-0BC4-4178-8DAD-F4442A4A8DB5}" type="presParOf" srcId="{FD48E5DA-AF55-4299-BC9A-FCC7F3960E0B}" destId="{F42AE72D-F980-463D-BFCB-9872F8BA4AF4}" srcOrd="1" destOrd="0" presId="urn:microsoft.com/office/officeart/2005/8/layout/hierarchy1"/>
    <dgm:cxn modelId="{06FB4C9E-35C4-45AB-88A9-0F37DE70B03C}" type="presParOf" srcId="{1345472C-FE41-4415-AE8D-B22EE7F86F07}" destId="{E53B5B18-7A27-43BF-979D-41EE8B72B304}" srcOrd="1" destOrd="0" presId="urn:microsoft.com/office/officeart/2005/8/layout/hierarchy1"/>
    <dgm:cxn modelId="{C61F9F39-6A74-4FEF-8491-514C2DEB9581}" type="presParOf" srcId="{D76652C8-B7C7-448D-A722-617C4083A2A2}" destId="{39A6A0C4-616D-4C9D-9458-25AC7CED7C54}" srcOrd="6" destOrd="0" presId="urn:microsoft.com/office/officeart/2005/8/layout/hierarchy1"/>
    <dgm:cxn modelId="{67521AF3-AE65-435F-9A41-EDDEAF932750}" type="presParOf" srcId="{D76652C8-B7C7-448D-A722-617C4083A2A2}" destId="{34681239-8DA1-43EA-A7BD-EEC94E2F9AE4}" srcOrd="7" destOrd="0" presId="urn:microsoft.com/office/officeart/2005/8/layout/hierarchy1"/>
    <dgm:cxn modelId="{2573401C-4005-47CB-B1A7-D9C755D17C7B}" type="presParOf" srcId="{34681239-8DA1-43EA-A7BD-EEC94E2F9AE4}" destId="{859A2E60-1CA3-4CFA-BEBC-6D6FBF4ABA31}" srcOrd="0" destOrd="0" presId="urn:microsoft.com/office/officeart/2005/8/layout/hierarchy1"/>
    <dgm:cxn modelId="{569E46B4-3723-42A1-8882-90CF1223641E}" type="presParOf" srcId="{859A2E60-1CA3-4CFA-BEBC-6D6FBF4ABA31}" destId="{70996D70-ADCE-49D0-9B5B-5B90C6EABB3E}" srcOrd="0" destOrd="0" presId="urn:microsoft.com/office/officeart/2005/8/layout/hierarchy1"/>
    <dgm:cxn modelId="{65ADAEE6-9873-422C-A194-EAD24BCE0BB6}" type="presParOf" srcId="{859A2E60-1CA3-4CFA-BEBC-6D6FBF4ABA31}" destId="{A5DEEB27-E54D-472D-80AA-91200EA4DB84}" srcOrd="1" destOrd="0" presId="urn:microsoft.com/office/officeart/2005/8/layout/hierarchy1"/>
    <dgm:cxn modelId="{EDEB8274-83B6-4CAB-8245-DD4236C28306}" type="presParOf" srcId="{34681239-8DA1-43EA-A7BD-EEC94E2F9AE4}" destId="{CE2D055F-D1CD-40BC-A455-E74203F7B8CA}" srcOrd="1" destOrd="0" presId="urn:microsoft.com/office/officeart/2005/8/layout/hierarchy1"/>
    <dgm:cxn modelId="{9C4C7DF8-9142-457E-B394-82556E7BC957}" type="presParOf" srcId="{D76652C8-B7C7-448D-A722-617C4083A2A2}" destId="{2F322514-F1E3-42A6-B493-FD6B2AE0C180}" srcOrd="8" destOrd="0" presId="urn:microsoft.com/office/officeart/2005/8/layout/hierarchy1"/>
    <dgm:cxn modelId="{B116C053-C779-46B2-B327-63D5FF717DE4}" type="presParOf" srcId="{D76652C8-B7C7-448D-A722-617C4083A2A2}" destId="{10A267C0-6815-4F5F-A863-63FCB6E6F204}" srcOrd="9" destOrd="0" presId="urn:microsoft.com/office/officeart/2005/8/layout/hierarchy1"/>
    <dgm:cxn modelId="{561945DC-E3D1-4664-A553-63FEE355B70A}" type="presParOf" srcId="{10A267C0-6815-4F5F-A863-63FCB6E6F204}" destId="{B723FCB2-C605-4D27-8386-1419AD364528}" srcOrd="0" destOrd="0" presId="urn:microsoft.com/office/officeart/2005/8/layout/hierarchy1"/>
    <dgm:cxn modelId="{E90DE809-D908-46A0-9A33-1AE892758D4C}" type="presParOf" srcId="{B723FCB2-C605-4D27-8386-1419AD364528}" destId="{AD415975-AA7A-4E20-9DB0-1EBAE50DD2B9}" srcOrd="0" destOrd="0" presId="urn:microsoft.com/office/officeart/2005/8/layout/hierarchy1"/>
    <dgm:cxn modelId="{C32B7A03-2413-489F-B5EF-8880C9A0D808}" type="presParOf" srcId="{B723FCB2-C605-4D27-8386-1419AD364528}" destId="{F59057CF-1FBC-4843-8653-B08928D0C2BB}" srcOrd="1" destOrd="0" presId="urn:microsoft.com/office/officeart/2005/8/layout/hierarchy1"/>
    <dgm:cxn modelId="{710DCE74-3399-43E1-8C02-CDECA7D89F18}" type="presParOf" srcId="{10A267C0-6815-4F5F-A863-63FCB6E6F204}" destId="{41031625-AB6D-4CF6-A25D-86523776237B}" srcOrd="1" destOrd="0" presId="urn:microsoft.com/office/officeart/2005/8/layout/hierarchy1"/>
    <dgm:cxn modelId="{46EBE659-5388-4146-8DB2-982785233197}" type="presParOf" srcId="{D76652C8-B7C7-448D-A722-617C4083A2A2}" destId="{49E57E26-A87A-4731-A0B5-01FAD18A9F45}" srcOrd="10" destOrd="0" presId="urn:microsoft.com/office/officeart/2005/8/layout/hierarchy1"/>
    <dgm:cxn modelId="{860BE075-F0FD-44EB-BDEC-2DCC37D573B1}" type="presParOf" srcId="{D76652C8-B7C7-448D-A722-617C4083A2A2}" destId="{D75AD2E6-38D2-41BA-BCE6-017BCB5DE503}" srcOrd="11" destOrd="0" presId="urn:microsoft.com/office/officeart/2005/8/layout/hierarchy1"/>
    <dgm:cxn modelId="{E822F7CB-7D8C-449A-9F54-1A376F830A18}" type="presParOf" srcId="{D75AD2E6-38D2-41BA-BCE6-017BCB5DE503}" destId="{BA00114B-4D28-4F4B-9A45-103B8217ACB4}" srcOrd="0" destOrd="0" presId="urn:microsoft.com/office/officeart/2005/8/layout/hierarchy1"/>
    <dgm:cxn modelId="{5F0BDB0D-51C0-4496-9F69-D5C6EB4FB0FB}" type="presParOf" srcId="{BA00114B-4D28-4F4B-9A45-103B8217ACB4}" destId="{16C09D58-DB9D-4E74-8232-3A1015F734AD}" srcOrd="0" destOrd="0" presId="urn:microsoft.com/office/officeart/2005/8/layout/hierarchy1"/>
    <dgm:cxn modelId="{E281A26D-BB57-4C82-A125-0C55647E0569}" type="presParOf" srcId="{BA00114B-4D28-4F4B-9A45-103B8217ACB4}" destId="{C42D28B9-B8B8-4336-8E46-2869EE624701}" srcOrd="1" destOrd="0" presId="urn:microsoft.com/office/officeart/2005/8/layout/hierarchy1"/>
    <dgm:cxn modelId="{423760B6-C4ED-4B59-9380-43501712C466}" type="presParOf" srcId="{D75AD2E6-38D2-41BA-BCE6-017BCB5DE503}" destId="{E01E42F2-9B1A-4F3E-8597-971567F72714}" srcOrd="1" destOrd="0" presId="urn:microsoft.com/office/officeart/2005/8/layout/hierarchy1"/>
    <dgm:cxn modelId="{EAC13F07-A9B4-492B-B5E7-29D22D40B7AF}" type="presParOf" srcId="{D76652C8-B7C7-448D-A722-617C4083A2A2}" destId="{FCD3B240-2886-47A1-A04F-5B5037BF6177}" srcOrd="12" destOrd="0" presId="urn:microsoft.com/office/officeart/2005/8/layout/hierarchy1"/>
    <dgm:cxn modelId="{C26E2CBA-A0D4-4985-95EE-5C7177416164}" type="presParOf" srcId="{D76652C8-B7C7-448D-A722-617C4083A2A2}" destId="{3AC1C8FB-DA97-4137-B507-81EC9C98A619}" srcOrd="13" destOrd="0" presId="urn:microsoft.com/office/officeart/2005/8/layout/hierarchy1"/>
    <dgm:cxn modelId="{1281606D-BA88-4D24-8881-5A05655C99C4}" type="presParOf" srcId="{3AC1C8FB-DA97-4137-B507-81EC9C98A619}" destId="{5335FCF5-68B9-40B9-9DA0-F38B5F2D5375}" srcOrd="0" destOrd="0" presId="urn:microsoft.com/office/officeart/2005/8/layout/hierarchy1"/>
    <dgm:cxn modelId="{11A1A5E4-3B23-4AF7-B789-498C49242539}" type="presParOf" srcId="{5335FCF5-68B9-40B9-9DA0-F38B5F2D5375}" destId="{E7B9AD0A-B679-4FC0-B5B0-2EAE67BCA3A9}" srcOrd="0" destOrd="0" presId="urn:microsoft.com/office/officeart/2005/8/layout/hierarchy1"/>
    <dgm:cxn modelId="{5CB7C155-60B6-4E72-B25D-1938A2F6DB9D}" type="presParOf" srcId="{5335FCF5-68B9-40B9-9DA0-F38B5F2D5375}" destId="{C6B10EE8-D89F-435B-AAAD-DF9C778EDA6B}" srcOrd="1" destOrd="0" presId="urn:microsoft.com/office/officeart/2005/8/layout/hierarchy1"/>
    <dgm:cxn modelId="{3C2C472C-33CF-4F72-BFEF-02F2C854201A}" type="presParOf" srcId="{3AC1C8FB-DA97-4137-B507-81EC9C98A619}" destId="{31BBDFA8-E2AF-4100-94E6-A84D9FA9FDFF}" srcOrd="1" destOrd="0" presId="urn:microsoft.com/office/officeart/2005/8/layout/hierarchy1"/>
    <dgm:cxn modelId="{28D6057E-BCD3-44E3-8043-9382ED182E5D}" type="presParOf" srcId="{D76652C8-B7C7-448D-A722-617C4083A2A2}" destId="{33300014-DB8A-46B5-8131-78F45642755F}" srcOrd="14" destOrd="0" presId="urn:microsoft.com/office/officeart/2005/8/layout/hierarchy1"/>
    <dgm:cxn modelId="{B88324B4-E8AC-47F1-85DD-99ED476217A6}" type="presParOf" srcId="{D76652C8-B7C7-448D-A722-617C4083A2A2}" destId="{A461E6AA-C77F-46CC-81EA-DD397AE4E265}" srcOrd="15" destOrd="0" presId="urn:microsoft.com/office/officeart/2005/8/layout/hierarchy1"/>
    <dgm:cxn modelId="{E715ACB8-77E5-4DA7-B20D-67BC68F6E3E7}" type="presParOf" srcId="{A461E6AA-C77F-46CC-81EA-DD397AE4E265}" destId="{C7CB3F39-EFBE-4EFC-B742-C04F205C8835}" srcOrd="0" destOrd="0" presId="urn:microsoft.com/office/officeart/2005/8/layout/hierarchy1"/>
    <dgm:cxn modelId="{FE3006A7-9752-4B29-9635-82EDB07CE6FD}" type="presParOf" srcId="{C7CB3F39-EFBE-4EFC-B742-C04F205C8835}" destId="{0BDAE520-3116-4C0B-8820-5037CF6D0E04}" srcOrd="0" destOrd="0" presId="urn:microsoft.com/office/officeart/2005/8/layout/hierarchy1"/>
    <dgm:cxn modelId="{367D9B70-092D-431F-903E-CB8CD3525D98}" type="presParOf" srcId="{C7CB3F39-EFBE-4EFC-B742-C04F205C8835}" destId="{5EAF7CF6-F85B-416C-A03B-DB50EB0A23C2}" srcOrd="1" destOrd="0" presId="urn:microsoft.com/office/officeart/2005/8/layout/hierarchy1"/>
    <dgm:cxn modelId="{850DBA33-146C-4BE1-98FC-16BFE1A8B02C}" type="presParOf" srcId="{A461E6AA-C77F-46CC-81EA-DD397AE4E265}" destId="{7864961C-045A-4D0B-BAE5-4901AD4708E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300014-DB8A-46B5-8131-78F45642755F}">
      <dsp:nvSpPr>
        <dsp:cNvPr id="0" name=""/>
        <dsp:cNvSpPr/>
      </dsp:nvSpPr>
      <dsp:spPr>
        <a:xfrm>
          <a:off x="3935301" y="1200590"/>
          <a:ext cx="3713726" cy="116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425"/>
              </a:lnTo>
              <a:lnTo>
                <a:pt x="3713726" y="1085425"/>
              </a:lnTo>
              <a:lnTo>
                <a:pt x="3713726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3B240-2886-47A1-A04F-5B5037BF6177}">
      <dsp:nvSpPr>
        <dsp:cNvPr id="0" name=""/>
        <dsp:cNvSpPr/>
      </dsp:nvSpPr>
      <dsp:spPr>
        <a:xfrm>
          <a:off x="3935301" y="1200590"/>
          <a:ext cx="2681699" cy="116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425"/>
              </a:lnTo>
              <a:lnTo>
                <a:pt x="2681699" y="1085425"/>
              </a:lnTo>
              <a:lnTo>
                <a:pt x="2681699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57E26-A87A-4731-A0B5-01FAD18A9F45}">
      <dsp:nvSpPr>
        <dsp:cNvPr id="0" name=""/>
        <dsp:cNvSpPr/>
      </dsp:nvSpPr>
      <dsp:spPr>
        <a:xfrm>
          <a:off x="3935301" y="1200590"/>
          <a:ext cx="1649671" cy="116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425"/>
              </a:lnTo>
              <a:lnTo>
                <a:pt x="1649671" y="1085425"/>
              </a:lnTo>
              <a:lnTo>
                <a:pt x="1649671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22514-F1E3-42A6-B493-FD6B2AE0C180}">
      <dsp:nvSpPr>
        <dsp:cNvPr id="0" name=""/>
        <dsp:cNvSpPr/>
      </dsp:nvSpPr>
      <dsp:spPr>
        <a:xfrm>
          <a:off x="3935301" y="1200590"/>
          <a:ext cx="617644" cy="116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425"/>
              </a:lnTo>
              <a:lnTo>
                <a:pt x="617644" y="1085425"/>
              </a:lnTo>
              <a:lnTo>
                <a:pt x="617644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6A0C4-616D-4C9D-9458-25AC7CED7C54}">
      <dsp:nvSpPr>
        <dsp:cNvPr id="0" name=""/>
        <dsp:cNvSpPr/>
      </dsp:nvSpPr>
      <dsp:spPr>
        <a:xfrm>
          <a:off x="3520917" y="1200590"/>
          <a:ext cx="414383" cy="1163648"/>
        </a:xfrm>
        <a:custGeom>
          <a:avLst/>
          <a:gdLst/>
          <a:ahLst/>
          <a:cxnLst/>
          <a:rect l="0" t="0" r="0" b="0"/>
          <a:pathLst>
            <a:path>
              <a:moveTo>
                <a:pt x="414383" y="0"/>
              </a:moveTo>
              <a:lnTo>
                <a:pt x="414383" y="1085425"/>
              </a:lnTo>
              <a:lnTo>
                <a:pt x="0" y="1085425"/>
              </a:lnTo>
              <a:lnTo>
                <a:pt x="0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AF576-A84B-4369-B6A0-127473484746}">
      <dsp:nvSpPr>
        <dsp:cNvPr id="0" name=""/>
        <dsp:cNvSpPr/>
      </dsp:nvSpPr>
      <dsp:spPr>
        <a:xfrm>
          <a:off x="2488890" y="1200590"/>
          <a:ext cx="1446411" cy="1163648"/>
        </a:xfrm>
        <a:custGeom>
          <a:avLst/>
          <a:gdLst/>
          <a:ahLst/>
          <a:cxnLst/>
          <a:rect l="0" t="0" r="0" b="0"/>
          <a:pathLst>
            <a:path>
              <a:moveTo>
                <a:pt x="1446411" y="0"/>
              </a:moveTo>
              <a:lnTo>
                <a:pt x="1446411" y="1085425"/>
              </a:lnTo>
              <a:lnTo>
                <a:pt x="0" y="1085425"/>
              </a:lnTo>
              <a:lnTo>
                <a:pt x="0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C0CDF6-E77F-471A-A1D1-E810C005C154}">
      <dsp:nvSpPr>
        <dsp:cNvPr id="0" name=""/>
        <dsp:cNvSpPr/>
      </dsp:nvSpPr>
      <dsp:spPr>
        <a:xfrm>
          <a:off x="1456862" y="1200590"/>
          <a:ext cx="2478438" cy="1163648"/>
        </a:xfrm>
        <a:custGeom>
          <a:avLst/>
          <a:gdLst/>
          <a:ahLst/>
          <a:cxnLst/>
          <a:rect l="0" t="0" r="0" b="0"/>
          <a:pathLst>
            <a:path>
              <a:moveTo>
                <a:pt x="2478438" y="0"/>
              </a:moveTo>
              <a:lnTo>
                <a:pt x="2478438" y="1085425"/>
              </a:lnTo>
              <a:lnTo>
                <a:pt x="0" y="1085425"/>
              </a:lnTo>
              <a:lnTo>
                <a:pt x="0" y="11636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5D688-24B1-4E1E-8909-6DDF87DCF4B4}">
      <dsp:nvSpPr>
        <dsp:cNvPr id="0" name=""/>
        <dsp:cNvSpPr/>
      </dsp:nvSpPr>
      <dsp:spPr>
        <a:xfrm>
          <a:off x="449356" y="1200590"/>
          <a:ext cx="3485945" cy="1204998"/>
        </a:xfrm>
        <a:custGeom>
          <a:avLst/>
          <a:gdLst/>
          <a:ahLst/>
          <a:cxnLst/>
          <a:rect l="0" t="0" r="0" b="0"/>
          <a:pathLst>
            <a:path>
              <a:moveTo>
                <a:pt x="3485945" y="0"/>
              </a:moveTo>
              <a:lnTo>
                <a:pt x="3485945" y="1126775"/>
              </a:lnTo>
              <a:lnTo>
                <a:pt x="0" y="1126775"/>
              </a:lnTo>
              <a:lnTo>
                <a:pt x="0" y="120499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0442E-405E-4CFA-B137-B4E6B89B163B}">
      <dsp:nvSpPr>
        <dsp:cNvPr id="0" name=""/>
        <dsp:cNvSpPr/>
      </dsp:nvSpPr>
      <dsp:spPr>
        <a:xfrm>
          <a:off x="3353582" y="664405"/>
          <a:ext cx="1163437" cy="53618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63F4-A8BB-4EDC-A341-7C44EC1D0531}">
      <dsp:nvSpPr>
        <dsp:cNvPr id="0" name=""/>
        <dsp:cNvSpPr/>
      </dsp:nvSpPr>
      <dsp:spPr>
        <a:xfrm>
          <a:off x="3447403" y="753535"/>
          <a:ext cx="1163437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Emin  ÇİFTÇİ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DAİRE BAŞKANI V.</a:t>
          </a:r>
          <a:endParaRPr lang="tr-TR" sz="800" kern="1200" dirty="0"/>
        </a:p>
      </dsp:txBody>
      <dsp:txXfrm>
        <a:off x="3463107" y="769239"/>
        <a:ext cx="1132029" cy="504777"/>
      </dsp:txXfrm>
    </dsp:sp>
    <dsp:sp modelId="{1D97ABC0-7DDE-4D32-A0D6-CB398A4D03C4}">
      <dsp:nvSpPr>
        <dsp:cNvPr id="0" name=""/>
        <dsp:cNvSpPr/>
      </dsp:nvSpPr>
      <dsp:spPr>
        <a:xfrm>
          <a:off x="27163" y="2405589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9A648-E183-445E-A8E6-9AA1A7F7F2FA}">
      <dsp:nvSpPr>
        <dsp:cNvPr id="0" name=""/>
        <dsp:cNvSpPr/>
      </dsp:nvSpPr>
      <dsp:spPr>
        <a:xfrm>
          <a:off x="120983" y="2494719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YAVUZ SELİM İÇİN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</a:p>
      </dsp:txBody>
      <dsp:txXfrm>
        <a:off x="136687" y="2510423"/>
        <a:ext cx="812978" cy="504777"/>
      </dsp:txXfrm>
    </dsp:sp>
    <dsp:sp modelId="{EE92BFC2-63C6-4995-91D2-91C6BCE88DF2}">
      <dsp:nvSpPr>
        <dsp:cNvPr id="0" name=""/>
        <dsp:cNvSpPr/>
      </dsp:nvSpPr>
      <dsp:spPr>
        <a:xfrm>
          <a:off x="1034669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E0545-7EFA-4BEB-BA4C-5B7B2B0773CA}">
      <dsp:nvSpPr>
        <dsp:cNvPr id="0" name=""/>
        <dsp:cNvSpPr/>
      </dsp:nvSpPr>
      <dsp:spPr>
        <a:xfrm>
          <a:off x="1128490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MURAT BURAN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  <a:endParaRPr lang="tr-TR" sz="800" kern="1200" dirty="0"/>
        </a:p>
      </dsp:txBody>
      <dsp:txXfrm>
        <a:off x="1144194" y="2469072"/>
        <a:ext cx="812978" cy="504777"/>
      </dsp:txXfrm>
    </dsp:sp>
    <dsp:sp modelId="{3B7AE2A7-CBC0-43D1-BC5E-44A53B3C9771}">
      <dsp:nvSpPr>
        <dsp:cNvPr id="0" name=""/>
        <dsp:cNvSpPr/>
      </dsp:nvSpPr>
      <dsp:spPr>
        <a:xfrm>
          <a:off x="2066697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AE72D-F980-463D-BFCB-9872F8BA4AF4}">
      <dsp:nvSpPr>
        <dsp:cNvPr id="0" name=""/>
        <dsp:cNvSpPr/>
      </dsp:nvSpPr>
      <dsp:spPr>
        <a:xfrm>
          <a:off x="2160517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ABDULLAH DEMİR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MEMUR</a:t>
          </a:r>
          <a:endParaRPr lang="tr-TR" sz="800" kern="1200" dirty="0"/>
        </a:p>
      </dsp:txBody>
      <dsp:txXfrm>
        <a:off x="2176221" y="2469072"/>
        <a:ext cx="812978" cy="504777"/>
      </dsp:txXfrm>
    </dsp:sp>
    <dsp:sp modelId="{70996D70-ADCE-49D0-9B5B-5B90C6EABB3E}">
      <dsp:nvSpPr>
        <dsp:cNvPr id="0" name=""/>
        <dsp:cNvSpPr/>
      </dsp:nvSpPr>
      <dsp:spPr>
        <a:xfrm>
          <a:off x="3098724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EEB27-E54D-472D-80AA-91200EA4DB84}">
      <dsp:nvSpPr>
        <dsp:cNvPr id="0" name=""/>
        <dsp:cNvSpPr/>
      </dsp:nvSpPr>
      <dsp:spPr>
        <a:xfrm>
          <a:off x="3192545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SERVET KARAHAN MEMUR</a:t>
          </a:r>
          <a:endParaRPr lang="tr-TR" sz="800" kern="1200" dirty="0"/>
        </a:p>
      </dsp:txBody>
      <dsp:txXfrm>
        <a:off x="3208249" y="2469072"/>
        <a:ext cx="812978" cy="504777"/>
      </dsp:txXfrm>
    </dsp:sp>
    <dsp:sp modelId="{AD415975-AA7A-4E20-9DB0-1EBAE50DD2B9}">
      <dsp:nvSpPr>
        <dsp:cNvPr id="0" name=""/>
        <dsp:cNvSpPr/>
      </dsp:nvSpPr>
      <dsp:spPr>
        <a:xfrm>
          <a:off x="4130752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057CF-1FBC-4843-8653-B08928D0C2BB}">
      <dsp:nvSpPr>
        <dsp:cNvPr id="0" name=""/>
        <dsp:cNvSpPr/>
      </dsp:nvSpPr>
      <dsp:spPr>
        <a:xfrm>
          <a:off x="4224573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Serhat NAS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MEMUR</a:t>
          </a:r>
          <a:endParaRPr lang="tr-TR" sz="800" kern="1200" dirty="0"/>
        </a:p>
      </dsp:txBody>
      <dsp:txXfrm>
        <a:off x="4240277" y="2469072"/>
        <a:ext cx="812978" cy="504777"/>
      </dsp:txXfrm>
    </dsp:sp>
    <dsp:sp modelId="{16C09D58-DB9D-4E74-8232-3A1015F734AD}">
      <dsp:nvSpPr>
        <dsp:cNvPr id="0" name=""/>
        <dsp:cNvSpPr/>
      </dsp:nvSpPr>
      <dsp:spPr>
        <a:xfrm>
          <a:off x="5162779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D28B9-B8B8-4336-8E46-2869EE624701}">
      <dsp:nvSpPr>
        <dsp:cNvPr id="0" name=""/>
        <dsp:cNvSpPr/>
      </dsp:nvSpPr>
      <dsp:spPr>
        <a:xfrm>
          <a:off x="5256600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Turan SARIYER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V.H.K.İ </a:t>
          </a:r>
        </a:p>
      </dsp:txBody>
      <dsp:txXfrm>
        <a:off x="5272304" y="2469072"/>
        <a:ext cx="812978" cy="504777"/>
      </dsp:txXfrm>
    </dsp:sp>
    <dsp:sp modelId="{E7B9AD0A-B679-4FC0-B5B0-2EAE67BCA3A9}">
      <dsp:nvSpPr>
        <dsp:cNvPr id="0" name=""/>
        <dsp:cNvSpPr/>
      </dsp:nvSpPr>
      <dsp:spPr>
        <a:xfrm>
          <a:off x="6194807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10EE8-D89F-435B-AAAD-DF9C778EDA6B}">
      <dsp:nvSpPr>
        <dsp:cNvPr id="0" name=""/>
        <dsp:cNvSpPr/>
      </dsp:nvSpPr>
      <dsp:spPr>
        <a:xfrm>
          <a:off x="6288628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Veysel KARAÇAY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SEKRETER</a:t>
          </a:r>
          <a:endParaRPr lang="tr-TR" sz="800" kern="1200" dirty="0"/>
        </a:p>
      </dsp:txBody>
      <dsp:txXfrm>
        <a:off x="6304332" y="2469072"/>
        <a:ext cx="812978" cy="504777"/>
      </dsp:txXfrm>
    </dsp:sp>
    <dsp:sp modelId="{0BDAE520-3116-4C0B-8820-5037CF6D0E04}">
      <dsp:nvSpPr>
        <dsp:cNvPr id="0" name=""/>
        <dsp:cNvSpPr/>
      </dsp:nvSpPr>
      <dsp:spPr>
        <a:xfrm>
          <a:off x="7226835" y="2364238"/>
          <a:ext cx="844386" cy="53618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F7CF6-F85B-416C-A03B-DB50EB0A23C2}">
      <dsp:nvSpPr>
        <dsp:cNvPr id="0" name=""/>
        <dsp:cNvSpPr/>
      </dsp:nvSpPr>
      <dsp:spPr>
        <a:xfrm>
          <a:off x="7320655" y="2453368"/>
          <a:ext cx="844386" cy="5361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 smtClean="0"/>
            <a:t>Şafih</a:t>
          </a:r>
          <a:r>
            <a:rPr lang="tr-TR" sz="800" kern="1200" dirty="0" smtClean="0"/>
            <a:t> ECER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HİZMETLİ</a:t>
          </a:r>
          <a:endParaRPr lang="tr-TR" sz="800" kern="1200" dirty="0"/>
        </a:p>
      </dsp:txBody>
      <dsp:txXfrm>
        <a:off x="7336359" y="2469072"/>
        <a:ext cx="812978" cy="5047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5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r">
              <a:defRPr sz="1200"/>
            </a:lvl1pPr>
          </a:lstStyle>
          <a:p>
            <a:fld id="{2470103B-A3EA-42F2-A5B1-0E1BFF8ABA1B}" type="datetimeFigureOut">
              <a:rPr lang="tr-TR" smtClean="0"/>
              <a:pPr/>
              <a:t>22.01.2018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9" tIns="45930" rIns="91859" bIns="4593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1" y="4724958"/>
            <a:ext cx="5486400" cy="4476273"/>
          </a:xfrm>
          <a:prstGeom prst="rect">
            <a:avLst/>
          </a:prstGeom>
        </p:spPr>
        <p:txBody>
          <a:bodyPr vert="horz" lIns="91859" tIns="45930" rIns="91859" bIns="4593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5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r">
              <a:defRPr sz="1200"/>
            </a:lvl1pPr>
          </a:lstStyle>
          <a:p>
            <a:fld id="{47C79724-B173-4409-968E-2399AA501C5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941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18443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3772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43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3867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C34C-1FF3-47BC-9ABB-BAED85F86A51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04427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804F7-0D22-4167-B0C5-CA8AE052C4D6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7986703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CB30-F56C-486E-9B96-03F33B3DF1B5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804452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BB88-EA8C-4929-A85B-819DD5CB64C5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36658790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27F75-16D5-4D3A-A4A4-E05824B3BD15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55713237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B28A-D65B-4E3C-925B-59A4FBD5BF72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0408541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AA92-57CA-411E-AA86-BE069DFF0A63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51552722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472F0-4C3E-4C8B-85B6-6AA57E4FBC1B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03819572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83A8B-60A1-4169-B4B6-FA25CCBE7DF6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7552692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5EE2-502C-464B-B96F-395722D85506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90155086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DAE2E-0CD4-490C-A7B4-6F569951D049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40740198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7E07A-5977-4417-B75D-3B01041E3C8D}" type="datetime1">
              <a:rPr lang="tr-TR" smtClean="0"/>
              <a:pPr>
                <a:defRPr/>
              </a:pPr>
              <a:t>22.01.2018</a:t>
            </a:fld>
            <a:endParaRPr lang="tr-T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1889C-71AF-4034-8856-E7F60E0EEF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241864"/>
      </p:ext>
    </p:extLst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39D776-B756-4AA8-BD71-EF1AC65DBF2D}" type="datetime1">
              <a:rPr lang="tr-TR" smtClean="0"/>
              <a:pPr/>
              <a:t>22.01.2018</a:t>
            </a:fld>
            <a:endParaRPr lang="tr-T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653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  <p:sldLayoutId id="2147483980" r:id="rId12"/>
  </p:sldLayoutIdLst>
  <p:transition spd="med">
    <p:push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schemeClr val="bg1"/>
                </a:solidFill>
              </a:rPr>
              <a:pPr/>
              <a:t>1</a:t>
            </a:fld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078" name="Rectangle 22"/>
          <p:cNvSpPr txBox="1">
            <a:spLocks noGrp="1" noChangeArrowheads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r" eaLnBrk="1" hangingPunct="1"/>
            <a:endParaRPr lang="tr-TR" altLang="tr-TR" sz="1200"/>
          </a:p>
        </p:txBody>
      </p:sp>
      <p:sp>
        <p:nvSpPr>
          <p:cNvPr id="447492" name="Rectangle 4"/>
          <p:cNvSpPr>
            <a:spLocks noChangeArrowheads="1"/>
          </p:cNvSpPr>
          <p:nvPr/>
        </p:nvSpPr>
        <p:spPr bwMode="auto">
          <a:xfrm>
            <a:off x="1714480" y="908720"/>
            <a:ext cx="6215105" cy="4945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r>
              <a:rPr lang="tr-T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anose="02040602050305030304" pitchFamily="18" charset="0"/>
              </a:rPr>
              <a:t>T.C.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r>
              <a:rPr lang="tr-T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anose="02040602050305030304" pitchFamily="18" charset="0"/>
              </a:rPr>
              <a:t>SİİRT ÜNİVERSİTESİ</a:t>
            </a:r>
          </a:p>
          <a:p>
            <a:pPr algn="ctr"/>
            <a:r>
              <a:rPr lang="tr-TR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 Antiqua" panose="02040602050305030304" pitchFamily="18" charset="0"/>
              </a:rPr>
              <a:t>REKTÖRLÜĞÜ </a:t>
            </a:r>
          </a:p>
          <a:p>
            <a:pPr algn="ctr"/>
            <a:endParaRPr lang="tr-TR" sz="3600" b="1" dirty="0">
              <a:effectLst>
                <a:outerShdw blurRad="38100" dist="38100" dir="2700000" algn="tl">
                  <a:srgbClr val="C0C0C0"/>
                </a:outerShdw>
              </a:effectLst>
              <a:latin typeface="Book Antiqua" panose="02040602050305030304" pitchFamily="18" charset="0"/>
              <a:cs typeface="Times New Roman" pitchFamily="18" charset="0"/>
            </a:endParaRPr>
          </a:p>
          <a:p>
            <a:pPr algn="ctr"/>
            <a:r>
              <a:rPr lang="tr-TR" sz="3600" b="1" dirty="0" smtClean="0">
                <a:latin typeface="Book Antiqua" panose="02040602050305030304" pitchFamily="18" charset="0"/>
                <a:cs typeface="Times New Roman" pitchFamily="18" charset="0"/>
              </a:rPr>
              <a:t>ÖĞRENCİ </a:t>
            </a:r>
            <a:r>
              <a:rPr lang="tr-TR" sz="3600" b="1" dirty="0">
                <a:latin typeface="Book Antiqua" panose="02040602050305030304" pitchFamily="18" charset="0"/>
                <a:cs typeface="Times New Roman" pitchFamily="18" charset="0"/>
              </a:rPr>
              <a:t>İŞLERİ DAİRE </a:t>
            </a:r>
            <a:r>
              <a:rPr lang="tr-TR" sz="3600" b="1" dirty="0" smtClean="0">
                <a:latin typeface="Book Antiqua" panose="02040602050305030304" pitchFamily="18" charset="0"/>
                <a:cs typeface="Times New Roman" pitchFamily="18" charset="0"/>
              </a:rPr>
              <a:t>BAŞKANLIĞI</a:t>
            </a:r>
            <a:endParaRPr lang="tr-TR" sz="3600" b="1" dirty="0">
              <a:latin typeface="Book Antiqua" panose="02040602050305030304" pitchFamily="18" charset="0"/>
              <a:cs typeface="Times New Roman" pitchFamily="18" charset="0"/>
            </a:endParaRPr>
          </a:p>
          <a:p>
            <a:pPr algn="ctr"/>
            <a:endParaRPr lang="tr-TR" sz="3600" b="1" dirty="0" smtClean="0">
              <a:latin typeface="Book Antiqua" panose="02040602050305030304" pitchFamily="18" charset="0"/>
              <a:cs typeface="Times New Roman" pitchFamily="18" charset="0"/>
            </a:endParaRPr>
          </a:p>
          <a:p>
            <a:pPr algn="ctr"/>
            <a:r>
              <a:rPr lang="tr-TR" sz="3600" b="1" dirty="0" smtClean="0">
                <a:latin typeface="Book Antiqua" panose="02040602050305030304" pitchFamily="18" charset="0"/>
                <a:cs typeface="Times New Roman" pitchFamily="18" charset="0"/>
              </a:rPr>
              <a:t>2017 YILI </a:t>
            </a:r>
          </a:p>
          <a:p>
            <a:pPr algn="ctr"/>
            <a:r>
              <a:rPr lang="tr-TR" sz="3600" b="1" dirty="0" smtClean="0">
                <a:latin typeface="Book Antiqua" panose="02040602050305030304" pitchFamily="18" charset="0"/>
                <a:cs typeface="Times New Roman" pitchFamily="18" charset="0"/>
              </a:rPr>
              <a:t>BRİFİNG RAPORU</a:t>
            </a:r>
            <a:endParaRPr lang="tr-TR" sz="3600" dirty="0">
              <a:latin typeface="Book Antiqua" panose="02040602050305030304" pitchFamily="18" charset="0"/>
              <a:cs typeface="Times New Roman" pitchFamily="18" charset="0"/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endParaRPr lang="tr-TR" sz="3600" b="1" dirty="0">
              <a:effectLst>
                <a:outerShdw blurRad="38100" dist="38100" dir="2700000" algn="tl">
                  <a:srgbClr val="C0C0C0"/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30721" name="Picture 1" descr="C:\Users\SERHAT56\Desktop\012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73549" y="548680"/>
            <a:ext cx="2876550" cy="1524000"/>
          </a:xfrm>
          <a:prstGeom prst="rect">
            <a:avLst/>
          </a:prstGeom>
          <a:noFill/>
        </p:spPr>
      </p:pic>
      <p:pic>
        <p:nvPicPr>
          <p:cNvPr id="30722" name="Picture 2" descr="C:\Users\SERHAT56\Desktop\012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6592" y="620688"/>
            <a:ext cx="2876550" cy="152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5645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Dikdörtgen 2"/>
          <p:cNvSpPr/>
          <p:nvPr/>
        </p:nvSpPr>
        <p:spPr>
          <a:xfrm>
            <a:off x="611560" y="2564904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>
                <a:latin typeface="Times New Roman" pitchFamily="18" charset="0"/>
                <a:cs typeface="Times New Roman" pitchFamily="18" charset="0"/>
              </a:rPr>
              <a:t>Misyon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Eğitim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Birimleri ile eşgüdüm sağlayarak planlanan eğitim-öğretim sürecinin düzenli bir şekilde yürütülmesini gerçekleştirmek; öğrencilere, mezunlara, öğretim elemanlarına ve ilişkide olduğumuz kurumlara bilgi ve belge hizmeti sunmak. </a:t>
            </a: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r>
              <a:rPr lang="tr-TR" b="1" i="1" dirty="0" smtClean="0">
                <a:latin typeface="Times New Roman" pitchFamily="18" charset="0"/>
                <a:cs typeface="Times New Roman" pitchFamily="18" charset="0"/>
              </a:rPr>
              <a:t>Vizyon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Sürekli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gelişen bilgi ve teknolojileri kullanarak, güler yüzlü bir ifade ile güvenli ve mümkün olan en hızlı şekilde bilgi ve belge hizmeti sunan; öğrenci, öğretim elemanı ve personelin memnuniyetini ön plana çıkaran, ülke çapında örnek ve farklı bir birim olmak.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611560" y="836712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A. Misyon ve Vizyon</a:t>
            </a:r>
            <a:endParaRPr lang="tr-TR" sz="3600" dirty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865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60216" y="717456"/>
            <a:ext cx="7264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B. Yetki, Görev ve Sorumluluklar</a:t>
            </a:r>
            <a:endParaRPr lang="tr-TR" sz="3600" dirty="0"/>
          </a:p>
          <a:p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755576" y="1772816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Eğitim-öğretim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İşlemleri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Kayıt İşlemleri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Harç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Yatay Geçiş İşlemleri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Öğrenci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Özlük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İşlemleri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Not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ders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Mezuniyet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kayıt silme işlemleri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Diploma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İstatistik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Lisansüstü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/ Doktora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Genel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idari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hizmetler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Burs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Otomasyon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Müfredat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Bologna İşlemleri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254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433508" y="836712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 smtClean="0"/>
              <a:t>Personel Şeması</a:t>
            </a:r>
            <a:endParaRPr lang="tr-TR" sz="3200" b="1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1" name="Diyagram 24"/>
          <p:cNvGraphicFramePr/>
          <p:nvPr>
            <p:extLst>
              <p:ext uri="{D42A27DB-BD31-4B8C-83A1-F6EECF244321}">
                <p14:modId xmlns:p14="http://schemas.microsoft.com/office/powerpoint/2010/main" val="385924981"/>
              </p:ext>
            </p:extLst>
          </p:nvPr>
        </p:nvGraphicFramePr>
        <p:xfrm>
          <a:off x="323528" y="1643050"/>
          <a:ext cx="8167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76064" y="404664"/>
            <a:ext cx="8305800" cy="1143000"/>
          </a:xfrm>
        </p:spPr>
        <p:txBody>
          <a:bodyPr/>
          <a:lstStyle/>
          <a:p>
            <a:r>
              <a:rPr lang="tr-TR" dirty="0" smtClean="0"/>
              <a:t>Personel Görev Dağılım Tablosu</a:t>
            </a: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813465"/>
              </p:ext>
            </p:extLst>
          </p:nvPr>
        </p:nvGraphicFramePr>
        <p:xfrm>
          <a:off x="498523" y="1644826"/>
          <a:ext cx="7776864" cy="4416802"/>
        </p:xfrm>
        <a:graphic>
          <a:graphicData uri="http://schemas.openxmlformats.org/drawingml/2006/table">
            <a:tbl>
              <a:tblPr/>
              <a:tblGrid>
                <a:gridCol w="618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124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Adı Soyadı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Ünvanı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Birimde Aldığı İşler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768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Emin ÇİFTÇİ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Başkan V.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 iş akışını sağlamak, yazışmalar,Öğrenci İşleri Otomasyonu,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Harç ve YÖKSİS İşlemleri, Taşınır ve tahakkuk işlemleri ile ilgi yapılacak işleri takip etmek.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14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Yavuz Selim İÇİN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Yazı İşleri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yazışmalarla ilgili iş ve işlemleri yapmak ve takip etmek. Senato ve YÖK ile yapılan yazışmaları yapmak. Taşınır Kontrol Yetkilisi İşlemleri.</a:t>
                      </a:r>
                      <a:endParaRPr lang="tr-TR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557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Turan SARIYER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V.H.K.İ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Ön Lisans,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 Yüksek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Lisanstan Sorumlu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Otomasyon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İşlemleri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23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Murat BURAN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İşlemleri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ÖSYM, KYK,YÖKSİS İşlemleri,  Öğrenci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Kimlik Kartları İşlemleri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Servet KARAHAN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Memur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şlemleri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YÖKSİS işlemleri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Harç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Tahakkuk işlemleri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KYK İşlemleri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Abdullah DEMİR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Memur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Ödeme İşlemleri,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Mutemetlik ,Taşınır İşlemleri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 Gerçekleştirme Görevli İşlemleri.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768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Serhat NAS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Memur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İstatistiki Bilgiler ,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Web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sorumlusu.Üniversitemizin Web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Ana sayfasında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Öğrencilere her konuda gerekli duyuruları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yapmak. Ön Lisans Otomasyon İşlemleri.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Veysel KARAÇAY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Sekreter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(Hizmetli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 Başkanı Sekreteri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Telefon akışını sağlamak,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 Otomasyonu için ilgili personele yardımcı olmak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47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Şafih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ECER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Tüm Temizlik İşleri,Kurum 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Gelen-Giden Evrak Dağıtım İşlemleri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 smtClean="0"/>
              <a:t>ÖĞRENCİ İŞLERİNİN ÇALIŞMA ALANLARI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072494" cy="5072098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tr-TR" sz="1300" dirty="0" smtClean="0">
                <a:latin typeface="+mj-lt"/>
              </a:rPr>
              <a:t>Yeni kayıt yapacak olan öğrencilerin kayıt için gerekli evrak ve işlemlerinin yapılması , otomasyona aktarımının sağlanması.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YÖK, ÖSYM, KYK, diğer üniversiteler ve diğer kurumlarla gerekli tüm yazışmaları yapmak.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Akademik Personelin ve İdari Personelin otomasyon sistemi üzerindeki tüm sorunlarını çözmek ve işlemlerin sürekliliğini sağlamak.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 otomasyonunda eksik ve yanlış girilen notların düzeltilmesi, ders kaydı eksikliklerinin takibi ve düzeltilmesi gibi iş ve işlemleri yapmak.  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Öğrencilerin Burs, Kredi durumlarının belirlenmesi ve takip edilmesi.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Öğrencilerin başarı durumlarının belirlenmesi, mezuniyet döneminde belge almaya hak kazanan öğrencilerin adlarının Rektörlük Makamına sunulması.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Yeni gelen öğrencilerin ilk kimliklerinin geldiği dönemde hazırlanması, ara sınıf öğrencilerinin ise yıpranmış veya kaybolan kimliklerinin ise yeniden hazırlanması ve birimlere teslim edilmesi.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Üniversitemiz Bologna Protokolü çerçevesinde Web İşlemleri, Diploma Eki ve diğer işlemleri takip etmek tamamlamak.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 Kayıt Dosyası, Diploma, Diploma Kabı ve bunun gibi Akademik Birimlerin genel ihtiyaçlarının teminini sağlamak ve onlara dağıtmak.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Daire Başkanlığı yıl sonu Faaliyet Raporu hazırlamak ve bir sonraki yıl için öngörülerde bulunmak.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Öğrencilere ilişkin istatistiki çalışmaların yapılması ve sonuçların ilgililerle paylaşılması.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 ilgilendiren Yönetmelik ve Yönerge değişikliklerini Senato’ya sunup daha sonra yayınlamak.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Akademik Takvimin Akademik Birimlerin görüşü alınarak hazırlanması, Senato’ya sunulması ve yayınlanması. 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Yabancı uyruklu öğrenci alımıyla ilgili gerekli işlemleri yapmak.</a:t>
            </a:r>
            <a:endParaRPr lang="tr-TR" sz="1300" dirty="0">
              <a:latin typeface="+mj-lt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</a:t>
            </a:fld>
            <a:endParaRPr lang="tr-TR"/>
          </a:p>
        </p:txBody>
      </p:sp>
      <p:graphicFrame>
        <p:nvGraphicFramePr>
          <p:cNvPr id="5" name="Group 313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058125924"/>
              </p:ext>
            </p:extLst>
          </p:nvPr>
        </p:nvGraphicFramePr>
        <p:xfrm>
          <a:off x="1214414" y="1857364"/>
          <a:ext cx="7000925" cy="4482121"/>
        </p:xfrm>
        <a:graphic>
          <a:graphicData uri="http://schemas.openxmlformats.org/drawingml/2006/table">
            <a:tbl>
              <a:tblPr/>
              <a:tblGrid>
                <a:gridCol w="4879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18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1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tr-T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2017 Yılı</a:t>
                      </a:r>
                      <a:endParaRPr kumimoji="0" lang="tr-T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3406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İŞİN ADI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ADET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527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Gelen Evrak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1145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Gelen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758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334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601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5527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2838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475656" y="1857364"/>
            <a:ext cx="3744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 sz="2000" b="1" dirty="0">
                <a:latin typeface="Arial" charset="0"/>
              </a:rPr>
              <a:t>EVRAK KAYIT İŞLEMLERİ</a:t>
            </a:r>
          </a:p>
        </p:txBody>
      </p:sp>
    </p:spTree>
    <p:extLst>
      <p:ext uri="{BB962C8B-B14F-4D97-AF65-F5344CB8AC3E}">
        <p14:creationId xmlns:p14="http://schemas.microsoft.com/office/powerpoint/2010/main" val="3291085050"/>
      </p:ext>
    </p:extLst>
  </p:cSld>
  <p:clrMapOvr>
    <a:masterClrMapping/>
  </p:clrMapOvr>
  <p:transition spd="med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81000" y="271953"/>
            <a:ext cx="8305800" cy="1143000"/>
          </a:xfrm>
        </p:spPr>
        <p:txBody>
          <a:bodyPr/>
          <a:lstStyle/>
          <a:p>
            <a:r>
              <a:rPr lang="tr-TR" dirty="0" smtClean="0"/>
              <a:t>Mali Bilgiler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</a:t>
            </a:fld>
            <a:endParaRPr lang="tr-TR"/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365524"/>
              </p:ext>
            </p:extLst>
          </p:nvPr>
        </p:nvGraphicFramePr>
        <p:xfrm>
          <a:off x="611560" y="1484783"/>
          <a:ext cx="8246721" cy="4801737"/>
        </p:xfrm>
        <a:graphic>
          <a:graphicData uri="http://schemas.openxmlformats.org/drawingml/2006/table">
            <a:tbl>
              <a:tblPr/>
              <a:tblGrid>
                <a:gridCol w="1638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9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5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86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67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27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052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239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Bütçe Ödeneği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Serbest Ödenek (b)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Gerçekleşme Durumu% (a*100)/b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Kesin Harcama (a)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Kalan Ödenek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Açıklama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01- Personel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492.900,00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378.000,00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293.267.44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84.732.56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33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02- Sos. </a:t>
                      </a:r>
                      <a:r>
                        <a:rPr lang="tr-TR" sz="14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Güv</a:t>
                      </a: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Kur. D. Prim.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68.400.00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52.600.00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44.983.57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7.616.43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03- Mal ve Hizmet Alım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11.500.00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11.500.00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11.500.00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1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05- Cari Transferler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07- Demirbaşlar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8.000.00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8.000.00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8.000.00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TOPLAM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580.800.00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445.000.00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338.251.01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111.848.99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93300" y="41312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Güz Dönemi Harç Dağılım Tablosu 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/>
          </p:nvPr>
        </p:nvGraphicFramePr>
        <p:xfrm>
          <a:off x="428596" y="590143"/>
          <a:ext cx="8391876" cy="61245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51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17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09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79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81,554,60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63,118,00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223,042,00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39,304,00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138,514,00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73,982,00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3,080,00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108,954,00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130,126,50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55,056,75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119,375,00 TL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0095853"/>
                  </a:ext>
                </a:extLst>
              </a:tr>
              <a:tr h="22860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1,036,491,85TL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779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17,352,00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12,382,02,00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11,058,00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852,00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8,897,80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386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1,615,00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2,280,00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8,235,00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3,895,00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13,183,50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30,969,50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967,50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4779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7,600,00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741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121,524,32 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00298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230403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etin kutusu"/>
          <p:cNvSpPr txBox="1"/>
          <p:nvPr/>
        </p:nvSpPr>
        <p:spPr>
          <a:xfrm>
            <a:off x="1187624" y="406319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Fakülte Harç Dağılım Tablosu</a:t>
            </a:r>
            <a:endParaRPr lang="tr-TR" sz="28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/>
          </p:nvPr>
        </p:nvGraphicFramePr>
        <p:xfrm>
          <a:off x="395536" y="1124744"/>
          <a:ext cx="8136904" cy="5036401"/>
        </p:xfrm>
        <a:graphic>
          <a:graphicData uri="http://schemas.openxmlformats.org/drawingml/2006/table">
            <a:tbl>
              <a:tblPr/>
              <a:tblGrid>
                <a:gridCol w="3983442">
                  <a:extLst>
                    <a:ext uri="{9D8B030D-6E8A-4147-A177-3AD203B41FA5}">
                      <a16:colId xmlns:a16="http://schemas.microsoft.com/office/drawing/2014/main" val="2206487692"/>
                    </a:ext>
                  </a:extLst>
                </a:gridCol>
                <a:gridCol w="4153462">
                  <a:extLst>
                    <a:ext uri="{9D8B030D-6E8A-4147-A177-3AD203B41FA5}">
                      <a16:colId xmlns:a16="http://schemas.microsoft.com/office/drawing/2014/main" val="4154325704"/>
                    </a:ext>
                  </a:extLst>
                </a:gridCol>
              </a:tblGrid>
              <a:tr h="23906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860,00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256819"/>
                  </a:ext>
                </a:extLst>
              </a:tr>
              <a:tr h="2449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17,352,00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278061"/>
                  </a:ext>
                </a:extLst>
              </a:tr>
              <a:tr h="2449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EDEBİYAT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97,936,00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036350"/>
                  </a:ext>
                </a:extLst>
              </a:tr>
              <a:tr h="2449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223,894,00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58256"/>
                  </a:ext>
                </a:extLst>
              </a:tr>
              <a:tr h="36523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62,656,00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301090"/>
                  </a:ext>
                </a:extLst>
              </a:tr>
              <a:tr h="36523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117,189,00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614716"/>
                  </a:ext>
                </a:extLst>
              </a:tr>
              <a:tr h="23906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İİBF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48,201,00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8677512"/>
                  </a:ext>
                </a:extLst>
              </a:tr>
              <a:tr h="36523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YÜKSEKOKULU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139,464,00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576111"/>
                  </a:ext>
                </a:extLst>
              </a:tr>
              <a:tr h="36523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MİMARLIK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74,176,00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855410"/>
                  </a:ext>
                </a:extLst>
              </a:tr>
              <a:tr h="2449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5,360,00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047305"/>
                  </a:ext>
                </a:extLst>
              </a:tr>
              <a:tr h="36523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134,021,00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535844"/>
                  </a:ext>
                </a:extLst>
              </a:tr>
              <a:tr h="23906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75,597,00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497127"/>
                  </a:ext>
                </a:extLst>
              </a:tr>
              <a:tr h="2449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426,00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760910"/>
                  </a:ext>
                </a:extLst>
              </a:tr>
              <a:tr h="2449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386,00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564286"/>
                  </a:ext>
                </a:extLst>
              </a:tr>
              <a:tr h="36523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132,558,00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102652"/>
                  </a:ext>
                </a:extLst>
              </a:tr>
              <a:tr h="2449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30,969,00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464567"/>
                  </a:ext>
                </a:extLst>
              </a:tr>
              <a:tr h="41290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1,158,015,00 TL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401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2085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1 Başlık"/>
          <p:cNvSpPr>
            <a:spLocks noGrp="1"/>
          </p:cNvSpPr>
          <p:nvPr>
            <p:ph type="title"/>
          </p:nvPr>
        </p:nvSpPr>
        <p:spPr>
          <a:xfrm>
            <a:off x="914400" y="809847"/>
            <a:ext cx="8229600" cy="347663"/>
          </a:xfrm>
        </p:spPr>
        <p:txBody>
          <a:bodyPr>
            <a:normAutofit fontScale="90000"/>
          </a:bodyPr>
          <a:lstStyle/>
          <a:p>
            <a:r>
              <a:rPr lang="tr-TR" sz="2800" dirty="0" smtClean="0"/>
              <a:t>2017-2018   Fakülte Harç Dağılım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13" name="Grafik 12"/>
          <p:cNvGraphicFramePr/>
          <p:nvPr>
            <p:extLst/>
          </p:nvPr>
        </p:nvGraphicFramePr>
        <p:xfrm>
          <a:off x="323528" y="1217781"/>
          <a:ext cx="812478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4850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107504" y="0"/>
            <a:ext cx="49291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32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267744" y="6556497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645864"/>
              </p:ext>
            </p:extLst>
          </p:nvPr>
        </p:nvGraphicFramePr>
        <p:xfrm>
          <a:off x="240904" y="549379"/>
          <a:ext cx="8260186" cy="6007116"/>
        </p:xfrm>
        <a:graphic>
          <a:graphicData uri="http://schemas.openxmlformats.org/drawingml/2006/table">
            <a:tbl>
              <a:tblPr firstRow="1" bandRow="1"/>
              <a:tblGrid>
                <a:gridCol w="8260186">
                  <a:extLst>
                    <a:ext uri="{9D8B030D-6E8A-4147-A177-3AD203B41FA5}">
                      <a16:colId xmlns:a16="http://schemas.microsoft.com/office/drawing/2014/main" val="4078170577"/>
                    </a:ext>
                  </a:extLst>
                </a:gridCol>
              </a:tblGrid>
              <a:tr h="4347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FAKÜLTELER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062807"/>
                  </a:ext>
                </a:extLst>
              </a:tr>
              <a:tr h="339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912180"/>
                  </a:ext>
                </a:extLst>
              </a:tr>
              <a:tr h="2703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770481"/>
                  </a:ext>
                </a:extLst>
              </a:tr>
              <a:tr h="4715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113540"/>
                  </a:ext>
                </a:extLst>
              </a:tr>
              <a:tr h="4715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5042"/>
                  </a:ext>
                </a:extLst>
              </a:tr>
              <a:tr h="2703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984360"/>
                  </a:ext>
                </a:extLst>
              </a:tr>
              <a:tr h="2489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013881"/>
                  </a:ext>
                </a:extLst>
              </a:tr>
              <a:tr h="2489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701081"/>
                  </a:ext>
                </a:extLst>
              </a:tr>
              <a:tr h="2703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(Resmi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Prosedürlerin tamamlanması 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bekleniyor.)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723538"/>
                  </a:ext>
                </a:extLst>
              </a:tr>
              <a:tr h="248914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23634"/>
                  </a:ext>
                </a:extLst>
              </a:tr>
              <a:tr h="6229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YÜKSEKOKULLAR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212521"/>
                  </a:ext>
                </a:extLst>
              </a:tr>
              <a:tr h="33742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554979"/>
                  </a:ext>
                </a:extLst>
              </a:tr>
              <a:tr h="5385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729466"/>
                  </a:ext>
                </a:extLst>
              </a:tr>
              <a:tr h="4715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ve Otelcilik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55278"/>
                  </a:ext>
                </a:extLst>
              </a:tr>
              <a:tr h="4044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167836"/>
                  </a:ext>
                </a:extLst>
              </a:tr>
              <a:tr h="356892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08338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2123728" y="27856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AKADEMİK BİRİMLER 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13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107291"/>
              </p:ext>
            </p:extLst>
          </p:nvPr>
        </p:nvGraphicFramePr>
        <p:xfrm>
          <a:off x="323528" y="980730"/>
          <a:ext cx="7992888" cy="5378422"/>
        </p:xfrm>
        <a:graphic>
          <a:graphicData uri="http://schemas.openxmlformats.org/drawingml/2006/table">
            <a:tbl>
              <a:tblPr firstRow="1" bandRow="1"/>
              <a:tblGrid>
                <a:gridCol w="7992888">
                  <a:extLst>
                    <a:ext uri="{9D8B030D-6E8A-4147-A177-3AD203B41FA5}">
                      <a16:colId xmlns:a16="http://schemas.microsoft.com/office/drawing/2014/main" val="268569497"/>
                    </a:ext>
                  </a:extLst>
                </a:gridCol>
              </a:tblGrid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YÜKSEKOKULLARI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437525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37545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165662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255093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487220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479194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5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14545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9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ENSTİTÜLER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062675"/>
                  </a:ext>
                </a:extLst>
              </a:tr>
              <a:tr h="4456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631219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188660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724231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958003"/>
                  </a:ext>
                </a:extLst>
              </a:tr>
              <a:tr h="41106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56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707269"/>
              </p:ext>
            </p:extLst>
          </p:nvPr>
        </p:nvGraphicFramePr>
        <p:xfrm>
          <a:off x="260085" y="227240"/>
          <a:ext cx="8435281" cy="6154088"/>
        </p:xfrm>
        <a:graphic>
          <a:graphicData uri="http://schemas.openxmlformats.org/drawingml/2006/table">
            <a:tbl>
              <a:tblPr/>
              <a:tblGrid>
                <a:gridCol w="3240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5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329">
                  <a:extLst>
                    <a:ext uri="{9D8B030D-6E8A-4147-A177-3AD203B41FA5}">
                      <a16:colId xmlns:a16="http://schemas.microsoft.com/office/drawing/2014/main" val="3756050901"/>
                    </a:ext>
                  </a:extLst>
                </a:gridCol>
                <a:gridCol w="1564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6170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PROGRAM SAYISI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İdari Bilimler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103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89820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89820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5061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124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48095" y="654306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913510"/>
              </p:ext>
            </p:extLst>
          </p:nvPr>
        </p:nvGraphicFramePr>
        <p:xfrm>
          <a:off x="323528" y="188640"/>
          <a:ext cx="8712967" cy="6308048"/>
        </p:xfrm>
        <a:graphic>
          <a:graphicData uri="http://schemas.openxmlformats.org/drawingml/2006/table">
            <a:tbl>
              <a:tblPr firstRow="1" firstCol="1" bandRow="1"/>
              <a:tblGrid>
                <a:gridCol w="1604371">
                  <a:extLst>
                    <a:ext uri="{9D8B030D-6E8A-4147-A177-3AD203B41FA5}">
                      <a16:colId xmlns:a16="http://schemas.microsoft.com/office/drawing/2014/main" val="865281249"/>
                    </a:ext>
                  </a:extLst>
                </a:gridCol>
                <a:gridCol w="1184766">
                  <a:extLst>
                    <a:ext uri="{9D8B030D-6E8A-4147-A177-3AD203B41FA5}">
                      <a16:colId xmlns:a16="http://schemas.microsoft.com/office/drawing/2014/main" val="239915143"/>
                    </a:ext>
                  </a:extLst>
                </a:gridCol>
                <a:gridCol w="1184766">
                  <a:extLst>
                    <a:ext uri="{9D8B030D-6E8A-4147-A177-3AD203B41FA5}">
                      <a16:colId xmlns:a16="http://schemas.microsoft.com/office/drawing/2014/main" val="686516890"/>
                    </a:ext>
                  </a:extLst>
                </a:gridCol>
                <a:gridCol w="1184766">
                  <a:extLst>
                    <a:ext uri="{9D8B030D-6E8A-4147-A177-3AD203B41FA5}">
                      <a16:colId xmlns:a16="http://schemas.microsoft.com/office/drawing/2014/main" val="4277435204"/>
                    </a:ext>
                  </a:extLst>
                </a:gridCol>
                <a:gridCol w="1184766">
                  <a:extLst>
                    <a:ext uri="{9D8B030D-6E8A-4147-A177-3AD203B41FA5}">
                      <a16:colId xmlns:a16="http://schemas.microsoft.com/office/drawing/2014/main" val="2198383568"/>
                    </a:ext>
                  </a:extLst>
                </a:gridCol>
                <a:gridCol w="1184766">
                  <a:extLst>
                    <a:ext uri="{9D8B030D-6E8A-4147-A177-3AD203B41FA5}">
                      <a16:colId xmlns:a16="http://schemas.microsoft.com/office/drawing/2014/main" val="2091669570"/>
                    </a:ext>
                  </a:extLst>
                </a:gridCol>
                <a:gridCol w="1184766">
                  <a:extLst>
                    <a:ext uri="{9D8B030D-6E8A-4147-A177-3AD203B41FA5}">
                      <a16:colId xmlns:a16="http://schemas.microsoft.com/office/drawing/2014/main" val="2264166418"/>
                    </a:ext>
                  </a:extLst>
                </a:gridCol>
              </a:tblGrid>
              <a:tr h="164718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436967"/>
                  </a:ext>
                </a:extLst>
              </a:tr>
              <a:tr h="650764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Yıllar İtibariyle Ön Lisans </a:t>
                      </a:r>
                      <a:r>
                        <a:rPr lang="tr-TR" sz="2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  <a:r>
                        <a:rPr lang="tr-TR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Aktif Program Sayıları</a:t>
                      </a:r>
                      <a:endParaRPr lang="tr-TR" sz="2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449850"/>
                  </a:ext>
                </a:extLst>
              </a:tr>
              <a:tr h="1647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422832"/>
                  </a:ext>
                </a:extLst>
              </a:tr>
              <a:tr h="217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214000"/>
                  </a:ext>
                </a:extLst>
              </a:tr>
              <a:tr h="217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334769"/>
                  </a:ext>
                </a:extLst>
              </a:tr>
              <a:tr h="326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42723"/>
                  </a:ext>
                </a:extLst>
              </a:tr>
              <a:tr h="326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265920"/>
                  </a:ext>
                </a:extLst>
              </a:tr>
              <a:tr h="1647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724304"/>
                  </a:ext>
                </a:extLst>
              </a:tr>
              <a:tr h="1647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594749"/>
                  </a:ext>
                </a:extLst>
              </a:tr>
              <a:tr h="1647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850501"/>
                  </a:ext>
                </a:extLst>
              </a:tr>
              <a:tr h="217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487324"/>
                  </a:ext>
                </a:extLst>
              </a:tr>
              <a:tr h="3610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334347"/>
                  </a:ext>
                </a:extLst>
              </a:tr>
              <a:tr h="326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181491"/>
                  </a:ext>
                </a:extLst>
              </a:tr>
              <a:tr h="326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3362885"/>
                  </a:ext>
                </a:extLst>
              </a:tr>
              <a:tr h="3610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765906"/>
                  </a:ext>
                </a:extLst>
              </a:tr>
              <a:tr h="3610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884161"/>
                  </a:ext>
                </a:extLst>
              </a:tr>
              <a:tr h="326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789338"/>
                  </a:ext>
                </a:extLst>
              </a:tr>
              <a:tr h="211175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81632"/>
                  </a:ext>
                </a:extLst>
              </a:tr>
              <a:tr h="164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862323"/>
                  </a:ext>
                </a:extLst>
              </a:tr>
              <a:tr h="354228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711060"/>
                  </a:ext>
                </a:extLst>
              </a:tr>
              <a:tr h="16471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317883"/>
                  </a:ext>
                </a:extLst>
              </a:tr>
              <a:tr h="1647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305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0605667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16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28554"/>
              </p:ext>
            </p:extLst>
          </p:nvPr>
        </p:nvGraphicFramePr>
        <p:xfrm>
          <a:off x="395536" y="1052735"/>
          <a:ext cx="8424936" cy="50653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83350">
                  <a:extLst>
                    <a:ext uri="{9D8B030D-6E8A-4147-A177-3AD203B41FA5}">
                      <a16:colId xmlns:a16="http://schemas.microsoft.com/office/drawing/2014/main" val="61846230"/>
                    </a:ext>
                  </a:extLst>
                </a:gridCol>
                <a:gridCol w="4341586">
                  <a:extLst>
                    <a:ext uri="{9D8B030D-6E8A-4147-A177-3AD203B41FA5}">
                      <a16:colId xmlns:a16="http://schemas.microsoft.com/office/drawing/2014/main" val="1329719182"/>
                    </a:ext>
                  </a:extLst>
                </a:gridCol>
              </a:tblGrid>
              <a:tr h="79613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r-TR" sz="4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 Sayıları</a:t>
                      </a:r>
                      <a:endParaRPr lang="tr-TR" sz="4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27926"/>
                  </a:ext>
                </a:extLst>
              </a:tr>
              <a:tr h="579996"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25068017"/>
                  </a:ext>
                </a:extLst>
              </a:tr>
              <a:tr h="785818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tr-TR" sz="28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191469"/>
                  </a:ext>
                </a:extLst>
              </a:tr>
              <a:tr h="619085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46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30179392"/>
                  </a:ext>
                </a:extLst>
              </a:tr>
              <a:tr h="642942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37051623"/>
                  </a:ext>
                </a:extLst>
              </a:tr>
              <a:tr h="714380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2695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39026932"/>
                  </a:ext>
                </a:extLst>
              </a:tr>
            </a:tbl>
          </a:graphicData>
        </a:graphic>
      </p:graphicFrame>
      <p:sp>
        <p:nvSpPr>
          <p:cNvPr id="5" name="Dikdörtgen 1"/>
          <p:cNvSpPr/>
          <p:nvPr/>
        </p:nvSpPr>
        <p:spPr>
          <a:xfrm>
            <a:off x="2548095" y="654306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4202722716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14" name="8 Metin kutusu"/>
          <p:cNvSpPr txBox="1">
            <a:spLocks noChangeArrowheads="1"/>
          </p:cNvSpPr>
          <p:nvPr/>
        </p:nvSpPr>
        <p:spPr bwMode="auto">
          <a:xfrm>
            <a:off x="857250" y="785813"/>
            <a:ext cx="7500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2015-2016 Eğitim-Öğretim Yılı ÖSS 1. Yerleştirme Fakülte Bazında Öğrenci Dağılımı</a:t>
            </a:r>
            <a:endParaRPr lang="tr-TR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483768" y="6451159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Dikdörtgen 1"/>
          <p:cNvSpPr/>
          <p:nvPr/>
        </p:nvSpPr>
        <p:spPr>
          <a:xfrm>
            <a:off x="848676" y="785703"/>
            <a:ext cx="67385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2017-2018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ÖSS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1.Yerleştirme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Fakülte Bazında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Öğrenci Kontenjan Dağılımı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609361"/>
              </p:ext>
            </p:extLst>
          </p:nvPr>
        </p:nvGraphicFramePr>
        <p:xfrm>
          <a:off x="323526" y="1628800"/>
          <a:ext cx="8363273" cy="45433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3635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178150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178150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2333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301213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382537220"/>
                  </a:ext>
                </a:extLst>
              </a:tr>
              <a:tr h="40374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Mühendislik-Mimarlık  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3585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189760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3928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2995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5 Metin kutusu"/>
          <p:cNvSpPr txBox="1">
            <a:spLocks noChangeArrowheads="1"/>
          </p:cNvSpPr>
          <p:nvPr/>
        </p:nvSpPr>
        <p:spPr bwMode="auto">
          <a:xfrm>
            <a:off x="919001" y="644687"/>
            <a:ext cx="7500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2017-2018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ÖSS Ek Yerleştirme Fakülte Bazında Öğrenci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Kontenjan Dağılımı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18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199304"/>
              </p:ext>
            </p:extLst>
          </p:nvPr>
        </p:nvGraphicFramePr>
        <p:xfrm>
          <a:off x="467544" y="1484784"/>
          <a:ext cx="7952395" cy="4708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6530">
                  <a:extLst>
                    <a:ext uri="{9D8B030D-6E8A-4147-A177-3AD203B41FA5}">
                      <a16:colId xmlns:a16="http://schemas.microsoft.com/office/drawing/2014/main" val="2289058644"/>
                    </a:ext>
                  </a:extLst>
                </a:gridCol>
                <a:gridCol w="2071140">
                  <a:extLst>
                    <a:ext uri="{9D8B030D-6E8A-4147-A177-3AD203B41FA5}">
                      <a16:colId xmlns:a16="http://schemas.microsoft.com/office/drawing/2014/main" val="152809324"/>
                    </a:ext>
                  </a:extLst>
                </a:gridCol>
                <a:gridCol w="2071140">
                  <a:extLst>
                    <a:ext uri="{9D8B030D-6E8A-4147-A177-3AD203B41FA5}">
                      <a16:colId xmlns:a16="http://schemas.microsoft.com/office/drawing/2014/main" val="1819063535"/>
                    </a:ext>
                  </a:extLst>
                </a:gridCol>
                <a:gridCol w="1543585">
                  <a:extLst>
                    <a:ext uri="{9D8B030D-6E8A-4147-A177-3AD203B41FA5}">
                      <a16:colId xmlns:a16="http://schemas.microsoft.com/office/drawing/2014/main" val="1775079286"/>
                    </a:ext>
                  </a:extLst>
                </a:gridCol>
              </a:tblGrid>
              <a:tr h="320097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83083329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895917014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21408630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074322853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097902569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016835188"/>
                  </a:ext>
                </a:extLst>
              </a:tr>
              <a:tr h="3878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Mühendislik-Mimarlık 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94120766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125119991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078828893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13379495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877069314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84856459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872850169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206153708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174214626"/>
                  </a:ext>
                </a:extLst>
              </a:tr>
              <a:tr h="169186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277377313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5 Metin kutusu"/>
          <p:cNvSpPr txBox="1">
            <a:spLocks noChangeArrowheads="1"/>
          </p:cNvSpPr>
          <p:nvPr/>
        </p:nvSpPr>
        <p:spPr bwMode="auto">
          <a:xfrm>
            <a:off x="804862" y="116632"/>
            <a:ext cx="7500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2017-2018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DGS Fakülte Bazında Öğrenci Dağılımı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19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060326"/>
              </p:ext>
            </p:extLst>
          </p:nvPr>
        </p:nvGraphicFramePr>
        <p:xfrm>
          <a:off x="179512" y="608027"/>
          <a:ext cx="8424937" cy="56646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1347">
                  <a:extLst>
                    <a:ext uri="{9D8B030D-6E8A-4147-A177-3AD203B41FA5}">
                      <a16:colId xmlns:a16="http://schemas.microsoft.com/office/drawing/2014/main" val="3967131643"/>
                    </a:ext>
                  </a:extLst>
                </a:gridCol>
                <a:gridCol w="2122647">
                  <a:extLst>
                    <a:ext uri="{9D8B030D-6E8A-4147-A177-3AD203B41FA5}">
                      <a16:colId xmlns:a16="http://schemas.microsoft.com/office/drawing/2014/main" val="1208917316"/>
                    </a:ext>
                  </a:extLst>
                </a:gridCol>
                <a:gridCol w="2122647">
                  <a:extLst>
                    <a:ext uri="{9D8B030D-6E8A-4147-A177-3AD203B41FA5}">
                      <a16:colId xmlns:a16="http://schemas.microsoft.com/office/drawing/2014/main" val="1007709422"/>
                    </a:ext>
                  </a:extLst>
                </a:gridCol>
                <a:gridCol w="2188296">
                  <a:extLst>
                    <a:ext uri="{9D8B030D-6E8A-4147-A177-3AD203B41FA5}">
                      <a16:colId xmlns:a16="http://schemas.microsoft.com/office/drawing/2014/main" val="3100239554"/>
                    </a:ext>
                  </a:extLst>
                </a:gridCol>
              </a:tblGrid>
              <a:tr h="448690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859328821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133993578"/>
                  </a:ext>
                </a:extLst>
              </a:tr>
              <a:tr h="66260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370131066"/>
                  </a:ext>
                </a:extLst>
              </a:tr>
              <a:tr h="8973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156705272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814691244"/>
                  </a:ext>
                </a:extLst>
              </a:tr>
              <a:tr h="69461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Mühendislik-Mimarlık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94222310"/>
                  </a:ext>
                </a:extLst>
              </a:tr>
              <a:tr h="46598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875012121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1901360057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380897226"/>
                  </a:ext>
                </a:extLst>
              </a:tr>
              <a:tr h="448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502970800"/>
                  </a:ext>
                </a:extLst>
              </a:tr>
              <a:tr h="251969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54117965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2">
              <a:lumMod val="9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1116013" y="836613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 dirty="0" smtClean="0">
                <a:latin typeface="Arial" charset="0"/>
              </a:rPr>
              <a:t>2017-2018 </a:t>
            </a:r>
            <a:r>
              <a:rPr lang="tr-TR" b="1" dirty="0">
                <a:latin typeface="Arial" charset="0"/>
              </a:rPr>
              <a:t>Eğitim-Öğretim Yılı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50645540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21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518142"/>
              </p:ext>
            </p:extLst>
          </p:nvPr>
        </p:nvGraphicFramePr>
        <p:xfrm>
          <a:off x="107504" y="908716"/>
          <a:ext cx="8639022" cy="53348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9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695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41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84826">
                <a:tc gridSpan="1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Öğrenci Kontenjanları ve Doluluk Oranı 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72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Birimin Adı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ÖSYM Kontenjanı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ÖSYM Sonucu Yerleşen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Kayıt Yaptıran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Boş Kontenjan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Doluluk Oranı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59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YGS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LYS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71,2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</a:t>
                      </a: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Edeb.Fak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98,3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Müh.Mim.Fak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42,3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9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ve </a:t>
                      </a: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İdr.Bil.Fak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33,9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131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73,2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9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6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33,1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639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75,4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03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85,74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227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58,1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3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05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Hiz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436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607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TOPLAM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2349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1579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1798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1198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1751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1242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598</a:t>
                      </a: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74,5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78,5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899592" y="682774"/>
            <a:ext cx="59584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ÖSS Öğrenci Kontenjanları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490746"/>
              </p:ext>
            </p:extLst>
          </p:nvPr>
        </p:nvGraphicFramePr>
        <p:xfrm>
          <a:off x="107506" y="1196751"/>
          <a:ext cx="8712967" cy="5159600"/>
        </p:xfrm>
        <a:graphic>
          <a:graphicData uri="http://schemas.openxmlformats.org/drawingml/2006/table">
            <a:tbl>
              <a:tblPr/>
              <a:tblGrid>
                <a:gridCol w="1800198">
                  <a:extLst>
                    <a:ext uri="{9D8B030D-6E8A-4147-A177-3AD203B41FA5}">
                      <a16:colId xmlns:a16="http://schemas.microsoft.com/office/drawing/2014/main" val="3020520665"/>
                    </a:ext>
                  </a:extLst>
                </a:gridCol>
                <a:gridCol w="1085485">
                  <a:extLst>
                    <a:ext uri="{9D8B030D-6E8A-4147-A177-3AD203B41FA5}">
                      <a16:colId xmlns:a16="http://schemas.microsoft.com/office/drawing/2014/main" val="3749284575"/>
                    </a:ext>
                  </a:extLst>
                </a:gridCol>
                <a:gridCol w="1702887">
                  <a:extLst>
                    <a:ext uri="{9D8B030D-6E8A-4147-A177-3AD203B41FA5}">
                      <a16:colId xmlns:a16="http://schemas.microsoft.com/office/drawing/2014/main" val="2858841406"/>
                    </a:ext>
                  </a:extLst>
                </a:gridCol>
                <a:gridCol w="1132462">
                  <a:extLst>
                    <a:ext uri="{9D8B030D-6E8A-4147-A177-3AD203B41FA5}">
                      <a16:colId xmlns:a16="http://schemas.microsoft.com/office/drawing/2014/main" val="1163997916"/>
                    </a:ext>
                  </a:extLst>
                </a:gridCol>
                <a:gridCol w="928339">
                  <a:extLst>
                    <a:ext uri="{9D8B030D-6E8A-4147-A177-3AD203B41FA5}">
                      <a16:colId xmlns:a16="http://schemas.microsoft.com/office/drawing/2014/main" val="4154441113"/>
                    </a:ext>
                  </a:extLst>
                </a:gridCol>
                <a:gridCol w="1031798">
                  <a:extLst>
                    <a:ext uri="{9D8B030D-6E8A-4147-A177-3AD203B41FA5}">
                      <a16:colId xmlns:a16="http://schemas.microsoft.com/office/drawing/2014/main" val="504766115"/>
                    </a:ext>
                  </a:extLst>
                </a:gridCol>
                <a:gridCol w="1031798">
                  <a:extLst>
                    <a:ext uri="{9D8B030D-6E8A-4147-A177-3AD203B41FA5}">
                      <a16:colId xmlns:a16="http://schemas.microsoft.com/office/drawing/2014/main" val="2122758723"/>
                    </a:ext>
                  </a:extLst>
                </a:gridCol>
              </a:tblGrid>
              <a:tr h="113544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3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  <a:endParaRPr lang="tr-TR" sz="3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59510"/>
                  </a:ext>
                </a:extLst>
              </a:tr>
              <a:tr h="134138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KONTENJAN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3928</a:t>
                      </a:r>
                      <a:endParaRPr lang="tr-TR" sz="2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439757"/>
                  </a:ext>
                </a:extLst>
              </a:tr>
              <a:tr h="134138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YERLEŞEN ÖĞRENCİ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3322</a:t>
                      </a:r>
                      <a:endParaRPr lang="tr-TR" sz="2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2995</a:t>
                      </a:r>
                      <a:endParaRPr lang="tr-TR" sz="2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87014"/>
                  </a:ext>
                </a:extLst>
              </a:tr>
              <a:tr h="134138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KAYIT YAPAN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2983</a:t>
                      </a:r>
                      <a:endParaRPr lang="tr-TR" sz="2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2957</a:t>
                      </a:r>
                      <a:endParaRPr lang="tr-TR" sz="2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40968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695926"/>
              </p:ext>
            </p:extLst>
          </p:nvPr>
        </p:nvGraphicFramePr>
        <p:xfrm>
          <a:off x="251520" y="764704"/>
          <a:ext cx="8568952" cy="5591647"/>
        </p:xfrm>
        <a:graphic>
          <a:graphicData uri="http://schemas.openxmlformats.org/drawingml/2006/table">
            <a:tbl>
              <a:tblPr firstRow="1" firstCol="1" bandRow="1"/>
              <a:tblGrid>
                <a:gridCol w="1224136">
                  <a:extLst>
                    <a:ext uri="{9D8B030D-6E8A-4147-A177-3AD203B41FA5}">
                      <a16:colId xmlns:a16="http://schemas.microsoft.com/office/drawing/2014/main" val="1768732718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40077165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14279599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51579813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546965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92323225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756345432"/>
                    </a:ext>
                  </a:extLst>
                </a:gridCol>
              </a:tblGrid>
              <a:tr h="2780711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Yıllar </a:t>
                      </a:r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İtibariyle Öğrenci Kontenjanı Doluluk Oranları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414597"/>
                  </a:ext>
                </a:extLst>
              </a:tr>
              <a:tr h="9672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844216"/>
                  </a:ext>
                </a:extLst>
              </a:tr>
              <a:tr h="9218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Önlisans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8141317"/>
                  </a:ext>
                </a:extLst>
              </a:tr>
              <a:tr h="9218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77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490835"/>
      </p:ext>
    </p:extLst>
  </p:cSld>
  <p:clrMapOvr>
    <a:masterClrMapping/>
  </p:clrMapOvr>
  <p:transition spd="med">
    <p:pu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24</a:t>
            </a:fld>
            <a:endParaRPr lang="tr-TR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716482" y="5499100"/>
            <a:ext cx="8001000" cy="857250"/>
          </a:xfrm>
          <a:extLst/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 smtClean="0">
                <a:solidFill>
                  <a:schemeClr val="tx1"/>
                </a:solidFill>
              </a:rPr>
              <a:t>Yerleşen </a:t>
            </a:r>
            <a:r>
              <a:rPr lang="tr-TR" sz="2000" b="1" dirty="0" smtClean="0">
                <a:solidFill>
                  <a:schemeClr val="tx1"/>
                </a:solidFill>
              </a:rPr>
              <a:t>2995</a:t>
            </a:r>
            <a:r>
              <a:rPr lang="tr-TR" sz="2000" dirty="0" smtClean="0">
                <a:solidFill>
                  <a:schemeClr val="tx1"/>
                </a:solidFill>
              </a:rPr>
              <a:t> öğrenciden 2957 öğrenci kaydını yapmıştır.</a:t>
            </a:r>
            <a:endParaRPr lang="tr-TR" sz="2000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24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97482643"/>
              </p:ext>
            </p:extLst>
          </p:nvPr>
        </p:nvGraphicFramePr>
        <p:xfrm>
          <a:off x="539552" y="1397000"/>
          <a:ext cx="8064896" cy="4480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357494" y="-211308"/>
            <a:ext cx="8229600" cy="1143000"/>
          </a:xfrm>
        </p:spPr>
        <p:txBody>
          <a:bodyPr>
            <a:normAutofit/>
          </a:bodyPr>
          <a:lstStyle/>
          <a:p>
            <a:r>
              <a:rPr lang="tr-TR" sz="2400" dirty="0" smtClean="0"/>
              <a:t>E-devlet Öğrenci İstatistikleri</a:t>
            </a:r>
            <a:endParaRPr lang="tr-TR" sz="24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20417" y="6478417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983742"/>
            <a:ext cx="8784976" cy="5494675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11569" y="2132856"/>
            <a:ext cx="2068315" cy="10618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E-devlet üzerinden kayıt yapan % 73</a:t>
            </a:r>
          </a:p>
          <a:p>
            <a:pPr algn="ctr"/>
            <a:r>
              <a:rPr lang="tr-TR" sz="1050" b="1" cap="none" spc="0" dirty="0" smtClean="0">
                <a:ln w="0"/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Üniversiteye gelerek kayıt yapan % 19</a:t>
            </a:r>
          </a:p>
          <a:p>
            <a:pPr algn="ctr"/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Kayıt yaptırmayan  </a:t>
            </a:r>
          </a:p>
          <a:p>
            <a:pPr algn="ctr"/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% 8</a:t>
            </a:r>
            <a:endParaRPr lang="tr-TR" sz="1050" b="1" cap="none" spc="0" dirty="0">
              <a:ln w="0"/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336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-111773" y="242277"/>
            <a:ext cx="8305800" cy="472080"/>
          </a:xfrm>
          <a:extLst/>
        </p:spPr>
        <p:txBody>
          <a:bodyPr>
            <a:normAutofit/>
          </a:bodyPr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2008-2017 ÖĞRENCİ SAYILARI</a:t>
            </a:r>
            <a:endParaRPr lang="tr-T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26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2397660"/>
              </p:ext>
            </p:extLst>
          </p:nvPr>
        </p:nvGraphicFramePr>
        <p:xfrm>
          <a:off x="142842" y="845597"/>
          <a:ext cx="8858315" cy="54298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37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79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3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3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10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78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4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10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3728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3909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72773">
                  <a:extLst>
                    <a:ext uri="{9D8B030D-6E8A-4147-A177-3AD203B41FA5}">
                      <a16:colId xmlns:a16="http://schemas.microsoft.com/office/drawing/2014/main" val="2122453284"/>
                    </a:ext>
                  </a:extLst>
                </a:gridCol>
              </a:tblGrid>
              <a:tr h="2973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  /YÜKSEKOKUL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8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2033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844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1105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MİM. FAKÜLTESİ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1137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670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719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0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678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1190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1019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1506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24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1081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112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326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0544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4041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11204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12484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29600" cy="8667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2008-2017 ARASI ÖĞRENCİ SAYILARI GRAFİĞİ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941743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28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708389"/>
              </p:ext>
            </p:extLst>
          </p:nvPr>
        </p:nvGraphicFramePr>
        <p:xfrm>
          <a:off x="467544" y="980727"/>
          <a:ext cx="8352929" cy="51845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8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5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18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1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18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18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1837">
                  <a:extLst>
                    <a:ext uri="{9D8B030D-6E8A-4147-A177-3AD203B41FA5}">
                      <a16:colId xmlns:a16="http://schemas.microsoft.com/office/drawing/2014/main" val="2791106731"/>
                    </a:ext>
                  </a:extLst>
                </a:gridCol>
              </a:tblGrid>
              <a:tr h="1042126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Öğrenci Sayılarının Yıllara Göre Dağılımı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948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 Yılı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 Yılı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 Yılı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Yılı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Yılı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Yılı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76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2110 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2331 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76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2863 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3516 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4072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8196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948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169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07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07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Farabi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555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07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5220072" y="5523507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Genel Toplam 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:13364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575397157"/>
              </p:ext>
            </p:extLst>
          </p:nvPr>
        </p:nvGraphicFramePr>
        <p:xfrm>
          <a:off x="683568" y="908720"/>
          <a:ext cx="7632848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8 Metin kutusu"/>
          <p:cNvSpPr txBox="1">
            <a:spLocks noChangeArrowheads="1"/>
          </p:cNvSpPr>
          <p:nvPr/>
        </p:nvSpPr>
        <p:spPr bwMode="auto">
          <a:xfrm>
            <a:off x="1835696" y="114723"/>
            <a:ext cx="5143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/>
              <a:t>Öğrenci Sayısı </a:t>
            </a:r>
            <a:r>
              <a:rPr lang="tr-TR" b="1" dirty="0" smtClean="0"/>
              <a:t>2012-2017 </a:t>
            </a:r>
            <a:endParaRPr lang="tr-TR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175403172"/>
              </p:ext>
            </p:extLst>
          </p:nvPr>
        </p:nvGraphicFramePr>
        <p:xfrm>
          <a:off x="179512" y="1268760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0" y="139627"/>
            <a:ext cx="8301038" cy="5492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2017-2018 Eğitim-Öğretim Yılı Öğrenci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586758" y="6472754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31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62772"/>
              </p:ext>
            </p:extLst>
          </p:nvPr>
        </p:nvGraphicFramePr>
        <p:xfrm>
          <a:off x="340401" y="774503"/>
          <a:ext cx="7960636" cy="5514324"/>
        </p:xfrm>
        <a:graphic>
          <a:graphicData uri="http://schemas.openxmlformats.org/drawingml/2006/table">
            <a:tbl>
              <a:tblPr firstRow="1" bandRow="1"/>
              <a:tblGrid>
                <a:gridCol w="1990159">
                  <a:extLst>
                    <a:ext uri="{9D8B030D-6E8A-4147-A177-3AD203B41FA5}">
                      <a16:colId xmlns:a16="http://schemas.microsoft.com/office/drawing/2014/main" val="1862595851"/>
                    </a:ext>
                  </a:extLst>
                </a:gridCol>
                <a:gridCol w="1990159">
                  <a:extLst>
                    <a:ext uri="{9D8B030D-6E8A-4147-A177-3AD203B41FA5}">
                      <a16:colId xmlns:a16="http://schemas.microsoft.com/office/drawing/2014/main" val="2499950052"/>
                    </a:ext>
                  </a:extLst>
                </a:gridCol>
                <a:gridCol w="1990159">
                  <a:extLst>
                    <a:ext uri="{9D8B030D-6E8A-4147-A177-3AD203B41FA5}">
                      <a16:colId xmlns:a16="http://schemas.microsoft.com/office/drawing/2014/main" val="151962577"/>
                    </a:ext>
                  </a:extLst>
                </a:gridCol>
                <a:gridCol w="1990159">
                  <a:extLst>
                    <a:ext uri="{9D8B030D-6E8A-4147-A177-3AD203B41FA5}">
                      <a16:colId xmlns:a16="http://schemas.microsoft.com/office/drawing/2014/main" val="2707077340"/>
                    </a:ext>
                  </a:extLst>
                </a:gridCol>
              </a:tblGrid>
              <a:tr h="25022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AKADEMİK BİRİM ADI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KIZ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5306747"/>
                  </a:ext>
                </a:extLst>
              </a:tr>
              <a:tr h="14298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6223807"/>
                  </a:ext>
                </a:extLst>
              </a:tr>
              <a:tr h="2079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3970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848586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96216"/>
                  </a:ext>
                </a:extLst>
              </a:tr>
              <a:tr h="139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13922"/>
                  </a:ext>
                </a:extLst>
              </a:tr>
              <a:tr h="139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722866"/>
                  </a:ext>
                </a:extLst>
              </a:tr>
              <a:tr h="1397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827450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811098"/>
                  </a:ext>
                </a:extLst>
              </a:tr>
              <a:tr h="2079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6294"/>
                  </a:ext>
                </a:extLst>
              </a:tr>
              <a:tr h="3444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587046"/>
                  </a:ext>
                </a:extLst>
              </a:tr>
              <a:tr h="3444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093231"/>
                  </a:ext>
                </a:extLst>
              </a:tr>
              <a:tr h="3444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255291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154720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270511"/>
                  </a:ext>
                </a:extLst>
              </a:tr>
              <a:tr h="3444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38099"/>
                  </a:ext>
                </a:extLst>
              </a:tr>
              <a:tr h="2762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853402"/>
                  </a:ext>
                </a:extLst>
              </a:tr>
              <a:tr h="2079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859957"/>
                  </a:ext>
                </a:extLst>
              </a:tr>
              <a:tr h="2079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821421"/>
                  </a:ext>
                </a:extLst>
              </a:tr>
              <a:tr h="7149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Farabi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701051"/>
                  </a:ext>
                </a:extLst>
              </a:tr>
              <a:tr h="7149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7595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5758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13364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9317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156176" y="5967308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Toplam:13313</a:t>
            </a:r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547664" y="655697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Öğrenci Sayıları Erkek/Kız</a:t>
            </a:r>
            <a:endParaRPr lang="tr-TR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32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438665665"/>
              </p:ext>
            </p:extLst>
          </p:nvPr>
        </p:nvGraphicFramePr>
        <p:xfrm>
          <a:off x="1142977" y="1397000"/>
          <a:ext cx="7299770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Başlık 1"/>
          <p:cNvSpPr>
            <a:spLocks noGrp="1"/>
          </p:cNvSpPr>
          <p:nvPr>
            <p:ph type="title"/>
          </p:nvPr>
        </p:nvSpPr>
        <p:spPr>
          <a:xfrm>
            <a:off x="-304800" y="805586"/>
            <a:ext cx="8229600" cy="347663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2017-2018</a:t>
            </a:r>
            <a:b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ERKEK - KIZ  ÖĞRENCİ FAKÜLTE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33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4741846"/>
              </p:ext>
            </p:extLst>
          </p:nvPr>
        </p:nvGraphicFramePr>
        <p:xfrm>
          <a:off x="179512" y="1268761"/>
          <a:ext cx="8507288" cy="5055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7812360" y="5805264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1187624" y="815856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34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383997209"/>
              </p:ext>
            </p:extLst>
          </p:nvPr>
        </p:nvGraphicFramePr>
        <p:xfrm>
          <a:off x="1249016" y="1230780"/>
          <a:ext cx="7056784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Metin kutusu 24"/>
          <p:cNvSpPr txBox="1">
            <a:spLocks noChangeArrowheads="1"/>
          </p:cNvSpPr>
          <p:nvPr/>
        </p:nvSpPr>
        <p:spPr bwMode="auto">
          <a:xfrm>
            <a:off x="971600" y="828551"/>
            <a:ext cx="5257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ERKEK KIZ ÖĞRENCİ SAYISI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921361932"/>
              </p:ext>
            </p:extLst>
          </p:nvPr>
        </p:nvGraphicFramePr>
        <p:xfrm>
          <a:off x="539552" y="1397000"/>
          <a:ext cx="7776864" cy="4840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36</a:t>
            </a:fld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268761"/>
            <a:ext cx="8568952" cy="5452714"/>
          </a:xfrm>
          <a:prstGeom prst="rect">
            <a:avLst/>
          </a:prstGeom>
        </p:spPr>
      </p:pic>
      <p:sp>
        <p:nvSpPr>
          <p:cNvPr id="6" name="14 Metin kutusu"/>
          <p:cNvSpPr txBox="1">
            <a:spLocks noChangeArrowheads="1"/>
          </p:cNvSpPr>
          <p:nvPr/>
        </p:nvSpPr>
        <p:spPr bwMode="auto">
          <a:xfrm>
            <a:off x="1296729" y="586456"/>
            <a:ext cx="6215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Öğrencilerin Bölgelere Göre Dağılımı </a:t>
            </a:r>
          </a:p>
        </p:txBody>
      </p:sp>
    </p:spTree>
    <p:extLst>
      <p:ext uri="{BB962C8B-B14F-4D97-AF65-F5344CB8AC3E}">
        <p14:creationId xmlns:p14="http://schemas.microsoft.com/office/powerpoint/2010/main" val="1248667223"/>
      </p:ext>
    </p:extLst>
  </p:cSld>
  <p:clrMapOvr>
    <a:masterClrMapping/>
  </p:clrMapOvr>
  <p:transition spd="med">
    <p:pu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971600" y="656877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>
                <a:latin typeface="Arial" charset="0"/>
                <a:cs typeface="Arial" charset="0"/>
              </a:rPr>
              <a:t>İLLERE GÖRE ÖĞRENCİ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8424" y="6385535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37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688857586"/>
              </p:ext>
            </p:extLst>
          </p:nvPr>
        </p:nvGraphicFramePr>
        <p:xfrm>
          <a:off x="467543" y="1133004"/>
          <a:ext cx="8348713" cy="5176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38</a:t>
            </a:fld>
            <a:endParaRPr lang="tr-TR"/>
          </a:p>
        </p:txBody>
      </p:sp>
      <p:graphicFrame>
        <p:nvGraphicFramePr>
          <p:cNvPr id="2" name="Nesne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3029500"/>
              </p:ext>
            </p:extLst>
          </p:nvPr>
        </p:nvGraphicFramePr>
        <p:xfrm>
          <a:off x="251520" y="908720"/>
          <a:ext cx="8568951" cy="55885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107" name="Çalışma Sayfası" r:id="rId3" imgW="7096133" imgH="3819416" progId="Excel.Sheet.8">
                  <p:embed/>
                </p:oleObj>
              </mc:Choice>
              <mc:Fallback>
                <p:oleObj name="Çalışma Sayfası" r:id="rId3" imgW="7096133" imgH="3819416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908720"/>
                        <a:ext cx="8568951" cy="55885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334116" y="6012667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Genel Toplam: 13313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019218950"/>
              </p:ext>
            </p:extLst>
          </p:nvPr>
        </p:nvGraphicFramePr>
        <p:xfrm>
          <a:off x="395536" y="908720"/>
          <a:ext cx="7224464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71736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40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977921"/>
              </p:ext>
            </p:extLst>
          </p:nvPr>
        </p:nvGraphicFramePr>
        <p:xfrm>
          <a:off x="323528" y="928672"/>
          <a:ext cx="8328830" cy="56641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727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0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04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27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24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2372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Tablo I.65. Enstitülerdeki Öğrencilerin Yüksek Lisans (Tezli/ Tezsiz) ve Doktora Programlarına Dağılımı 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04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Programı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</a:rPr>
                        <a:t>Yüksek Lisans Yapan Sayısı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</a:rPr>
                        <a:t>Doktora Yapan Sayısı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96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</a:rPr>
                        <a:t>Tezli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</a:rPr>
                        <a:t>Tezsiz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Bahçe Bitkileri Anabilim Dalı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Kimya Mühendisliği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26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Matematik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Biyoloji A.B.D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Biyoloji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Tarih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 Dili ve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Edb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Elektrik-Elektronik Mühendisliği ABD (Ortak)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Elektrik-Elektronik Mühendisliği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Elektrik-Elektronik Mühendisliği Doktora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Gıda Mühendisliği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Gıda Mühendisliği ABD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Kimya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Fizik A.B.D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Tarla Bitkileri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1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Tarla Bitkileri ABD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Tarla Bitkileri Doktora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Zootekni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Zootekni ABD (Ortak)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85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Programı ve Öğretimi ABD (Dicle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630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</a:t>
                      </a: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 Dalı İ.Ö Tezli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630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</a:t>
                      </a: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 Dalı İ.Ö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Tessiz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630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</a:t>
                      </a: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Bilim 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Dalı Tezli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899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</a:t>
                      </a: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tr-TR" sz="10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Dalı </a:t>
                      </a: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(Yüzüncü Yıl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Ünv.Ortak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Tezli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İktisat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585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r>
                        <a:rPr lang="tr-TR" sz="10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Sosyal Bilimler </a:t>
                      </a: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ABD (Atatürk </a:t>
                      </a:r>
                      <a:r>
                        <a:rPr lang="tr-TR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</a:t>
                      </a: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Ortak)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585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r>
                        <a:rPr lang="tr-TR" sz="10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Sosyal Bilimler </a:t>
                      </a: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ABD 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65092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Temel İslam Bilimleri ABD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0 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0 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49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641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68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720</a:t>
                      </a:r>
                      <a:endParaRPr lang="tr-TR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727" marR="16727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43608" y="794004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Lisansüstü Öğrenci Sayıları</a:t>
            </a:r>
            <a:endParaRPr lang="tr-TR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918566450"/>
              </p:ext>
            </p:extLst>
          </p:nvPr>
        </p:nvGraphicFramePr>
        <p:xfrm>
          <a:off x="683568" y="1397000"/>
          <a:ext cx="8064896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483768" y="6546107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621477" y="6492875"/>
            <a:ext cx="41348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42</a:t>
            </a:fld>
            <a:endParaRPr lang="tr-TR" dirty="0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361744"/>
              </p:ext>
            </p:extLst>
          </p:nvPr>
        </p:nvGraphicFramePr>
        <p:xfrm>
          <a:off x="531040" y="462769"/>
          <a:ext cx="8081920" cy="6032128"/>
        </p:xfrm>
        <a:graphic>
          <a:graphicData uri="http://schemas.openxmlformats.org/drawingml/2006/table">
            <a:tbl>
              <a:tblPr/>
              <a:tblGrid>
                <a:gridCol w="505120">
                  <a:extLst>
                    <a:ext uri="{9D8B030D-6E8A-4147-A177-3AD203B41FA5}">
                      <a16:colId xmlns:a16="http://schemas.microsoft.com/office/drawing/2014/main" val="1630597727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4193815914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1980838636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3157623661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3091315553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3082785402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1306936607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1655994617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3236565753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569787283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3034440812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2762070571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757918024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33197627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940889516"/>
                    </a:ext>
                  </a:extLst>
                </a:gridCol>
                <a:gridCol w="505120">
                  <a:extLst>
                    <a:ext uri="{9D8B030D-6E8A-4147-A177-3AD203B41FA5}">
                      <a16:colId xmlns:a16="http://schemas.microsoft.com/office/drawing/2014/main" val="4294450679"/>
                    </a:ext>
                  </a:extLst>
                </a:gridCol>
              </a:tblGrid>
              <a:tr h="103145">
                <a:tc gridSpan="16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8796957"/>
                  </a:ext>
                </a:extLst>
              </a:tr>
              <a:tr h="192614">
                <a:tc gridSpan="16"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Tablo I.68. Yabancı Uyruklu Öğrencilerin Sayısı ve Bölümleri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658979"/>
                  </a:ext>
                </a:extLst>
              </a:tr>
              <a:tr h="10314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Birimi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 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2014Yılı 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 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Yılı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4993454"/>
                  </a:ext>
                </a:extLst>
              </a:tr>
              <a:tr h="36462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Kız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4452" marR="4452" marT="4452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528547"/>
                  </a:ext>
                </a:extLst>
              </a:tr>
              <a:tr h="2015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8 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18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4101573"/>
                  </a:ext>
                </a:extLst>
              </a:tr>
              <a:tr h="3178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7472822"/>
                  </a:ext>
                </a:extLst>
              </a:tr>
              <a:tr h="38084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Mühendislik-Mimarlık Fakültesi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454657"/>
                  </a:ext>
                </a:extLst>
              </a:tr>
              <a:tr h="2015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4001539"/>
                  </a:ext>
                </a:extLst>
              </a:tr>
              <a:tr h="3178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5185002"/>
                  </a:ext>
                </a:extLst>
              </a:tr>
              <a:tr h="2015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6861665"/>
                  </a:ext>
                </a:extLst>
              </a:tr>
              <a:tr h="25492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268670"/>
                  </a:ext>
                </a:extLst>
              </a:tr>
              <a:tr h="2015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890011"/>
                  </a:ext>
                </a:extLst>
              </a:tr>
              <a:tr h="29985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0536182"/>
                  </a:ext>
                </a:extLst>
              </a:tr>
              <a:tr h="3178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7959225"/>
                  </a:ext>
                </a:extLst>
              </a:tr>
              <a:tr h="3982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4771455"/>
                  </a:ext>
                </a:extLst>
              </a:tr>
              <a:tr h="29985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MYO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285419"/>
                  </a:ext>
                </a:extLst>
              </a:tr>
              <a:tr h="29985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MYO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4600263"/>
                  </a:ext>
                </a:extLst>
              </a:tr>
              <a:tr h="3178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3685404"/>
                  </a:ext>
                </a:extLst>
              </a:tr>
              <a:tr h="25492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 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657623"/>
                  </a:ext>
                </a:extLst>
              </a:tr>
              <a:tr h="3178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695669"/>
                  </a:ext>
                </a:extLst>
              </a:tr>
              <a:tr h="29985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646131"/>
                  </a:ext>
                </a:extLst>
              </a:tr>
              <a:tr h="25492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3202431"/>
                  </a:ext>
                </a:extLst>
              </a:tr>
              <a:tr h="12993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0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2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1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149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464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613</a:t>
                      </a:r>
                    </a:p>
                  </a:txBody>
                  <a:tcPr marL="4452" marR="4452" marT="4452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06986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429633743"/>
              </p:ext>
            </p:extLst>
          </p:nvPr>
        </p:nvGraphicFramePr>
        <p:xfrm>
          <a:off x="467544" y="908720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531277C4-94F2-4DB6-97F2-69059C7E2B5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44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428596" y="5085184"/>
            <a:ext cx="8072494" cy="186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2013-2014 Eğitim-Öğretim Yılında 4 , 2014-2015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Eğitim ve Öğretim yılında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114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olan Yabancı Uyruklu Öğrenci sayısı 2015-2016 Eğitim Öğretim yılında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217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 2016-2017 yılında 414 ve 2017-2018 yılında 613 öğrenciye </a:t>
            </a: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yükselmiştir.</a:t>
            </a:r>
          </a:p>
          <a:p>
            <a:pPr>
              <a:spcBef>
                <a:spcPct val="50000"/>
              </a:spcBef>
            </a:pPr>
            <a:r>
              <a:rPr lang="tr-TR" sz="1600" dirty="0">
                <a:latin typeface="Times New Roman" pitchFamily="18" charset="0"/>
                <a:cs typeface="Times New Roman" pitchFamily="18" charset="0"/>
              </a:rPr>
              <a:t>2014-2015  Eğitim-öğretim yılında 5 </a:t>
            </a:r>
            <a:r>
              <a:rPr lang="tr-TR" sz="1600" dirty="0" smtClean="0">
                <a:latin typeface="Times New Roman" pitchFamily="18" charset="0"/>
                <a:cs typeface="Times New Roman" pitchFamily="18" charset="0"/>
              </a:rPr>
              <a:t>ülkeden öğrenci var iken şuanda 19 ülkeden öğrenci bulunmaktadır. </a:t>
            </a:r>
            <a:endParaRPr lang="tr-TR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tr-TR" dirty="0">
                <a:latin typeface="Arial" charset="0"/>
              </a:rPr>
              <a:t> </a:t>
            </a:r>
          </a:p>
        </p:txBody>
      </p:sp>
      <p:sp>
        <p:nvSpPr>
          <p:cNvPr id="11269" name="Metin kutusu 1"/>
          <p:cNvSpPr txBox="1">
            <a:spLocks noChangeArrowheads="1"/>
          </p:cNvSpPr>
          <p:nvPr/>
        </p:nvSpPr>
        <p:spPr bwMode="auto">
          <a:xfrm>
            <a:off x="147936" y="684214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latin typeface="Arial" charset="0"/>
                <a:cs typeface="Arial" charset="0"/>
              </a:rPr>
              <a:t>2017-2018 </a:t>
            </a:r>
            <a:r>
              <a:rPr lang="tr-TR" b="1" dirty="0">
                <a:latin typeface="Arial" charset="0"/>
                <a:cs typeface="Arial" charset="0"/>
              </a:rPr>
              <a:t>YABANCI UYRUKLU ÖĞRENCİLERİN ÜLKELERİNE GÖRE DAĞILIMI</a:t>
            </a: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44</a:t>
            </a:fld>
            <a:endParaRPr lang="tr-TR"/>
          </a:p>
        </p:txBody>
      </p:sp>
      <p:sp>
        <p:nvSpPr>
          <p:cNvPr id="10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331506493"/>
              </p:ext>
            </p:extLst>
          </p:nvPr>
        </p:nvGraphicFramePr>
        <p:xfrm>
          <a:off x="428596" y="1397000"/>
          <a:ext cx="8258204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9 Metin kutusu"/>
          <p:cNvSpPr txBox="1">
            <a:spLocks noChangeArrowheads="1"/>
          </p:cNvSpPr>
          <p:nvPr/>
        </p:nvSpPr>
        <p:spPr bwMode="auto">
          <a:xfrm>
            <a:off x="683568" y="5301208"/>
            <a:ext cx="74295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öğrenci, 2014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114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217 öğrenci  2016 yılı 414 ve 2017 yılında 613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Yabancı uyruklu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Öğrencimiz eğitim görmektedir.</a:t>
            </a:r>
          </a:p>
          <a:p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943378318"/>
              </p:ext>
            </p:extLst>
          </p:nvPr>
        </p:nvGraphicFramePr>
        <p:xfrm>
          <a:off x="179512" y="404664"/>
          <a:ext cx="864096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46</a:t>
            </a:fld>
            <a:endParaRPr lang="tr-TR"/>
          </a:p>
        </p:txBody>
      </p:sp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118970026"/>
              </p:ext>
            </p:extLst>
          </p:nvPr>
        </p:nvGraphicFramePr>
        <p:xfrm>
          <a:off x="179512" y="908720"/>
          <a:ext cx="8568952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69142588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30" name="6 Başlık"/>
          <p:cNvSpPr>
            <a:spLocks noGrp="1"/>
          </p:cNvSpPr>
          <p:nvPr>
            <p:ph type="title"/>
          </p:nvPr>
        </p:nvSpPr>
        <p:spPr>
          <a:xfrm>
            <a:off x="755576" y="681646"/>
            <a:ext cx="7258050" cy="428625"/>
          </a:xfrm>
        </p:spPr>
        <p:txBody>
          <a:bodyPr/>
          <a:lstStyle/>
          <a:p>
            <a:pPr eaLnBrk="1" hangingPunct="1"/>
            <a:r>
              <a:rPr lang="tr-TR" sz="2000" b="1" dirty="0" smtClean="0"/>
              <a:t>2008-2017 ARASI MEZUN ÖĞRENCİ SAYILARI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5710636"/>
              </p:ext>
            </p:extLst>
          </p:nvPr>
        </p:nvGraphicFramePr>
        <p:xfrm>
          <a:off x="251520" y="1340767"/>
          <a:ext cx="8568951" cy="50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18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15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00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91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77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77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77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177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177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17713">
                  <a:extLst>
                    <a:ext uri="{9D8B030D-6E8A-4147-A177-3AD203B41FA5}">
                      <a16:colId xmlns:a16="http://schemas.microsoft.com/office/drawing/2014/main" val="2819767492"/>
                    </a:ext>
                  </a:extLst>
                </a:gridCol>
              </a:tblGrid>
              <a:tr h="3492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FAKÜLTE/ YÜKSEKOKUL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2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417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17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MİM.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214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90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90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873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90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90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4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ENST.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1873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ENST.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931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36111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483768" y="6453336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1 Başlık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04667" cy="749101"/>
          </a:xfrm>
        </p:spPr>
        <p:txBody>
          <a:bodyPr/>
          <a:lstStyle/>
          <a:p>
            <a:r>
              <a:rPr lang="tr-TR" sz="2000" dirty="0" smtClean="0"/>
              <a:t>2008-2017 MEZUN ÖĞRENCİ GRAFİĞİ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48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2846473513"/>
              </p:ext>
            </p:extLst>
          </p:nvPr>
        </p:nvGraphicFramePr>
        <p:xfrm>
          <a:off x="611561" y="1397000"/>
          <a:ext cx="799269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8" name="7 Dikdörtgen"/>
          <p:cNvSpPr/>
          <p:nvPr/>
        </p:nvSpPr>
        <p:spPr>
          <a:xfrm>
            <a:off x="1043608" y="1520097"/>
            <a:ext cx="8001056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EĞİTİM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Türkçe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Sınıf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Sınıf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Fen Bilgisi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Bilgisayar  ve Öğretim Teknolojileri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Sosyal Bilgiler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İlköğretim Matematik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İlköğretim Matematik Öğretmenliği (İÖ</a:t>
            </a:r>
            <a:r>
              <a:rPr lang="tr-TR" sz="1600" dirty="0"/>
              <a:t>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47695" y="1566855"/>
            <a:ext cx="735811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FEN EDEBİYAT FAKÜLTESİ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Matematik </a:t>
            </a:r>
            <a:r>
              <a:rPr lang="tr-TR" sz="1600" dirty="0"/>
              <a:t>Bölümü ( Kapandı Öğrencisi var </a:t>
            </a:r>
            <a:r>
              <a:rPr lang="tr-TR" sz="16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Sosyoloji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Tarih Bölümü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Tarih Bölümü 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Coğrafya Bölümü 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Kimya </a:t>
            </a:r>
            <a:r>
              <a:rPr lang="tr-TR" sz="1600" dirty="0"/>
              <a:t>Bölümü ( Kapandı Öğrencisi var </a:t>
            </a:r>
            <a:r>
              <a:rPr lang="tr-TR" sz="16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Biyoloji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Türk Dili ve Edebiyatı Bölümü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075" y="1700808"/>
            <a:ext cx="650084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MÜHENDİSLİK MİMARLIK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Gıda Mühendisliği Bölümü</a:t>
            </a:r>
          </a:p>
          <a:p>
            <a:pPr lvl="0"/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Kimya Mühendisliği </a:t>
            </a:r>
            <a:r>
              <a:rPr lang="tr-TR" dirty="0"/>
              <a:t>Bölümü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Bilgisayar Mühendisliği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Elektrik Elektronik Mühendisliği Bölümü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Elektrik Elektronik Mühendisliği Bölümü (İ.Ö)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075" y="1484784"/>
            <a:ext cx="650084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İLAHİYAT FAKÜLTESİ</a:t>
            </a:r>
          </a:p>
          <a:p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İlahiyat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İlahiyat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r>
              <a:rPr lang="tr-TR" b="1" dirty="0" smtClean="0"/>
              <a:t>VETERİNER FAKÜLTESİ</a:t>
            </a:r>
          </a:p>
          <a:p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Veteriner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640" y="1484784"/>
            <a:ext cx="62865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ZİRAAT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Bahçe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Tarla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Bitki Koruma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err="1" smtClean="0"/>
              <a:t>Biyosistem</a:t>
            </a:r>
            <a:r>
              <a:rPr lang="tr-TR" dirty="0" smtClean="0"/>
              <a:t> Mühendisliği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Zootekni </a:t>
            </a:r>
            <a:r>
              <a:rPr lang="tr-TR" dirty="0"/>
              <a:t>( Kapandı Öğrencisi var </a:t>
            </a:r>
            <a:r>
              <a:rPr lang="tr-TR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Tarımsal </a:t>
            </a:r>
            <a:r>
              <a:rPr lang="tr-TR" dirty="0" err="1" smtClean="0"/>
              <a:t>Biyoteknoliji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Tarım Ekonomisi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 lvl="0"/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640" y="1556792"/>
            <a:ext cx="6357966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İKTİSADİ VE İDARİ BİLİMLER FAKÜLTESİ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2400" dirty="0" smtClean="0"/>
              <a:t>İşletme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>
              <a:buFont typeface="Arial" pitchFamily="34" charset="0"/>
              <a:buChar char="•"/>
            </a:pPr>
            <a:r>
              <a:rPr lang="tr-TR" sz="2400" dirty="0" smtClean="0"/>
              <a:t>İşletme Bölümü(İÖ</a:t>
            </a:r>
            <a:r>
              <a:rPr lang="tr-TR" sz="2400" dirty="0"/>
              <a:t>) ( Kapandı Öğrencisi var </a:t>
            </a:r>
            <a:r>
              <a:rPr lang="tr-TR" sz="24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400" dirty="0" smtClean="0"/>
              <a:t>İktisat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/>
            <a:endParaRPr lang="tr-TR" sz="2400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547664" y="1338941"/>
            <a:ext cx="650084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SAĞLIK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Hemşirelik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Hemşirelik Bölümü(İÖ)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İş Sağlığı ve Güvenliği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r>
              <a:rPr lang="tr-TR" b="1" dirty="0" smtClean="0"/>
              <a:t>BEDEN EĞİTİMİ VE SPOR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Beden Eğitimi ve Spor Öğretmenliği</a:t>
            </a:r>
          </a:p>
          <a:p>
            <a:pPr lvl="0"/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Spor Yöneticiliği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Spor Yöneticiliği(İ.Ö)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Antrenörlük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78605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402513" y="1336023"/>
            <a:ext cx="635796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SAĞLIK HİZMETLERİ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İlk ve Acil Yardım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İlk ve Acil Yardım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Dokümantasyon ve Sekreterlik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Dokümantasyon ve Sekreterlik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Laboratuar Teknikleri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Laboratuar Teknikleri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Görüntüleme Teknikleri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Görüntüleme Teknikleri (İÖ)</a:t>
            </a: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57</a:t>
            </a:fld>
            <a:endParaRPr lang="tr-TR"/>
          </a:p>
        </p:txBody>
      </p:sp>
      <p:sp>
        <p:nvSpPr>
          <p:cNvPr id="5" name="3 Dikdörtgen"/>
          <p:cNvSpPr/>
          <p:nvPr/>
        </p:nvSpPr>
        <p:spPr>
          <a:xfrm>
            <a:off x="1259632" y="1556792"/>
            <a:ext cx="63579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YABANCI DİLLER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Mütercim Tercümanlık Bölümü ( İngilizce )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000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901220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665431" y="1613021"/>
            <a:ext cx="65722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KURTALAN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Turizm ve Seyahat Hizmetleri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Maliye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Maliye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Bankacılık ve Sigortacılık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Posta Hizmetleri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Posta Hizmetleri 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Dış Ticaret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402513" y="1628800"/>
            <a:ext cx="635796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ERUH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Organik Tarım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Sosyal Hizmetler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Sosyal Hizmetler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Antep Fıstığı Tarımı ve İşleme </a:t>
            </a:r>
            <a:r>
              <a:rPr lang="tr-TR" dirty="0"/>
              <a:t>Teknolojisi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Çocuk Gelişimi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Süt ve Süt Ürünleri </a:t>
            </a:r>
            <a:r>
              <a:rPr lang="tr-TR" dirty="0" err="1" smtClean="0"/>
              <a:t>Teknolisi</a:t>
            </a:r>
            <a:r>
              <a:rPr lang="tr-TR" dirty="0" smtClean="0"/>
              <a:t> </a:t>
            </a:r>
            <a:r>
              <a:rPr lang="tr-TR" dirty="0"/>
              <a:t>( Kapandı Öğrencisi var )</a:t>
            </a:r>
          </a:p>
          <a:p>
            <a:pPr lvl="0"/>
            <a:endParaRPr lang="tr-TR" dirty="0" smtClean="0"/>
          </a:p>
          <a:p>
            <a:pPr lvl="0"/>
            <a:endParaRPr lang="tr-TR" dirty="0"/>
          </a:p>
          <a:p>
            <a:pPr lvl="0"/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79512" y="1268760"/>
            <a:ext cx="7797556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 smtClean="0"/>
              <a:t>Teknik Bilimler MYO</a:t>
            </a:r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Elektrik 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>
              <a:buFont typeface="Arial" pitchFamily="34" charset="0"/>
              <a:buChar char="•"/>
            </a:pPr>
            <a:r>
              <a:rPr lang="tr-TR" sz="1100" dirty="0" smtClean="0"/>
              <a:t>Elektrik(İ.Ö)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Makine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Makine (İÖ)</a:t>
            </a:r>
          </a:p>
          <a:p>
            <a:pPr lvl="0"/>
            <a:endParaRPr lang="tr-TR" sz="1100" dirty="0" smtClean="0"/>
          </a:p>
          <a:p>
            <a:pPr>
              <a:buFont typeface="Arial" pitchFamily="34" charset="0"/>
              <a:buChar char="•"/>
            </a:pPr>
            <a:r>
              <a:rPr lang="tr-TR" sz="1100" dirty="0" smtClean="0"/>
              <a:t>Mobilya ve Dekorasyon (İÖ</a:t>
            </a:r>
            <a:r>
              <a:rPr lang="tr-TR" sz="1100" dirty="0"/>
              <a:t>) ( Kapandı Öğrencisi var </a:t>
            </a:r>
            <a:r>
              <a:rPr lang="tr-TR" sz="11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Bilgisayar Programcılığı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Bilgisayar Programcılığı (İÖ)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Makine-Resim-Konstrüksiyon ( Kapandı Öğrencisi var </a:t>
            </a:r>
            <a:r>
              <a:rPr lang="tr-TR" sz="11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Kimya Teknolojisi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Gıda Teknolojisi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>
              <a:buFont typeface="Arial" pitchFamily="34" charset="0"/>
              <a:buChar char="•"/>
            </a:pPr>
            <a:r>
              <a:rPr lang="tr-TR" sz="1100" dirty="0" smtClean="0"/>
              <a:t>Gıda Teknolojisi (İÖ</a:t>
            </a:r>
            <a:r>
              <a:rPr lang="tr-TR" sz="1100" dirty="0"/>
              <a:t>) ( Kapandı Öğrencisi var </a:t>
            </a:r>
            <a:r>
              <a:rPr lang="tr-TR" sz="11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İnşaat Teknolojisi</a:t>
            </a:r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İnşaat Teknolojisi (İ.Ö)</a:t>
            </a:r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Arıcılık</a:t>
            </a:r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Özel Güvenlik ve Koruma</a:t>
            </a:r>
            <a:endParaRPr lang="tr-TR" sz="11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611560" y="1268760"/>
            <a:ext cx="7006043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sz="20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tr-TR" sz="11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Muhasebe ve Vergi Uygulamaları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Muhasebe ve Vergi Uygulamaları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sz="1100" dirty="0" smtClean="0">
                <a:cs typeface="Arial" pitchFamily="34" charset="0"/>
              </a:rPr>
              <a:t>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Çocuk Gelişimi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Çocuk Gelişimi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Geleneksel El Sanatları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İşletme Yönetimi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İşletme Yönetimi(İÖ)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Calibri" pitchFamily="34" charset="0"/>
              </a:rPr>
              <a:t>Büro Yönetici ve Asistanlığı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Calibri" pitchFamily="34" charset="0"/>
              </a:rPr>
              <a:t>Büro Yönetici ve Asistanlığı 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Uygulamalı İngilizce ve Çevirmenlik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Uygulamalı İngilizce ve Çevirmenlik</a:t>
            </a:r>
            <a:r>
              <a:rPr lang="tr-TR" sz="1100" dirty="0" smtClean="0">
                <a:cs typeface="Calibri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Calibri" pitchFamily="34" charset="0"/>
              </a:rPr>
              <a:t>Sosyal Hizmetler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Calibri" pitchFamily="34" charset="0"/>
              </a:rPr>
              <a:t>Sosyal Hizmetler</a:t>
            </a:r>
            <a:r>
              <a:rPr lang="tr-TR" sz="1100" dirty="0" smtClean="0">
                <a:cs typeface="Arial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1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100" dirty="0" smtClean="0">
                <a:cs typeface="Arial" pitchFamily="34" charset="0"/>
              </a:rPr>
              <a:t>Yerel Yönetimler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 dirty="0" smtClean="0"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640" y="1404985"/>
            <a:ext cx="750099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SOSYAL BİLİMLER ENSTİTÜSÜ</a:t>
            </a:r>
          </a:p>
          <a:p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Tarih Anabilim Dalı </a:t>
            </a:r>
            <a:r>
              <a:rPr lang="tr-TR" sz="1200" b="1" dirty="0" smtClean="0"/>
              <a:t>(Yüksek Lisans )</a:t>
            </a: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Türk Dili ve Edebiyatı Anabilim Dalı </a:t>
            </a:r>
            <a:r>
              <a:rPr lang="tr-TR" sz="1200" b="1" dirty="0" smtClean="0"/>
              <a:t>(Yüksek Lisans )</a:t>
            </a: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Bölgesel Kalkınma İktisadi Anabilim Dalı</a:t>
            </a:r>
            <a:r>
              <a:rPr lang="tr-TR" sz="1200" b="1" dirty="0" smtClean="0"/>
              <a:t>(Yüksek Lisans )</a:t>
            </a:r>
            <a:endParaRPr lang="tr-TR" sz="1200" dirty="0" smtClean="0"/>
          </a:p>
          <a:p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Türkçe ve Sosyal Bilimler Eğitimi A.B.D Türkçe Eğitimi Bilim Dalı  </a:t>
            </a:r>
            <a:r>
              <a:rPr lang="tr-TR" sz="1200" dirty="0" smtClean="0">
                <a:solidFill>
                  <a:srgbClr val="FF0000"/>
                </a:solidFill>
              </a:rPr>
              <a:t>Atatürk Üniversitesi </a:t>
            </a:r>
            <a:r>
              <a:rPr lang="tr-TR" sz="12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</a:t>
            </a:r>
            <a:r>
              <a:rPr lang="tr-TR" sz="1200" dirty="0" smtClean="0"/>
              <a:t>Dalı Tezli</a:t>
            </a:r>
            <a:r>
              <a:rPr lang="tr-TR" sz="1200" b="1" dirty="0" smtClean="0"/>
              <a:t> </a:t>
            </a:r>
          </a:p>
          <a:p>
            <a:pPr lvl="0"/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Eğitim Bilimler A.B.D Eğitim Yönetimi Bilim Dalı </a:t>
            </a:r>
            <a:r>
              <a:rPr lang="tr-TR" sz="1200" dirty="0" smtClean="0">
                <a:solidFill>
                  <a:srgbClr val="FF0000"/>
                </a:solidFill>
              </a:rPr>
              <a:t>Yüzüncü Yıl </a:t>
            </a:r>
            <a:r>
              <a:rPr lang="tr-TR" sz="1200" dirty="0" err="1" smtClean="0">
                <a:solidFill>
                  <a:srgbClr val="FF0000"/>
                </a:solidFill>
              </a:rPr>
              <a:t>Üni</a:t>
            </a:r>
            <a:r>
              <a:rPr lang="tr-TR" sz="1200" dirty="0" smtClean="0">
                <a:solidFill>
                  <a:srgbClr val="FF0000"/>
                </a:solidFill>
              </a:rPr>
              <a:t> </a:t>
            </a:r>
            <a:r>
              <a:rPr lang="tr-TR" sz="12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Bilimler A.B.D Eğitim Yönetimi Bilim Dalı tezli </a:t>
            </a:r>
            <a:r>
              <a:rPr lang="tr-TR" sz="1200" dirty="0" smtClean="0"/>
              <a:t>(N.Ö)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 A.B.D Eğitim Yönetimi Bilim Dalı tezsiz (N.Ö</a:t>
            </a:r>
            <a:r>
              <a:rPr lang="tr-TR" sz="1200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 A.B.D Eğitim Yönetimi Bilim Dalı tezli </a:t>
            </a:r>
            <a:r>
              <a:rPr lang="tr-TR" sz="1200" dirty="0" smtClean="0"/>
              <a:t>(İ.Ö)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 A.B.D Eğitim Yönetimi Bilim Dalı tezsiz (İ.Ö</a:t>
            </a:r>
            <a:r>
              <a:rPr lang="tr-TR" sz="1200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Bilimler A.B.D Eğitim Yönetimi Bilim Dalı </a:t>
            </a:r>
            <a:r>
              <a:rPr lang="tr-TR" sz="1200" dirty="0" smtClean="0"/>
              <a:t> </a:t>
            </a:r>
            <a:r>
              <a:rPr lang="tr-TR" sz="1200" dirty="0" smtClean="0">
                <a:solidFill>
                  <a:srgbClr val="FF0000"/>
                </a:solidFill>
              </a:rPr>
              <a:t>Dicle </a:t>
            </a:r>
            <a:r>
              <a:rPr lang="tr-TR" sz="1200" dirty="0" err="1" smtClean="0">
                <a:solidFill>
                  <a:srgbClr val="FF0000"/>
                </a:solidFill>
              </a:rPr>
              <a:t>Üni</a:t>
            </a:r>
            <a:r>
              <a:rPr lang="tr-TR" sz="1200" dirty="0" smtClean="0"/>
              <a:t>.</a:t>
            </a:r>
            <a:r>
              <a:rPr lang="tr-TR" sz="12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Temel İslam Bilimler  Yüksek Lisans A.B.D Tezli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 lvl="0"/>
            <a:endParaRPr lang="tr-TR" sz="1200" b="1" dirty="0" smtClean="0"/>
          </a:p>
          <a:p>
            <a:pPr lvl="0"/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121196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357158" y="714356"/>
            <a:ext cx="8786842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 smtClean="0"/>
          </a:p>
          <a:p>
            <a:endParaRPr lang="tr-TR" dirty="0" smtClean="0"/>
          </a:p>
          <a:p>
            <a:r>
              <a:rPr lang="tr-TR" b="1" dirty="0" smtClean="0"/>
              <a:t>FEN BİLİMLERİ ENSTİTÜSÜ</a:t>
            </a:r>
          </a:p>
          <a:p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Kimya  Anabilim Dalı</a:t>
            </a:r>
            <a:r>
              <a:rPr lang="tr-TR" sz="10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Matematik A.B.D </a:t>
            </a:r>
            <a:r>
              <a:rPr lang="tr-TR" sz="10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 smtClean="0"/>
              <a:t>Kimya Mühendisliği Anabilim Dalı</a:t>
            </a:r>
            <a:r>
              <a:rPr lang="tr-TR" sz="1000" b="1" dirty="0" smtClean="0"/>
              <a:t> ( Yüksek Lisans)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 smtClean="0"/>
              <a:t>Tarla Bitkileri Anabilim Dalı </a:t>
            </a:r>
            <a:r>
              <a:rPr lang="tr-TR" sz="1000" b="1" dirty="0" smtClean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/>
              <a:t>Tarla Bitkileri Anabilim </a:t>
            </a:r>
            <a:r>
              <a:rPr lang="tr-TR" sz="1000" dirty="0" smtClean="0"/>
              <a:t>Dalı </a:t>
            </a:r>
            <a:r>
              <a:rPr lang="tr-TR" sz="1000" dirty="0" smtClean="0">
                <a:solidFill>
                  <a:srgbClr val="FF0000"/>
                </a:solidFill>
              </a:rPr>
              <a:t>Yüzüncü Yıl </a:t>
            </a:r>
            <a:r>
              <a:rPr lang="tr-TR" sz="1000" b="1" dirty="0"/>
              <a:t>( </a:t>
            </a:r>
            <a:r>
              <a:rPr lang="tr-TR" sz="1000" b="1" dirty="0" smtClean="0"/>
              <a:t>Ortak Yüksek </a:t>
            </a:r>
            <a:r>
              <a:rPr lang="tr-TR" sz="1000" b="1" dirty="0"/>
              <a:t>Lisans</a:t>
            </a:r>
            <a:r>
              <a:rPr lang="tr-TR" sz="1000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/>
              <a:t>Tarla Bitkileri Anabilim </a:t>
            </a:r>
            <a:r>
              <a:rPr lang="tr-TR" sz="1000" dirty="0" smtClean="0"/>
              <a:t>Dalı </a:t>
            </a:r>
            <a:r>
              <a:rPr lang="tr-TR" sz="1000" b="1" dirty="0" smtClean="0"/>
              <a:t>(Doktora Programı 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Zootekni Anabilim Dalı</a:t>
            </a:r>
            <a:r>
              <a:rPr lang="tr-TR" sz="10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/>
              <a:t>Zootekni Anabilim </a:t>
            </a:r>
            <a:r>
              <a:rPr lang="tr-TR" sz="1000" dirty="0" smtClean="0"/>
              <a:t>Dalı </a:t>
            </a:r>
            <a:r>
              <a:rPr lang="tr-TR" sz="1000" dirty="0" smtClean="0">
                <a:solidFill>
                  <a:srgbClr val="FF0000"/>
                </a:solidFill>
              </a:rPr>
              <a:t>Yüzüncü Yıl</a:t>
            </a:r>
            <a:r>
              <a:rPr lang="tr-TR" sz="1000" b="1" dirty="0" smtClean="0"/>
              <a:t>( Ortak Yüksek </a:t>
            </a:r>
            <a:r>
              <a:rPr lang="tr-TR" sz="1000" b="1" dirty="0"/>
              <a:t>Lisans</a:t>
            </a:r>
            <a:r>
              <a:rPr lang="tr-TR" sz="1000" b="1" dirty="0" smtClean="0"/>
              <a:t>)</a:t>
            </a:r>
          </a:p>
          <a:p>
            <a:pPr lvl="0"/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 smtClean="0"/>
              <a:t>Elektrik Elektronik Mühendisliği Anabilim Dalı </a:t>
            </a:r>
            <a:r>
              <a:rPr lang="tr-TR" sz="1000" b="1" dirty="0" smtClean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/>
              <a:t>Elektrik Elektronik Mühendisliği Anabilim </a:t>
            </a:r>
            <a:r>
              <a:rPr lang="tr-TR" sz="1000" dirty="0" smtClean="0"/>
              <a:t>Dalı </a:t>
            </a:r>
            <a:r>
              <a:rPr lang="tr-TR" sz="1000" b="1" dirty="0" smtClean="0">
                <a:solidFill>
                  <a:srgbClr val="FF0000"/>
                </a:solidFill>
              </a:rPr>
              <a:t>Yüzüncü Yıl </a:t>
            </a:r>
            <a:r>
              <a:rPr lang="tr-TR" sz="1000" b="1" dirty="0" smtClean="0"/>
              <a:t>( Ortak Yüksek Lisans )</a:t>
            </a:r>
          </a:p>
          <a:p>
            <a:pPr>
              <a:buFont typeface="Arial" pitchFamily="34" charset="0"/>
              <a:buChar char="•"/>
            </a:pPr>
            <a:endParaRPr lang="tr-TR" sz="1000" b="1" dirty="0" smtClean="0"/>
          </a:p>
          <a:p>
            <a:pPr>
              <a:buFont typeface="Arial" pitchFamily="34" charset="0"/>
              <a:buChar char="•"/>
            </a:pPr>
            <a:r>
              <a:rPr lang="tr-TR" sz="1000" dirty="0"/>
              <a:t>Elektrik Elektronik Mühendisliği Anabilim </a:t>
            </a:r>
            <a:r>
              <a:rPr lang="tr-TR" sz="1000" dirty="0" smtClean="0"/>
              <a:t>Dalı (</a:t>
            </a:r>
            <a:r>
              <a:rPr lang="tr-TR" sz="1000" b="1" dirty="0" smtClean="0"/>
              <a:t>Doktora Programı )</a:t>
            </a:r>
          </a:p>
          <a:p>
            <a:pPr>
              <a:buFont typeface="Arial" pitchFamily="34" charset="0"/>
              <a:buChar char="•"/>
            </a:pPr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Biyoloji  Anabilim Dalı </a:t>
            </a:r>
            <a:r>
              <a:rPr lang="tr-TR" sz="10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10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/>
              <a:t>Biyoloji  Anabilim </a:t>
            </a:r>
            <a:r>
              <a:rPr lang="tr-TR" sz="1000" dirty="0" smtClean="0"/>
              <a:t>Dalı Tezli </a:t>
            </a:r>
            <a:r>
              <a:rPr lang="tr-TR" sz="1000" b="1" dirty="0" smtClean="0"/>
              <a:t>( Yüksek Lisans )</a:t>
            </a:r>
          </a:p>
          <a:p>
            <a:pPr lvl="0"/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Bahçe Bitkileri Anabilim Dalı </a:t>
            </a:r>
            <a:r>
              <a:rPr lang="tr-TR" sz="10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10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Gıda Mühendisliği ABD </a:t>
            </a:r>
            <a:r>
              <a:rPr lang="tr-TR" sz="10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10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/>
          </a:p>
          <a:p>
            <a:pPr lvl="0">
              <a:buFont typeface="Arial" pitchFamily="34" charset="0"/>
              <a:buChar char="•"/>
            </a:pPr>
            <a:r>
              <a:rPr lang="tr-TR" sz="1000" dirty="0"/>
              <a:t>Gıda Mühendisliği </a:t>
            </a:r>
            <a:r>
              <a:rPr lang="tr-TR" sz="1000" dirty="0" smtClean="0"/>
              <a:t>ABD Tezli ( Yüksek Lisans )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/>
          </a:p>
          <a:p>
            <a:pPr lvl="0">
              <a:buFont typeface="Arial" pitchFamily="34" charset="0"/>
              <a:buChar char="•"/>
            </a:pPr>
            <a:r>
              <a:rPr lang="tr-TR" sz="1000" dirty="0" smtClean="0"/>
              <a:t>Fizik A.B.D Tezli </a:t>
            </a:r>
            <a:r>
              <a:rPr lang="tr-TR" sz="1000" b="1" dirty="0" smtClean="0"/>
              <a:t>( Yüksek Lisans ) 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/>
            <a:endParaRPr lang="tr-TR" sz="1000" dirty="0" smtClean="0"/>
          </a:p>
          <a:p>
            <a:pPr lvl="0"/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63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1259632" y="1484784"/>
            <a:ext cx="821537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EĞİTİM FAKÜLTESİ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endParaRPr lang="tr-TR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Resim-İş Öğretmenliği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Müzik Öğretmenliği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Psikolojik ve Rehberlik Danışmanlık Öğretmenliği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21429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331640" y="1628800"/>
            <a:ext cx="814393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FEN EDEBİYAT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Fizik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Arkeoloji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Batı Dilleri ve Edebiyatları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Doğu Dilleri Ve Edebiyatları Bölümü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357158" y="285728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65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259632" y="1253785"/>
            <a:ext cx="82868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MÜHENDİSLİK MİMARLIK FAKÜLTESİ</a:t>
            </a:r>
          </a:p>
          <a:p>
            <a:pPr lvl="0"/>
            <a:endParaRPr lang="tr-TR" sz="1200" dirty="0" smtClean="0"/>
          </a:p>
          <a:p>
            <a:pPr lvl="0"/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err="1" smtClean="0"/>
              <a:t>Mekatronik</a:t>
            </a:r>
            <a:r>
              <a:rPr lang="tr-TR" sz="1200" dirty="0" smtClean="0"/>
              <a:t>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İnşaat Mühendisliği Bölüm</a:t>
            </a:r>
            <a:r>
              <a:rPr lang="tr-TR" sz="1200" b="1" dirty="0" smtClean="0"/>
              <a:t>(Bölüm açık, öğrencisi yok)</a:t>
            </a:r>
          </a:p>
          <a:p>
            <a:pPr lvl="0"/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Çevre Mühendisliği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Maden Mühendisliği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Jeoloji Mühendisliği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Şehir ve Bölge Planlama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Endüstri Ürünleri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İç Mimarlık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Peyzaj Mimarlığı Bölümü</a:t>
            </a:r>
            <a:r>
              <a:rPr lang="tr-TR" sz="1200" b="1" dirty="0" smtClean="0"/>
              <a:t>(Bölüm açık, öğrencisi yok)</a:t>
            </a:r>
            <a:endParaRPr lang="tr-TR" sz="1200" dirty="0" smtClean="0"/>
          </a:p>
          <a:p>
            <a:r>
              <a:rPr lang="tr-TR" b="1" dirty="0" smtClean="0"/>
              <a:t> 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66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67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457200" y="1988840"/>
            <a:ext cx="85072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tr-TR" dirty="0" smtClean="0"/>
          </a:p>
          <a:p>
            <a:r>
              <a:rPr lang="tr-TR" b="1" dirty="0" smtClean="0"/>
              <a:t>ZİRAAT FAKÜLTESİ</a:t>
            </a:r>
          </a:p>
          <a:p>
            <a:pPr lvl="0"/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Bitki Beslenme ve Toprak Bilimi Bölümü</a:t>
            </a:r>
            <a:r>
              <a:rPr lang="tr-TR" b="1" dirty="0" smtClean="0"/>
              <a:t>(Bölüm açık, öğrencisi yok)</a:t>
            </a:r>
          </a:p>
          <a:p>
            <a:pPr lvl="0"/>
            <a:endParaRPr lang="tr-TR" b="1" dirty="0" smtClean="0"/>
          </a:p>
          <a:p>
            <a:pPr lvl="0"/>
            <a:r>
              <a:rPr lang="tr-TR" b="1" dirty="0" smtClean="0"/>
              <a:t>GÜZEL SANATLAR FAKÜLTESİ</a:t>
            </a:r>
          </a:p>
          <a:p>
            <a:pPr lvl="0"/>
            <a:endParaRPr lang="tr-TR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Mimarlık Bölümü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Şehir ve Bölge Planlama Bölümü</a:t>
            </a:r>
            <a:r>
              <a:rPr lang="tr-TR" b="1" dirty="0"/>
              <a:t>(Bölüm açık, öğrencisi yok)</a:t>
            </a:r>
            <a:endParaRPr lang="tr-T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Peyzaj Mimarlığı Bölümü</a:t>
            </a:r>
            <a:r>
              <a:rPr lang="tr-TR" b="1" dirty="0"/>
              <a:t>(Bölüm açık, öğrencisi yok)</a:t>
            </a:r>
            <a:endParaRPr lang="tr-T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Endüstri Ürünleri Tasarımı Bölümü.</a:t>
            </a:r>
            <a:r>
              <a:rPr lang="tr-TR" b="1" dirty="0"/>
              <a:t> (Bölüm açık, öğrencisi yok)</a:t>
            </a: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İç Mimarlık 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Grafik Tasarım Bölümü</a:t>
            </a:r>
            <a:r>
              <a:rPr lang="tr-TR" b="1" dirty="0"/>
              <a:t>(Bölüm açık, öğrencisi yok)</a:t>
            </a: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Müzik 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Resim Bölümü</a:t>
            </a:r>
            <a:r>
              <a:rPr lang="tr-TR" b="1" dirty="0"/>
              <a:t>(Bölüm açık, öğrencisi yok)</a:t>
            </a: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232269" y="1638505"/>
            <a:ext cx="807249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İKTİSADİ VE İDARİ BİLİMLER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Siyaset Bilimi ve Kamu Yönetimi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Ekonometri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Uluslararası İlişkiler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Maliye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Çalışma Ekonomisi ve Endüstri İlişkiler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Uluslararası Ticaret ve Lojistik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İktisat Bölümü (İ.Ö)</a:t>
            </a:r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68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116632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ALAN/ALMAYAN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969293" y="1995080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YAŞAYAN DİLLER ENSTİTÜSÜ </a:t>
            </a:r>
          </a:p>
          <a:p>
            <a:endParaRPr lang="tr-TR" b="1" dirty="0" smtClean="0"/>
          </a:p>
          <a:p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Arap Dili Edebiyatı A.B.D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Kürt Dili Edebiyatı A.B.D 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Süryani Dili Edebiyatı A.B.D </a:t>
            </a:r>
            <a:endParaRPr lang="tr-TR" sz="1600" b="1" dirty="0" smtClean="0"/>
          </a:p>
          <a:p>
            <a:pPr lvl="0">
              <a:buFont typeface="Arial" pitchFamily="34" charset="0"/>
              <a:buChar char="•"/>
            </a:pPr>
            <a:endParaRPr lang="tr-TR" sz="1600" b="1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-24787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043608" y="1268760"/>
            <a:ext cx="8629019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/>
              <a:t>SAĞLIK YÜKSEKOKULU</a:t>
            </a:r>
          </a:p>
          <a:p>
            <a:pPr lvl="0"/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 err="1" smtClean="0"/>
              <a:t>Fizyo</a:t>
            </a:r>
            <a:r>
              <a:rPr lang="tr-TR" sz="1400" dirty="0" smtClean="0"/>
              <a:t> Terapi ve Rehabilitasyon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Çocuk Gelişimi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Ebelik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Sosyal Hizmetler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Sağlık Memurluğu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Beslenme ve Diyetetik Bölümü </a:t>
            </a:r>
            <a:r>
              <a:rPr lang="tr-TR" sz="1400" b="1" dirty="0" smtClean="0"/>
              <a:t>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/>
            <a:endParaRPr lang="tr-TR" sz="1400" b="1" dirty="0" smtClean="0"/>
          </a:p>
          <a:p>
            <a:pPr lvl="0"/>
            <a:endParaRPr lang="tr-TR" sz="1400" dirty="0" smtClean="0"/>
          </a:p>
          <a:p>
            <a:r>
              <a:rPr lang="tr-TR" sz="1400" b="1" dirty="0" smtClean="0"/>
              <a:t>BEDEN EĞİTİMİ VE SPOR YÜKSEKOKULU</a:t>
            </a:r>
          </a:p>
          <a:p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Rekreasyon</a:t>
            </a:r>
            <a:r>
              <a:rPr lang="tr-TR" sz="1400" b="1" dirty="0" smtClean="0"/>
              <a:t> </a:t>
            </a:r>
            <a:r>
              <a:rPr lang="tr-TR" sz="1400" dirty="0" smtClean="0"/>
              <a:t>Bölümü</a:t>
            </a:r>
            <a:r>
              <a:rPr lang="tr-TR" sz="1400" b="1" dirty="0" smtClean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>
              <a:buFont typeface="Arial" pitchFamily="34" charset="0"/>
              <a:buChar char="•"/>
            </a:pPr>
            <a:r>
              <a:rPr lang="tr-TR" sz="1400" dirty="0" smtClean="0"/>
              <a:t>Antrenörlük Bölümü (İ.Ö) </a:t>
            </a:r>
            <a:r>
              <a:rPr lang="tr-TR" sz="14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70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90530" y="-91781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090530" y="1476517"/>
            <a:ext cx="77153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SAĞLIK HİZMETLERİ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Yaşlı Bakımı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Diş Protez Teknolojisi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Tıbbi Tanıtım ve Pazarlama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Fizyoterapi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Anestezi Bölümü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 smtClean="0"/>
              <a:t>Paramedik</a:t>
            </a:r>
            <a:r>
              <a:rPr lang="tr-TR" dirty="0" smtClean="0"/>
              <a:t> Bölümü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Protez-</a:t>
            </a:r>
            <a:r>
              <a:rPr lang="tr-TR" dirty="0" err="1" smtClean="0"/>
              <a:t>Ortez</a:t>
            </a:r>
            <a:r>
              <a:rPr lang="tr-TR" dirty="0" smtClean="0"/>
              <a:t> Bölümü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71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1338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043608" y="1731507"/>
            <a:ext cx="77153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Yabancı Diller Yüksekokulu 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Mütercim-Tercümanlık Bölümü (Arapça )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Temel Diller Bölümü</a:t>
            </a: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72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73</a:t>
            </a:fld>
            <a:endParaRPr lang="tr-TR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140364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3 Metin kutusu"/>
          <p:cNvSpPr txBox="1"/>
          <p:nvPr/>
        </p:nvSpPr>
        <p:spPr>
          <a:xfrm>
            <a:off x="1331640" y="1772816"/>
            <a:ext cx="7715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Turizm İşletmeciliği ve Otelcilik Yüksekokulu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Gastronomi ve Mutfak Sanatları 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Konaklama </a:t>
            </a:r>
            <a:r>
              <a:rPr lang="tr-TR" dirty="0" err="1" smtClean="0"/>
              <a:t>İşletmeliciği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1526314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46905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115616" y="1656219"/>
            <a:ext cx="7786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ERUH MESLEK YÜKSEKOKULU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Yaşlı Bakımı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Harita ve Kadastro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Laborant ve Veteriner Sağlık</a:t>
            </a:r>
            <a:r>
              <a:rPr lang="tr-TR" b="1" dirty="0" smtClean="0"/>
              <a:t> (Bölüm açık, öğrencisi yok)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Özel Güvenlik ve Koruma</a:t>
            </a:r>
            <a:r>
              <a:rPr lang="tr-TR" b="1" dirty="0" smtClean="0"/>
              <a:t> (Bölüm açık, öğrencisi yok)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r>
              <a:rPr lang="tr-TR" dirty="0" smtClean="0"/>
              <a:t> </a:t>
            </a:r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-6563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Dikdörtgen"/>
          <p:cNvSpPr/>
          <p:nvPr/>
        </p:nvSpPr>
        <p:spPr>
          <a:xfrm>
            <a:off x="1187624" y="1158177"/>
            <a:ext cx="814393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 smtClean="0"/>
              <a:t>Teknik Bilimler MYO</a:t>
            </a:r>
          </a:p>
          <a:p>
            <a:endParaRPr lang="tr-TR" sz="2000" b="1" dirty="0" smtClean="0"/>
          </a:p>
          <a:p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Yapı Denetimi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Sivil Savunma ve İtfaiyecilik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20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Gaz ve Tesisatı Teknolojisi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İklimlendirme ve Soğutma Teknolojisi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Otomotiv Teknolojisi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Kontrol ve Otomasyon Teknolojisi</a:t>
            </a:r>
            <a:r>
              <a:rPr lang="tr-TR" sz="14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>
              <a:buFont typeface="Arial" pitchFamily="34" charset="0"/>
              <a:buChar char="•"/>
            </a:pPr>
            <a:r>
              <a:rPr lang="tr-TR" sz="1400" dirty="0" smtClean="0"/>
              <a:t>Orman ve </a:t>
            </a:r>
            <a:r>
              <a:rPr lang="tr-TR" sz="1400" dirty="0"/>
              <a:t>Orman Ürünleri </a:t>
            </a:r>
            <a:r>
              <a:rPr lang="tr-TR" sz="14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75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187624" y="1340768"/>
            <a:ext cx="8072494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İş Güvenliği ve Sağlığı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Çağrı Merkezi Hizmetleri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Yerel Yönetimler (İ.Ö)</a:t>
            </a:r>
            <a:r>
              <a:rPr lang="tr-TR" b="1" dirty="0" smtClean="0"/>
              <a:t> (Bölüm açık, öğrencisi yok)</a:t>
            </a:r>
            <a:endParaRPr lang="tr-TR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76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2 Alt Başlık"/>
          <p:cNvSpPr>
            <a:spLocks noGrp="1"/>
          </p:cNvSpPr>
          <p:nvPr>
            <p:ph type="subTitle" idx="1"/>
          </p:nvPr>
        </p:nvSpPr>
        <p:spPr>
          <a:xfrm>
            <a:off x="1428728" y="3571876"/>
            <a:ext cx="6400800" cy="1571625"/>
          </a:xfrm>
        </p:spPr>
        <p:txBody>
          <a:bodyPr anchor="ctr"/>
          <a:lstStyle/>
          <a:p>
            <a:pPr marR="0" algn="ctr" eaLnBrk="1" hangingPunct="1"/>
            <a:r>
              <a:rPr lang="tr-TR" altLang="tr-TR" sz="4400" dirty="0" smtClean="0"/>
              <a:t>TEŞEKKÜRLER</a:t>
            </a: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77</a:t>
            </a:fld>
            <a:endParaRPr lang="tr-TR"/>
          </a:p>
        </p:txBody>
      </p:sp>
      <p:sp>
        <p:nvSpPr>
          <p:cNvPr id="43013" name="WordArt 5"/>
          <p:cNvSpPr>
            <a:spLocks noChangeArrowheads="1" noChangeShapeType="1" noTextEdit="1"/>
          </p:cNvSpPr>
          <p:nvPr/>
        </p:nvSpPr>
        <p:spPr bwMode="auto">
          <a:xfrm>
            <a:off x="1476375" y="549275"/>
            <a:ext cx="6624638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tr-TR" sz="24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7" name="Picture 2" descr="C:\Users\SERHAT56\Desktop\012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285860"/>
            <a:ext cx="3643338" cy="1860960"/>
          </a:xfrm>
          <a:prstGeom prst="rect">
            <a:avLst/>
          </a:prstGeom>
          <a:noFill/>
        </p:spPr>
      </p:pic>
      <p:sp>
        <p:nvSpPr>
          <p:cNvPr id="9" name="Dikdörtgen 1"/>
          <p:cNvSpPr/>
          <p:nvPr/>
        </p:nvSpPr>
        <p:spPr>
          <a:xfrm>
            <a:off x="4067944" y="613269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akış</Template>
  <TotalTime>5800</TotalTime>
  <Words>5074</Words>
  <Application>Microsoft Office PowerPoint</Application>
  <PresentationFormat>Ekran Gösterisi (4:3)</PresentationFormat>
  <Paragraphs>2669</Paragraphs>
  <Slides>77</Slides>
  <Notes>3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77</vt:i4>
      </vt:variant>
    </vt:vector>
  </HeadingPairs>
  <TitlesOfParts>
    <vt:vector size="87" baseType="lpstr">
      <vt:lpstr>Arial</vt:lpstr>
      <vt:lpstr>Arial Black</vt:lpstr>
      <vt:lpstr>Book Antiqua</vt:lpstr>
      <vt:lpstr>Calibri</vt:lpstr>
      <vt:lpstr>Constantia</vt:lpstr>
      <vt:lpstr>Garamond</vt:lpstr>
      <vt:lpstr>Times New Roman</vt:lpstr>
      <vt:lpstr>Wingdings 2</vt:lpstr>
      <vt:lpstr>Akış</vt:lpstr>
      <vt:lpstr>Çalışma Sayfası</vt:lpstr>
      <vt:lpstr>PowerPoint Sunusu</vt:lpstr>
      <vt:lpstr>PowerPoint Sunusu</vt:lpstr>
      <vt:lpstr>PowerPoint Sunusu</vt:lpstr>
      <vt:lpstr>PowerPoint Sunusu</vt:lpstr>
      <vt:lpstr>Personel Görev Dağılım Tablosu</vt:lpstr>
      <vt:lpstr>ÖĞRENCİ İŞLERİNİN ÇALIŞMA ALANLARI</vt:lpstr>
      <vt:lpstr>PowerPoint Sunusu</vt:lpstr>
      <vt:lpstr>Mali Bilgiler</vt:lpstr>
      <vt:lpstr>PowerPoint Sunusu</vt:lpstr>
      <vt:lpstr>PowerPoint Sunusu</vt:lpstr>
      <vt:lpstr>2017-2018   Fakülte Harç Dağılım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Yerleşen 2995 öğrenciden 2957 öğrenci kaydını yapmıştır.</vt:lpstr>
      <vt:lpstr>E-devlet Öğrenci İstatistikleri</vt:lpstr>
      <vt:lpstr>2008-2017 ÖĞRENCİ SAYILARI</vt:lpstr>
      <vt:lpstr>2008-2017 ARASI ÖĞRENCİ SAYILARI GRAFİĞİ</vt:lpstr>
      <vt:lpstr>PowerPoint Sunusu</vt:lpstr>
      <vt:lpstr>PowerPoint Sunusu</vt:lpstr>
      <vt:lpstr>PowerPoint Sunusu</vt:lpstr>
      <vt:lpstr>2017-2018 Eğitim-Öğretim Yılı Öğrenci Sayıları</vt:lpstr>
      <vt:lpstr>PowerPoint Sunusu</vt:lpstr>
      <vt:lpstr>2017-2018  ERKEK - KIZ  ÖĞRENCİ FAKÜLTE DAĞILIMI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2008-2017 ARASI MEZUN ÖĞRENCİ SAYILARI</vt:lpstr>
      <vt:lpstr>2008-2017 MEZUN ÖĞRENCİ GRAFİĞİ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PowerPoint Sunusu</vt:lpstr>
      <vt:lpstr>ÖĞRENCİ ALMAYAN PROGRAMLAR</vt:lpstr>
      <vt:lpstr>ÖĞRENCİ ALMAYAN PROGRAMLAR</vt:lpstr>
      <vt:lpstr>ÖĞRENCİ ALMAYAN PROGRAMLAR</vt:lpstr>
      <vt:lpstr>ÖĞRENCİ ALMAYAN PROGRAMLAR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SERHAT56</dc:creator>
  <cp:lastModifiedBy>SERHAT NAS</cp:lastModifiedBy>
  <cp:revision>664</cp:revision>
  <cp:lastPrinted>2018-01-15T06:25:37Z</cp:lastPrinted>
  <dcterms:created xsi:type="dcterms:W3CDTF">2016-02-05T08:24:39Z</dcterms:created>
  <dcterms:modified xsi:type="dcterms:W3CDTF">2018-01-22T07:24:19Z</dcterms:modified>
</cp:coreProperties>
</file>