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4.xml" ContentType="application/vnd.openxmlformats-officedocument.presentationml.notesSlid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5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5.xml" ContentType="application/vnd.openxmlformats-officedocument.presentationml.notesSlide+xml"/>
  <Override PartName="/ppt/charts/chart1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3" r:id="rId1"/>
  </p:sldMasterIdLst>
  <p:notesMasterIdLst>
    <p:notesMasterId r:id="rId88"/>
  </p:notesMasterIdLst>
  <p:sldIdLst>
    <p:sldId id="472" r:id="rId2"/>
    <p:sldId id="297" r:id="rId3"/>
    <p:sldId id="298" r:id="rId4"/>
    <p:sldId id="299" r:id="rId5"/>
    <p:sldId id="437" r:id="rId6"/>
    <p:sldId id="372" r:id="rId7"/>
    <p:sldId id="462" r:id="rId8"/>
    <p:sldId id="453" r:id="rId9"/>
    <p:sldId id="259" r:id="rId10"/>
    <p:sldId id="337" r:id="rId11"/>
    <p:sldId id="258" r:id="rId12"/>
    <p:sldId id="444" r:id="rId13"/>
    <p:sldId id="446" r:id="rId14"/>
    <p:sldId id="412" r:id="rId15"/>
    <p:sldId id="413" r:id="rId16"/>
    <p:sldId id="414" r:id="rId17"/>
    <p:sldId id="417" r:id="rId18"/>
    <p:sldId id="416" r:id="rId19"/>
    <p:sldId id="411" r:id="rId20"/>
    <p:sldId id="410" r:id="rId21"/>
    <p:sldId id="445" r:id="rId22"/>
    <p:sldId id="454" r:id="rId23"/>
    <p:sldId id="262" r:id="rId24"/>
    <p:sldId id="403" r:id="rId25"/>
    <p:sldId id="406" r:id="rId26"/>
    <p:sldId id="261" r:id="rId27"/>
    <p:sldId id="260" r:id="rId28"/>
    <p:sldId id="402" r:id="rId29"/>
    <p:sldId id="401" r:id="rId30"/>
    <p:sldId id="422" r:id="rId31"/>
    <p:sldId id="448" r:id="rId32"/>
    <p:sldId id="425" r:id="rId33"/>
    <p:sldId id="408" r:id="rId34"/>
    <p:sldId id="409" r:id="rId35"/>
    <p:sldId id="471" r:id="rId36"/>
    <p:sldId id="492" r:id="rId37"/>
    <p:sldId id="400" r:id="rId38"/>
    <p:sldId id="485" r:id="rId39"/>
    <p:sldId id="421" r:id="rId40"/>
    <p:sldId id="419" r:id="rId41"/>
    <p:sldId id="420" r:id="rId42"/>
    <p:sldId id="470" r:id="rId43"/>
    <p:sldId id="404" r:id="rId44"/>
    <p:sldId id="405" r:id="rId45"/>
    <p:sldId id="466" r:id="rId46"/>
    <p:sldId id="467" r:id="rId47"/>
    <p:sldId id="468" r:id="rId48"/>
    <p:sldId id="469" r:id="rId49"/>
    <p:sldId id="477" r:id="rId50"/>
    <p:sldId id="488" r:id="rId51"/>
    <p:sldId id="482" r:id="rId52"/>
    <p:sldId id="483" r:id="rId53"/>
    <p:sldId id="489" r:id="rId54"/>
    <p:sldId id="491" r:id="rId55"/>
    <p:sldId id="325" r:id="rId56"/>
    <p:sldId id="326" r:id="rId57"/>
    <p:sldId id="327" r:id="rId58"/>
    <p:sldId id="328" r:id="rId59"/>
    <p:sldId id="329" r:id="rId60"/>
    <p:sldId id="330" r:id="rId61"/>
    <p:sldId id="331" r:id="rId62"/>
    <p:sldId id="438" r:id="rId63"/>
    <p:sldId id="332" r:id="rId64"/>
    <p:sldId id="333" r:id="rId65"/>
    <p:sldId id="334" r:id="rId66"/>
    <p:sldId id="335" r:id="rId67"/>
    <p:sldId id="336" r:id="rId68"/>
    <p:sldId id="486" r:id="rId69"/>
    <p:sldId id="313" r:id="rId70"/>
    <p:sldId id="487" r:id="rId71"/>
    <p:sldId id="484" r:id="rId72"/>
    <p:sldId id="307" r:id="rId73"/>
    <p:sldId id="310" r:id="rId74"/>
    <p:sldId id="311" r:id="rId75"/>
    <p:sldId id="312" r:id="rId76"/>
    <p:sldId id="308" r:id="rId77"/>
    <p:sldId id="475" r:id="rId78"/>
    <p:sldId id="322" r:id="rId79"/>
    <p:sldId id="315" r:id="rId80"/>
    <p:sldId id="318" r:id="rId81"/>
    <p:sldId id="429" r:id="rId82"/>
    <p:sldId id="439" r:id="rId83"/>
    <p:sldId id="317" r:id="rId84"/>
    <p:sldId id="319" r:id="rId85"/>
    <p:sldId id="320" r:id="rId86"/>
    <p:sldId id="473" r:id="rId87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3E5"/>
    <a:srgbClr val="66CCFF"/>
    <a:srgbClr val="FFE389"/>
    <a:srgbClr val="E6B27E"/>
    <a:srgbClr val="EEFAA4"/>
    <a:srgbClr val="EDF76D"/>
    <a:srgbClr val="99FF66"/>
    <a:srgbClr val="351E9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115" d="100"/>
          <a:sy n="115" d="100"/>
        </p:scale>
        <p:origin x="153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_al__ma_Sayfas_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7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0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2.xlsx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3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4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 </a:t>
            </a:r>
            <a:r>
              <a:rPr lang="en-US" dirty="0" err="1"/>
              <a:t>Kontenjan</a:t>
            </a:r>
            <a:r>
              <a:rPr lang="en-US" dirty="0"/>
              <a:t> </a:t>
            </a:r>
            <a:r>
              <a:rPr lang="en-US" dirty="0" err="1"/>
              <a:t>Doluluk</a:t>
            </a:r>
            <a:r>
              <a:rPr lang="en-US" dirty="0"/>
              <a:t> </a:t>
            </a:r>
            <a:r>
              <a:rPr lang="en-US" dirty="0" err="1"/>
              <a:t>Oranı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Kontenjan Doluluk Oranı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tx>
                <c:rich>
                  <a:bodyPr/>
                  <a:lstStyle/>
                  <a:p>
                    <a:r>
                      <a:rPr lang="en-US" dirty="0" smtClean="0"/>
                      <a:t>337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936-4F25-A541-8A7DAD1AFE95}"/>
                </c:ext>
              </c:extLst>
            </c:dLbl>
            <c:spPr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Sayfa1!$A$2:$A$4</c:f>
              <c:strCache>
                <c:ptCount val="3"/>
                <c:pt idx="0">
                  <c:v>Kontenjan Sayısı</c:v>
                </c:pt>
                <c:pt idx="1">
                  <c:v>Kayıt Yapan</c:v>
                </c:pt>
                <c:pt idx="2">
                  <c:v>Kayıt Yapmayan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3907</c:v>
                </c:pt>
                <c:pt idx="1">
                  <c:v>3570</c:v>
                </c:pt>
                <c:pt idx="2">
                  <c:v>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2D-4F06-8E3D-A56DD6854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0621696"/>
        <c:axId val="140623232"/>
      </c:barChart>
      <c:catAx>
        <c:axId val="1406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3232"/>
        <c:crosses val="autoZero"/>
        <c:auto val="1"/>
        <c:lblAlgn val="ctr"/>
        <c:lblOffset val="100"/>
        <c:noMultiLvlLbl val="0"/>
      </c:catAx>
      <c:valAx>
        <c:axId val="140623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2020-2021</a:t>
            </a:r>
            <a:r>
              <a:rPr lang="tr-TR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ÖSYM KAYIT YAPTIRAN ÖĞRENCİ ORANI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1.0511391977653458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27107407151609098"/>
                  <c:y val="-8.199080230922382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b="1" dirty="0" smtClean="0"/>
                      <a:t>91,37%</a:t>
                    </a:r>
                    <a:endParaRPr lang="en-US" sz="11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219285657644661"/>
                      <c:h val="0.174642739089993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-7.8271265595606959E-2"/>
                  <c:y val="4.416987719920860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 smtClean="0"/>
                      <a:t>8,63%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568360818861544"/>
                      <c:h val="0.145275853851653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YAPAN</c:v>
                </c:pt>
                <c:pt idx="1">
                  <c:v>KAYIT YAPMAYAN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3570</c:v>
                </c:pt>
                <c:pt idx="1">
                  <c:v>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AB-4264-B212-13482B19A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</a:t>
            </a:r>
            <a:r>
              <a:rPr lang="tr-TR" baseline="0" dirty="0"/>
              <a:t> Sayı Grafiği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13364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4CC-4E67-AF56-35E2E3777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Sayfa1!$A$2:$A$14</c:f>
              <c:strCache>
                <c:ptCount val="13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  <c:pt idx="11">
                  <c:v>2019-2020</c:v>
                </c:pt>
                <c:pt idx="12">
                  <c:v>2020-2021</c:v>
                </c:pt>
              </c:strCache>
            </c:strRef>
          </c:cat>
          <c:val>
            <c:numRef>
              <c:f>Sayfa1!$B$2:$B$14</c:f>
              <c:numCache>
                <c:formatCode>General</c:formatCode>
                <c:ptCount val="13"/>
                <c:pt idx="0">
                  <c:v>2729</c:v>
                </c:pt>
                <c:pt idx="1">
                  <c:v>3894</c:v>
                </c:pt>
                <c:pt idx="2">
                  <c:v>4517</c:v>
                </c:pt>
                <c:pt idx="3">
                  <c:v>5147</c:v>
                </c:pt>
                <c:pt idx="4">
                  <c:v>5012</c:v>
                </c:pt>
                <c:pt idx="5">
                  <c:v>6023</c:v>
                </c:pt>
                <c:pt idx="6">
                  <c:v>7404</c:v>
                </c:pt>
                <c:pt idx="7">
                  <c:v>10150</c:v>
                </c:pt>
                <c:pt idx="8">
                  <c:v>12233</c:v>
                </c:pt>
                <c:pt idx="9">
                  <c:v>13364</c:v>
                </c:pt>
                <c:pt idx="10">
                  <c:v>15372</c:v>
                </c:pt>
                <c:pt idx="11">
                  <c:v>16679</c:v>
                </c:pt>
                <c:pt idx="12">
                  <c:v>16450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6E-452B-9167-140A4A4F4B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3366400"/>
        <c:axId val="143368192"/>
      </c:barChart>
      <c:catAx>
        <c:axId val="14336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8192"/>
        <c:crosses val="autoZero"/>
        <c:auto val="1"/>
        <c:lblAlgn val="ctr"/>
        <c:lblOffset val="100"/>
        <c:noMultiLvlLbl val="0"/>
      </c:catAx>
      <c:valAx>
        <c:axId val="14336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2020-2021</a:t>
            </a:r>
            <a:r>
              <a:rPr lang="tr-TR" baseline="0" dirty="0" smtClean="0"/>
              <a:t> </a:t>
            </a:r>
            <a:r>
              <a:rPr lang="tr-TR" baseline="0" dirty="0"/>
              <a:t>Öğrenci sayıları</a:t>
            </a:r>
            <a:endParaRPr lang="tr-TR" dirty="0"/>
          </a:p>
        </c:rich>
      </c:tx>
      <c:layout>
        <c:manualLayout>
          <c:xMode val="edge"/>
          <c:yMode val="edge"/>
          <c:x val="0.33255543530877663"/>
          <c:y val="5.4085176913891532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4.5972400376807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5568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9C-4BDB-935F-49593B1055D8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9.4483549446886857E-3"/>
                  <c:y val="-3.78596238397240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12B-42A8-9A1F-50312396DB9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9635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19C-4BDB-935F-49593B1055D8}"/>
            </c:ext>
          </c:extLst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FARABİ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494516482295809E-3"/>
                  <c:y val="-2.16340707655565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 i="1" baseline="0"/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19C-4BDB-935F-49593B1055D8}"/>
            </c:ext>
          </c:extLst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57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B37-4140-8D07-8E21EBA3F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19C-4BDB-935F-49593B1055D8}"/>
            </c:ext>
          </c:extLst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4945164822958E-3"/>
                  <c:y val="-1.892981191986204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1026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2B-42A8-9A1F-50312396DB9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1026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9C-4BDB-935F-49593B1055D8}"/>
            </c:ext>
          </c:extLst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  <c:pt idx="0">
                  <c:v>164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19C-4BDB-935F-49593B1055D8}"/>
            </c:ext>
          </c:extLst>
        </c:ser>
        <c:ser>
          <c:idx val="6"/>
          <c:order val="6"/>
          <c:tx>
            <c:strRef>
              <c:f>Sayfa1!$H$1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Sayfa1!$H$2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C-419C-4BDB-935F-49593B1055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44808192"/>
        <c:axId val="144818176"/>
        <c:axId val="0"/>
      </c:bar3DChart>
      <c:catAx>
        <c:axId val="144808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818176"/>
        <c:crosses val="autoZero"/>
        <c:auto val="1"/>
        <c:lblAlgn val="ctr"/>
        <c:lblOffset val="100"/>
        <c:noMultiLvlLbl val="0"/>
      </c:catAx>
      <c:valAx>
        <c:axId val="144818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80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857671338466767E-2"/>
          <c:y val="3.7118323125994016E-2"/>
          <c:w val="0.8919508113246517"/>
          <c:h val="0.789418708866758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>
                        <a:latin typeface="Arial Black" pitchFamily="34" charset="0"/>
                      </a:rPr>
                      <a:t> </a:t>
                    </a:r>
                    <a:r>
                      <a:rPr lang="en-US" baseline="0" dirty="0" smtClean="0">
                        <a:latin typeface="Arial Black" pitchFamily="34" charset="0"/>
                      </a:rPr>
                      <a:t>9025</a:t>
                    </a:r>
                    <a:endParaRPr lang="en-US" baseline="0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7B8-4F16-B8B0-45411D0F70B2}"/>
                </c:ext>
              </c:extLst>
            </c:dLbl>
            <c:dLbl>
              <c:idx val="1"/>
              <c:layout>
                <c:manualLayout>
                  <c:x val="0"/>
                  <c:y val="5.5796216401452162E-3"/>
                </c:manualLayout>
              </c:layout>
              <c:tx>
                <c:rich>
                  <a:bodyPr/>
                  <a:lstStyle/>
                  <a:p>
                    <a:endParaRPr lang="en-US" baseline="0" dirty="0">
                      <a:latin typeface="Arial Black" pitchFamily="34" charset="0"/>
                    </a:endParaRPr>
                  </a:p>
                  <a:p>
                    <a:r>
                      <a:rPr lang="en-US" baseline="0" dirty="0" smtClean="0">
                        <a:latin typeface="Arial Black" pitchFamily="34" charset="0"/>
                      </a:rPr>
                      <a:t>7425</a:t>
                    </a:r>
                    <a:endParaRPr lang="en-US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7B8-4F16-B8B0-45411D0F70B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9022</c:v>
                </c:pt>
                <c:pt idx="1">
                  <c:v>7428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878016"/>
        <c:axId val="145969920"/>
      </c:barChart>
      <c:catAx>
        <c:axId val="14587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5969920"/>
        <c:crosses val="autoZero"/>
        <c:auto val="1"/>
        <c:lblAlgn val="ctr"/>
        <c:lblOffset val="100"/>
        <c:noMultiLvlLbl val="0"/>
      </c:catAx>
      <c:valAx>
        <c:axId val="145969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87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ERKEK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Sayfa1!$A$2:$A$24</c:f>
              <c:strCache>
                <c:ptCount val="23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TIP FAKÜLTESİ</c:v>
                </c:pt>
                <c:pt idx="8">
                  <c:v>VETERİNER FAKÜLTESİ</c:v>
                </c:pt>
                <c:pt idx="9">
                  <c:v>YABANCI DİLLER YÜKSEKOKULU</c:v>
                </c:pt>
                <c:pt idx="10">
                  <c:v>SAĞLIK BİLİMLERİ FAKÜLTESİ</c:v>
                </c:pt>
                <c:pt idx="11">
                  <c:v>BESYO</c:v>
                </c:pt>
                <c:pt idx="12">
                  <c:v>TURİZM VE OTELCİLİK YÜKSEKOKULU</c:v>
                </c:pt>
                <c:pt idx="13">
                  <c:v>TASARIM MESLEK YÜKSEKOKULU</c:v>
                </c:pt>
                <c:pt idx="14">
                  <c:v>TEKNİK BİL. MYO</c:v>
                </c:pt>
                <c:pt idx="15">
                  <c:v>SOSYAL BİL. MYO</c:v>
                </c:pt>
                <c:pt idx="16">
                  <c:v>ERUH MYO</c:v>
                </c:pt>
                <c:pt idx="17">
                  <c:v>KURTALAN MYO</c:v>
                </c:pt>
                <c:pt idx="18">
                  <c:v>SAĞLIK HİZ. MYO</c:v>
                </c:pt>
                <c:pt idx="19">
                  <c:v>PEDAGOJİK FORMASYON</c:v>
                </c:pt>
                <c:pt idx="20">
                  <c:v>FEN BİL.ENSTİTÜSÜ</c:v>
                </c:pt>
                <c:pt idx="21">
                  <c:v>SOSYAL BİL. ENSTİTÜSÜ</c:v>
                </c:pt>
                <c:pt idx="22">
                  <c:v>FARABİ</c:v>
                </c:pt>
              </c:strCache>
            </c:strRef>
          </c:cat>
          <c:val>
            <c:numRef>
              <c:f>Sayfa1!$B$2:$B$24</c:f>
              <c:numCache>
                <c:formatCode>General</c:formatCode>
                <c:ptCount val="23"/>
                <c:pt idx="0">
                  <c:v>883</c:v>
                </c:pt>
                <c:pt idx="1">
                  <c:v>703</c:v>
                </c:pt>
                <c:pt idx="2">
                  <c:v>363</c:v>
                </c:pt>
                <c:pt idx="3">
                  <c:v>123</c:v>
                </c:pt>
                <c:pt idx="4">
                  <c:v>325</c:v>
                </c:pt>
                <c:pt idx="5">
                  <c:v>529</c:v>
                </c:pt>
                <c:pt idx="6">
                  <c:v>322</c:v>
                </c:pt>
                <c:pt idx="7">
                  <c:v>38</c:v>
                </c:pt>
                <c:pt idx="8">
                  <c:v>320</c:v>
                </c:pt>
                <c:pt idx="9">
                  <c:v>129</c:v>
                </c:pt>
                <c:pt idx="10">
                  <c:v>646</c:v>
                </c:pt>
                <c:pt idx="11">
                  <c:v>712</c:v>
                </c:pt>
                <c:pt idx="12">
                  <c:v>33</c:v>
                </c:pt>
                <c:pt idx="13">
                  <c:v>0</c:v>
                </c:pt>
                <c:pt idx="14">
                  <c:v>854</c:v>
                </c:pt>
                <c:pt idx="15">
                  <c:v>805</c:v>
                </c:pt>
                <c:pt idx="16">
                  <c:v>118</c:v>
                </c:pt>
                <c:pt idx="17">
                  <c:v>261</c:v>
                </c:pt>
                <c:pt idx="18">
                  <c:v>1035</c:v>
                </c:pt>
                <c:pt idx="19">
                  <c:v>112</c:v>
                </c:pt>
                <c:pt idx="20">
                  <c:v>254</c:v>
                </c:pt>
                <c:pt idx="21">
                  <c:v>436</c:v>
                </c:pt>
                <c:pt idx="2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5E-4EAA-A388-42FCB8C6C800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KIZ</c:v>
                </c:pt>
              </c:strCache>
            </c:strRef>
          </c:tx>
          <c:spPr>
            <a:solidFill>
              <a:srgbClr val="C983E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Sayfa1!$A$2:$A$24</c:f>
              <c:strCache>
                <c:ptCount val="23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TIP FAKÜLTESİ</c:v>
                </c:pt>
                <c:pt idx="8">
                  <c:v>VETERİNER FAKÜLTESİ</c:v>
                </c:pt>
                <c:pt idx="9">
                  <c:v>YABANCI DİLLER YÜKSEKOKULU</c:v>
                </c:pt>
                <c:pt idx="10">
                  <c:v>SAĞLIK BİLİMLERİ FAKÜLTESİ</c:v>
                </c:pt>
                <c:pt idx="11">
                  <c:v>BESYO</c:v>
                </c:pt>
                <c:pt idx="12">
                  <c:v>TURİZM VE OTELCİLİK YÜKSEKOKULU</c:v>
                </c:pt>
                <c:pt idx="13">
                  <c:v>TASARIM MESLEK YÜKSEKOKULU</c:v>
                </c:pt>
                <c:pt idx="14">
                  <c:v>TEKNİK BİL. MYO</c:v>
                </c:pt>
                <c:pt idx="15">
                  <c:v>SOSYAL BİL. MYO</c:v>
                </c:pt>
                <c:pt idx="16">
                  <c:v>ERUH MYO</c:v>
                </c:pt>
                <c:pt idx="17">
                  <c:v>KURTALAN MYO</c:v>
                </c:pt>
                <c:pt idx="18">
                  <c:v>SAĞLIK HİZ. MYO</c:v>
                </c:pt>
                <c:pt idx="19">
                  <c:v>PEDAGOJİK FORMASYON</c:v>
                </c:pt>
                <c:pt idx="20">
                  <c:v>FEN BİL.ENSTİTÜSÜ</c:v>
                </c:pt>
                <c:pt idx="21">
                  <c:v>SOSYAL BİL. ENSTİTÜSÜ</c:v>
                </c:pt>
                <c:pt idx="22">
                  <c:v>FARABİ</c:v>
                </c:pt>
              </c:strCache>
            </c:strRef>
          </c:cat>
          <c:val>
            <c:numRef>
              <c:f>Sayfa1!$C$2:$C$24</c:f>
              <c:numCache>
                <c:formatCode>General</c:formatCode>
                <c:ptCount val="23"/>
                <c:pt idx="0">
                  <c:v>1060</c:v>
                </c:pt>
                <c:pt idx="1">
                  <c:v>732</c:v>
                </c:pt>
                <c:pt idx="2">
                  <c:v>88</c:v>
                </c:pt>
                <c:pt idx="3">
                  <c:v>117</c:v>
                </c:pt>
                <c:pt idx="4">
                  <c:v>258</c:v>
                </c:pt>
                <c:pt idx="5">
                  <c:v>773</c:v>
                </c:pt>
                <c:pt idx="6">
                  <c:v>165</c:v>
                </c:pt>
                <c:pt idx="7">
                  <c:v>21</c:v>
                </c:pt>
                <c:pt idx="8">
                  <c:v>93</c:v>
                </c:pt>
                <c:pt idx="9">
                  <c:v>238</c:v>
                </c:pt>
                <c:pt idx="10">
                  <c:v>607</c:v>
                </c:pt>
                <c:pt idx="11">
                  <c:v>330</c:v>
                </c:pt>
                <c:pt idx="12">
                  <c:v>23</c:v>
                </c:pt>
                <c:pt idx="13">
                  <c:v>1</c:v>
                </c:pt>
                <c:pt idx="14">
                  <c:v>196</c:v>
                </c:pt>
                <c:pt idx="15">
                  <c:v>889</c:v>
                </c:pt>
                <c:pt idx="16">
                  <c:v>230</c:v>
                </c:pt>
                <c:pt idx="17">
                  <c:v>211</c:v>
                </c:pt>
                <c:pt idx="18">
                  <c:v>967</c:v>
                </c:pt>
                <c:pt idx="19">
                  <c:v>52</c:v>
                </c:pt>
                <c:pt idx="20">
                  <c:v>131</c:v>
                </c:pt>
                <c:pt idx="21">
                  <c:v>234</c:v>
                </c:pt>
                <c:pt idx="2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5E-4EAA-A388-42FCB8C6C8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930112"/>
        <c:axId val="145931648"/>
      </c:barChart>
      <c:catAx>
        <c:axId val="14593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931648"/>
        <c:crosses val="autoZero"/>
        <c:auto val="1"/>
        <c:lblAlgn val="ctr"/>
        <c:lblOffset val="100"/>
        <c:noMultiLvlLbl val="0"/>
      </c:catAx>
      <c:valAx>
        <c:axId val="145931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93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YAŞ</c:v>
                </c:pt>
              </c:strCache>
            </c:strRef>
          </c:tx>
          <c:spPr>
            <a:pattFill prst="lgCheck">
              <a:fgClr>
                <a:schemeClr val="accent1"/>
              </a:fgClr>
              <a:bgClr>
                <a:schemeClr val="accent6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58</c:v>
                </c:pt>
                <c:pt idx="1">
                  <c:v>616</c:v>
                </c:pt>
                <c:pt idx="2">
                  <c:v>1641</c:v>
                </c:pt>
                <c:pt idx="3">
                  <c:v>2417</c:v>
                </c:pt>
                <c:pt idx="4">
                  <c:v>2443</c:v>
                </c:pt>
                <c:pt idx="5">
                  <c:v>2136</c:v>
                </c:pt>
                <c:pt idx="6">
                  <c:v>1575</c:v>
                </c:pt>
                <c:pt idx="7">
                  <c:v>1078</c:v>
                </c:pt>
                <c:pt idx="8">
                  <c:v>865</c:v>
                </c:pt>
                <c:pt idx="9">
                  <c:v>581</c:v>
                </c:pt>
                <c:pt idx="10">
                  <c:v>504</c:v>
                </c:pt>
                <c:pt idx="11">
                  <c:v>449</c:v>
                </c:pt>
                <c:pt idx="12">
                  <c:v>344</c:v>
                </c:pt>
                <c:pt idx="13">
                  <c:v>297</c:v>
                </c:pt>
                <c:pt idx="14">
                  <c:v>1675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13-492F-8CDC-BF33F8EF6E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010688"/>
        <c:axId val="145012224"/>
      </c:barChart>
      <c:catAx>
        <c:axId val="14501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2224"/>
        <c:crosses val="autoZero"/>
        <c:auto val="1"/>
        <c:lblAlgn val="ctr"/>
        <c:lblOffset val="100"/>
        <c:noMultiLvlLbl val="0"/>
      </c:catAx>
      <c:valAx>
        <c:axId val="145012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Sayfa1!$A$2:$A$22</c:f>
              <c:strCache>
                <c:ptCount val="21"/>
                <c:pt idx="0">
                  <c:v>ADANA</c:v>
                </c:pt>
                <c:pt idx="1">
                  <c:v>ADIYAMAN</c:v>
                </c:pt>
                <c:pt idx="2">
                  <c:v>AĞRI</c:v>
                </c:pt>
                <c:pt idx="3">
                  <c:v>ANKARA</c:v>
                </c:pt>
                <c:pt idx="4">
                  <c:v>BATMAN</c:v>
                </c:pt>
                <c:pt idx="5">
                  <c:v>BİTLİS</c:v>
                </c:pt>
                <c:pt idx="6">
                  <c:v>D.BAKIR</c:v>
                </c:pt>
                <c:pt idx="7">
                  <c:v>G.ANTEP</c:v>
                </c:pt>
                <c:pt idx="8">
                  <c:v>HAKKARİ</c:v>
                </c:pt>
                <c:pt idx="9">
                  <c:v>HATAY</c:v>
                </c:pt>
                <c:pt idx="10">
                  <c:v>İSTANBUL</c:v>
                </c:pt>
                <c:pt idx="11">
                  <c:v>İZMİR</c:v>
                </c:pt>
                <c:pt idx="12">
                  <c:v>K.MARAŞ</c:v>
                </c:pt>
                <c:pt idx="13">
                  <c:v>MARDİN</c:v>
                </c:pt>
                <c:pt idx="14">
                  <c:v>MERSİN</c:v>
                </c:pt>
                <c:pt idx="15">
                  <c:v>MUŞ</c:v>
                </c:pt>
                <c:pt idx="16">
                  <c:v>OSMANİYE</c:v>
                </c:pt>
                <c:pt idx="17">
                  <c:v>SİİRT</c:v>
                </c:pt>
                <c:pt idx="18">
                  <c:v>Ş.URFA</c:v>
                </c:pt>
                <c:pt idx="19">
                  <c:v>ŞIRNAK</c:v>
                </c:pt>
                <c:pt idx="20">
                  <c:v>VAN</c:v>
                </c:pt>
              </c:strCache>
            </c:strRef>
          </c:cat>
          <c:val>
            <c:numRef>
              <c:f>Sayfa1!$B$2:$B$22</c:f>
              <c:numCache>
                <c:formatCode>General</c:formatCode>
                <c:ptCount val="21"/>
                <c:pt idx="0">
                  <c:v>98</c:v>
                </c:pt>
                <c:pt idx="1">
                  <c:v>84</c:v>
                </c:pt>
                <c:pt idx="2">
                  <c:v>25</c:v>
                </c:pt>
                <c:pt idx="3">
                  <c:v>44</c:v>
                </c:pt>
                <c:pt idx="4">
                  <c:v>760</c:v>
                </c:pt>
                <c:pt idx="5">
                  <c:v>98</c:v>
                </c:pt>
                <c:pt idx="6">
                  <c:v>884</c:v>
                </c:pt>
                <c:pt idx="7">
                  <c:v>232</c:v>
                </c:pt>
                <c:pt idx="8">
                  <c:v>72</c:v>
                </c:pt>
                <c:pt idx="9">
                  <c:v>340</c:v>
                </c:pt>
                <c:pt idx="10">
                  <c:v>307</c:v>
                </c:pt>
                <c:pt idx="11">
                  <c:v>28</c:v>
                </c:pt>
                <c:pt idx="12">
                  <c:v>53</c:v>
                </c:pt>
                <c:pt idx="13">
                  <c:v>361</c:v>
                </c:pt>
                <c:pt idx="14">
                  <c:v>96</c:v>
                </c:pt>
                <c:pt idx="15">
                  <c:v>44</c:v>
                </c:pt>
                <c:pt idx="16">
                  <c:v>59</c:v>
                </c:pt>
                <c:pt idx="17">
                  <c:v>3280</c:v>
                </c:pt>
                <c:pt idx="18">
                  <c:v>418</c:v>
                </c:pt>
                <c:pt idx="19">
                  <c:v>210</c:v>
                </c:pt>
                <c:pt idx="20">
                  <c:v>182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9B-442E-9BCC-52A96A0406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312576"/>
        <c:axId val="146334848"/>
      </c:barChart>
      <c:catAx>
        <c:axId val="14631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34848"/>
        <c:crosses val="autoZero"/>
        <c:auto val="1"/>
        <c:lblAlgn val="ctr"/>
        <c:lblOffset val="100"/>
        <c:noMultiLvlLbl val="0"/>
      </c:catAx>
      <c:valAx>
        <c:axId val="146334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12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Normal</a:t>
            </a:r>
            <a:r>
              <a:rPr lang="tr-TR" baseline="0" dirty="0"/>
              <a:t> Öğretim ve İkinci Öğretim Öğrenci Sayı Grafiği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75">
              <a:fgClr>
                <a:schemeClr val="bg2">
                  <a:lumMod val="1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5">
                <a:fgClr>
                  <a:srgbClr val="92D05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290-423E-945A-D5AED47DE38C}"/>
              </c:ext>
            </c:extLst>
          </c:dPt>
          <c:dPt>
            <c:idx val="1"/>
            <c:invertIfNegative val="0"/>
            <c:bubble3D val="0"/>
            <c:spPr>
              <a:pattFill prst="pct75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290-423E-945A-D5AED47DE38C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10460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290-423E-945A-D5AED47DE38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5990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290-423E-945A-D5AED47DE3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Sayfa1!$A$2:$A$5</c:f>
              <c:strCache>
                <c:ptCount val="2"/>
                <c:pt idx="0">
                  <c:v>N.Ö</c:v>
                </c:pt>
                <c:pt idx="1">
                  <c:v>İ.Ö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10460</c:v>
                </c:pt>
                <c:pt idx="1">
                  <c:v>5990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90-423E-945A-D5AED47DE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414208"/>
        <c:axId val="146416000"/>
      </c:barChart>
      <c:catAx>
        <c:axId val="14641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6000"/>
        <c:crosses val="autoZero"/>
        <c:auto val="1"/>
        <c:lblAlgn val="ctr"/>
        <c:lblOffset val="100"/>
        <c:noMultiLvlLbl val="0"/>
      </c:catAx>
      <c:valAx>
        <c:axId val="14641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4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222539757487291E-2"/>
          <c:y val="2.1160926808990087E-2"/>
          <c:w val="0.9174554761772501"/>
          <c:h val="0.807672167642257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49999999999999E-2"/>
                  <c:y val="-4.68750000000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CC-439E-86A5-11F7FF2EB814}"/>
                </c:ext>
              </c:extLst>
            </c:dLbl>
            <c:dLbl>
              <c:idx val="1"/>
              <c:layout>
                <c:manualLayout>
                  <c:x val="-6.2500000000000134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CC-439E-86A5-11F7FF2EB814}"/>
                </c:ext>
              </c:extLst>
            </c:dLbl>
            <c:dLbl>
              <c:idx val="2"/>
              <c:layout>
                <c:manualLayout>
                  <c:x val="-1.2500000000000001E-2"/>
                  <c:y val="-3.1250000000000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CC-439E-86A5-11F7FF2EB814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2019</c:v>
                </c:pt>
              </c:numCache>
            </c:numRef>
          </c:cat>
          <c:val>
            <c:numRef>
              <c:f>Sayfa1!$B$2:$B$3</c:f>
              <c:numCache>
                <c:formatCode>General</c:formatCode>
                <c:ptCount val="2"/>
                <c:pt idx="0">
                  <c:v>2</c:v>
                </c:pt>
                <c:pt idx="1">
                  <c:v>1083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CC-439E-86A5-11F7FF2EB8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582976"/>
        <c:axId val="149584512"/>
      </c:barChart>
      <c:catAx>
        <c:axId val="14958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4512"/>
        <c:crosses val="autoZero"/>
        <c:auto val="1"/>
        <c:lblAlgn val="ctr"/>
        <c:lblOffset val="100"/>
        <c:noMultiLvlLbl val="0"/>
      </c:catAx>
      <c:valAx>
        <c:axId val="149584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Yabancı Uyruklu</a:t>
            </a:r>
            <a:r>
              <a:rPr lang="tr-TR" baseline="0" dirty="0"/>
              <a:t> Öğrenci Grafiği Yıllara Göre</a:t>
            </a:r>
            <a:endParaRPr lang="en-US" dirty="0"/>
          </a:p>
        </c:rich>
      </c:tx>
      <c:layout>
        <c:manualLayout>
          <c:xMode val="edge"/>
          <c:yMode val="edge"/>
          <c:x val="0.19182240511815007"/>
          <c:y val="4.8320354055029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C98-4301-BE42-6EF1FE1133E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aseline="0" dirty="0"/>
                      <a:t> 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C98-4301-BE42-6EF1FE1133E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aseline="0" dirty="0"/>
                      <a:t> 114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C98-4301-BE42-6EF1FE1133E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aseline="0" dirty="0"/>
                      <a:t>217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C98-4301-BE42-6EF1FE1133E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aseline="0" dirty="0"/>
                      <a:t>414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C98-4301-BE42-6EF1FE1133E0}"/>
                </c:ext>
              </c:extLst>
            </c:dLbl>
            <c:dLbl>
              <c:idx val="5"/>
              <c:layout>
                <c:manualLayout>
                  <c:x val="-1.5889125432509631E-3"/>
                  <c:y val="-2.214657310278655E-17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808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C98-4301-BE42-6EF1FE1133E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1644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FF0-4AB8-848E-C63BA9124FB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baseline="0"/>
                      <a:t> </a:t>
                    </a:r>
                    <a:fld id="{D04C637F-E217-4BE4-827E-E9E8D6871AE7}" type="VALUE">
                      <a:rPr lang="en-US" baseline="0"/>
                      <a:pPr/>
                      <a:t>[DEĞER]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8522-44CD-B5B8-5A37850E9349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F3199EC4-BDE2-4FCE-8D40-43A4F8BF11A0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296-4819-8BF8-207F5985D833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Sayfa1!$A$2:$A$10</c:f>
              <c:strCache>
                <c:ptCount val="9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2016-2017</c:v>
                </c:pt>
                <c:pt idx="5">
                  <c:v>2017-2018</c:v>
                </c:pt>
                <c:pt idx="6">
                  <c:v>2018-2019</c:v>
                </c:pt>
                <c:pt idx="7">
                  <c:v>2019-2020</c:v>
                </c:pt>
                <c:pt idx="8">
                  <c:v>2020-2021</c:v>
                </c:pt>
              </c:strCache>
            </c:strRef>
          </c:cat>
          <c:val>
            <c:numRef>
              <c:f>Sayfa1!$B$2:$B$10</c:f>
              <c:numCache>
                <c:formatCode>General</c:formatCode>
                <c:ptCount val="9"/>
                <c:pt idx="0">
                  <c:v>0</c:v>
                </c:pt>
                <c:pt idx="1">
                  <c:v>4</c:v>
                </c:pt>
                <c:pt idx="2">
                  <c:v>114</c:v>
                </c:pt>
                <c:pt idx="3">
                  <c:v>217</c:v>
                </c:pt>
                <c:pt idx="4">
                  <c:v>414</c:v>
                </c:pt>
                <c:pt idx="5">
                  <c:v>808</c:v>
                </c:pt>
                <c:pt idx="6">
                  <c:v>1644</c:v>
                </c:pt>
                <c:pt idx="7">
                  <c:v>2205</c:v>
                </c:pt>
                <c:pt idx="8">
                  <c:v>2281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98-4301-BE42-6EF1FE1133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49339520"/>
        <c:axId val="151446656"/>
      </c:barChart>
      <c:catAx>
        <c:axId val="14933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446656"/>
        <c:crosses val="autoZero"/>
        <c:auto val="1"/>
        <c:lblAlgn val="ctr"/>
        <c:lblOffset val="100"/>
        <c:noMultiLvlLbl val="0"/>
      </c:catAx>
      <c:valAx>
        <c:axId val="151446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339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c:spPr>
          <c:invertIfNegative val="0"/>
          <c:cat>
            <c:strRef>
              <c:f>Sayfa1!$A$2:$A$37</c:f>
              <c:strCache>
                <c:ptCount val="36"/>
                <c:pt idx="0">
                  <c:v>AFGANİSTAN</c:v>
                </c:pt>
                <c:pt idx="1">
                  <c:v>AZERBEYCAN</c:v>
                </c:pt>
                <c:pt idx="2">
                  <c:v>BANGLEDEŞ</c:v>
                </c:pt>
                <c:pt idx="3">
                  <c:v>BURKİNA FASO</c:v>
                </c:pt>
                <c:pt idx="4">
                  <c:v>BURMA</c:v>
                </c:pt>
                <c:pt idx="5">
                  <c:v>BURUNDİ</c:v>
                </c:pt>
                <c:pt idx="6">
                  <c:v>CAD</c:v>
                </c:pt>
                <c:pt idx="7">
                  <c:v>CEZAYİR</c:v>
                </c:pt>
                <c:pt idx="8">
                  <c:v>ERHİOPİA</c:v>
                </c:pt>
                <c:pt idx="9">
                  <c:v>FAS</c:v>
                </c:pt>
                <c:pt idx="10">
                  <c:v>FİL DİŞİ</c:v>
                </c:pt>
                <c:pt idx="11">
                  <c:v>FİLİSTİN</c:v>
                </c:pt>
                <c:pt idx="12">
                  <c:v>GANA</c:v>
                </c:pt>
                <c:pt idx="13">
                  <c:v>GİNE</c:v>
                </c:pt>
                <c:pt idx="14">
                  <c:v>IRAK</c:v>
                </c:pt>
                <c:pt idx="15">
                  <c:v>İRAN</c:v>
                </c:pt>
                <c:pt idx="16">
                  <c:v>KAZAKİSTAN</c:v>
                </c:pt>
                <c:pt idx="17">
                  <c:v>LİBYA</c:v>
                </c:pt>
                <c:pt idx="18">
                  <c:v>LÜBNAN</c:v>
                </c:pt>
                <c:pt idx="19">
                  <c:v>MALİ</c:v>
                </c:pt>
                <c:pt idx="20">
                  <c:v>MISIR</c:v>
                </c:pt>
                <c:pt idx="21">
                  <c:v>NİJERYA</c:v>
                </c:pt>
                <c:pt idx="22">
                  <c:v>ÖZBEKİSTAN</c:v>
                </c:pt>
                <c:pt idx="23">
                  <c:v>PAKİSTAN</c:v>
                </c:pt>
                <c:pt idx="24">
                  <c:v>RUSYA</c:v>
                </c:pt>
                <c:pt idx="25">
                  <c:v>SİERRA LEONE</c:v>
                </c:pt>
                <c:pt idx="26">
                  <c:v>SOMALİ</c:v>
                </c:pt>
                <c:pt idx="27">
                  <c:v>SUDAN</c:v>
                </c:pt>
                <c:pt idx="28">
                  <c:v>SURİYE</c:v>
                </c:pt>
                <c:pt idx="29">
                  <c:v>SUUDİ ARABİSTAN</c:v>
                </c:pt>
                <c:pt idx="30">
                  <c:v>TACİKİSTAN</c:v>
                </c:pt>
                <c:pt idx="31">
                  <c:v>TÜRKMENİSTAN</c:v>
                </c:pt>
                <c:pt idx="32">
                  <c:v>UGANDA</c:v>
                </c:pt>
                <c:pt idx="33">
                  <c:v>UKRAYNA</c:v>
                </c:pt>
                <c:pt idx="34">
                  <c:v>URDUN</c:v>
                </c:pt>
                <c:pt idx="35">
                  <c:v>YEMEN</c:v>
                </c:pt>
              </c:strCache>
            </c:strRef>
          </c:cat>
          <c:val>
            <c:numRef>
              <c:f>Sayfa1!$B$2:$B$37</c:f>
              <c:numCache>
                <c:formatCode>General</c:formatCode>
                <c:ptCount val="36"/>
                <c:pt idx="0">
                  <c:v>7</c:v>
                </c:pt>
                <c:pt idx="1">
                  <c:v>66</c:v>
                </c:pt>
                <c:pt idx="2">
                  <c:v>17</c:v>
                </c:pt>
                <c:pt idx="3">
                  <c:v>1</c:v>
                </c:pt>
                <c:pt idx="4">
                  <c:v>8</c:v>
                </c:pt>
                <c:pt idx="5">
                  <c:v>3</c:v>
                </c:pt>
                <c:pt idx="6">
                  <c:v>1</c:v>
                </c:pt>
                <c:pt idx="7">
                  <c:v>1</c:v>
                </c:pt>
                <c:pt idx="8">
                  <c:v>12</c:v>
                </c:pt>
                <c:pt idx="9">
                  <c:v>16</c:v>
                </c:pt>
                <c:pt idx="10">
                  <c:v>7</c:v>
                </c:pt>
                <c:pt idx="11">
                  <c:v>9</c:v>
                </c:pt>
                <c:pt idx="12">
                  <c:v>10</c:v>
                </c:pt>
                <c:pt idx="13">
                  <c:v>4</c:v>
                </c:pt>
                <c:pt idx="14">
                  <c:v>9</c:v>
                </c:pt>
                <c:pt idx="15">
                  <c:v>2</c:v>
                </c:pt>
                <c:pt idx="16">
                  <c:v>4</c:v>
                </c:pt>
                <c:pt idx="17">
                  <c:v>2</c:v>
                </c:pt>
                <c:pt idx="18">
                  <c:v>35</c:v>
                </c:pt>
                <c:pt idx="19">
                  <c:v>6</c:v>
                </c:pt>
                <c:pt idx="20">
                  <c:v>73</c:v>
                </c:pt>
                <c:pt idx="21">
                  <c:v>22</c:v>
                </c:pt>
                <c:pt idx="22">
                  <c:v>6</c:v>
                </c:pt>
                <c:pt idx="23">
                  <c:v>21</c:v>
                </c:pt>
                <c:pt idx="24">
                  <c:v>2</c:v>
                </c:pt>
                <c:pt idx="25">
                  <c:v>3</c:v>
                </c:pt>
                <c:pt idx="26">
                  <c:v>12</c:v>
                </c:pt>
                <c:pt idx="27">
                  <c:v>2</c:v>
                </c:pt>
                <c:pt idx="28">
                  <c:v>1418</c:v>
                </c:pt>
                <c:pt idx="29">
                  <c:v>4</c:v>
                </c:pt>
                <c:pt idx="30">
                  <c:v>2</c:v>
                </c:pt>
                <c:pt idx="31">
                  <c:v>347</c:v>
                </c:pt>
                <c:pt idx="32">
                  <c:v>1</c:v>
                </c:pt>
                <c:pt idx="33">
                  <c:v>3</c:v>
                </c:pt>
                <c:pt idx="34">
                  <c:v>9</c:v>
                </c:pt>
                <c:pt idx="35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A3-42BE-8A9D-3BC99E24EE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586304"/>
        <c:axId val="151587840"/>
      </c:barChart>
      <c:catAx>
        <c:axId val="151586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7840"/>
        <c:crosses val="autoZero"/>
        <c:auto val="1"/>
        <c:lblAlgn val="ctr"/>
        <c:lblOffset val="100"/>
        <c:noMultiLvlLbl val="0"/>
      </c:catAx>
      <c:valAx>
        <c:axId val="15158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layout/>
          <c:overlay val="0"/>
        </c:title>
        <c:numFmt formatCode="General" sourceLinked="1"/>
        <c:majorTickMark val="out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6304"/>
        <c:crosses val="autoZero"/>
        <c:crossBetween val="between"/>
      </c:valAx>
      <c:spPr>
        <a:noFill/>
        <a:ln>
          <a:noFill/>
        </a:ln>
        <a:effectLst/>
        <a:sp3d/>
      </c:spPr>
    </c:plotArea>
    <c:legend>
      <c:legendPos val="r"/>
      <c:layout/>
      <c:overlay val="0"/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34397015247925378"/>
          <c:w val="1"/>
          <c:h val="0.4345261959621268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explosion val="53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CD7-426A-95B4-0F31BA8EA88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CD7-426A-95B4-0F31BA8EA88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7CD7-426A-95B4-0F31BA8EA8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7CD7-426A-95B4-0F31BA8EA88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7CD7-426A-95B4-0F31BA8EA88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7CD7-426A-95B4-0F31BA8EA88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7CD7-426A-95B4-0F31BA8EA88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7CD7-426A-95B4-0F31BA8EA88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7CD7-426A-95B4-0F31BA8EA88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7CD7-426A-95B4-0F31BA8EA886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7CD7-426A-95B4-0F31BA8EA886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7CD7-426A-95B4-0F31BA8EA886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7CD7-426A-95B4-0F31BA8EA886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7CD7-426A-95B4-0F31BA8EA886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7CD7-426A-95B4-0F31BA8EA886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F-7CD7-426A-95B4-0F31BA8EA886}"/>
              </c:ext>
            </c:extLst>
          </c:dPt>
          <c:dLbls>
            <c:dLbl>
              <c:idx val="8"/>
              <c:layout>
                <c:manualLayout>
                  <c:x val="-5.69927415472355E-2"/>
                  <c:y val="8.051692886482934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CD7-426A-95B4-0F31BA8EA886}"/>
                </c:ext>
              </c:extLst>
            </c:dLbl>
            <c:dLbl>
              <c:idx val="14"/>
              <c:layout>
                <c:manualLayout>
                  <c:x val="-6.3454697163278173E-2"/>
                  <c:y val="-8.421590903902624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7CD7-426A-95B4-0F31BA8EA886}"/>
                </c:ext>
              </c:extLst>
            </c:dLbl>
            <c:dLbl>
              <c:idx val="15"/>
              <c:layout>
                <c:manualLayout>
                  <c:x val="-0.15287172953005218"/>
                  <c:y val="-0.1419452252641642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7CD7-426A-95B4-0F31BA8EA886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Sayfa1!$A$2:$A$20</c:f>
              <c:strCache>
                <c:ptCount val="19"/>
                <c:pt idx="0">
                  <c:v>EĞİTİM FAK.</c:v>
                </c:pt>
                <c:pt idx="1">
                  <c:v>FEN-EDEBİYAT FAK.</c:v>
                </c:pt>
                <c:pt idx="2">
                  <c:v>MÜH.FAK.</c:v>
                </c:pt>
                <c:pt idx="3">
                  <c:v>GÜZEL SANATLAR VE TASARIM FAKÜLTESİ</c:v>
                </c:pt>
                <c:pt idx="4">
                  <c:v>İLAHİYAT FAK.</c:v>
                </c:pt>
                <c:pt idx="5">
                  <c:v>İ.İ.B.F</c:v>
                </c:pt>
                <c:pt idx="6">
                  <c:v>ZİRAAT FAK.</c:v>
                </c:pt>
                <c:pt idx="7">
                  <c:v>VETERİNER FAK.</c:v>
                </c:pt>
                <c:pt idx="8">
                  <c:v>SAĞLIK BİLİMLERİ FAKÜLTESİ</c:v>
                </c:pt>
                <c:pt idx="9">
                  <c:v>YABANCI DİL. YÜKSEKOKULU</c:v>
                </c:pt>
                <c:pt idx="10">
                  <c:v>TURİAM VE OTELCİLİK YÜKSEKOKULU</c:v>
                </c:pt>
                <c:pt idx="11">
                  <c:v>BESYO</c:v>
                </c:pt>
                <c:pt idx="12">
                  <c:v>SAĞLIK HİZ. MYO</c:v>
                </c:pt>
                <c:pt idx="13">
                  <c:v>SOSYAL BİL. MYO</c:v>
                </c:pt>
                <c:pt idx="14">
                  <c:v>TEKNİK BİL. MYO</c:v>
                </c:pt>
                <c:pt idx="15">
                  <c:v>ERUH MYO</c:v>
                </c:pt>
                <c:pt idx="16">
                  <c:v>KURTALAN MYO</c:v>
                </c:pt>
                <c:pt idx="17">
                  <c:v>FEN BİL. ENSTİTÜSÜ</c:v>
                </c:pt>
                <c:pt idx="18">
                  <c:v>SOSYAL BİL ENsTİTÜSÜ</c:v>
                </c:pt>
              </c:strCache>
            </c:strRef>
          </c:cat>
          <c:val>
            <c:numRef>
              <c:f>Sayfa1!$B$2:$B$20</c:f>
              <c:numCache>
                <c:formatCode>General</c:formatCode>
                <c:ptCount val="19"/>
                <c:pt idx="0">
                  <c:v>266</c:v>
                </c:pt>
                <c:pt idx="1">
                  <c:v>131</c:v>
                </c:pt>
                <c:pt idx="2">
                  <c:v>164</c:v>
                </c:pt>
                <c:pt idx="3">
                  <c:v>71</c:v>
                </c:pt>
                <c:pt idx="4">
                  <c:v>155</c:v>
                </c:pt>
                <c:pt idx="5">
                  <c:v>146</c:v>
                </c:pt>
                <c:pt idx="6">
                  <c:v>74</c:v>
                </c:pt>
                <c:pt idx="7">
                  <c:v>45</c:v>
                </c:pt>
                <c:pt idx="8">
                  <c:v>225</c:v>
                </c:pt>
                <c:pt idx="9">
                  <c:v>59</c:v>
                </c:pt>
                <c:pt idx="10">
                  <c:v>4</c:v>
                </c:pt>
                <c:pt idx="11">
                  <c:v>48</c:v>
                </c:pt>
                <c:pt idx="12">
                  <c:v>469</c:v>
                </c:pt>
                <c:pt idx="13">
                  <c:v>221</c:v>
                </c:pt>
                <c:pt idx="14">
                  <c:v>99</c:v>
                </c:pt>
                <c:pt idx="15">
                  <c:v>23</c:v>
                </c:pt>
                <c:pt idx="16">
                  <c:v>47</c:v>
                </c:pt>
                <c:pt idx="17">
                  <c:v>3</c:v>
                </c:pt>
                <c:pt idx="18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07-45AE-8F37-AABF007CB4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err="1"/>
              <a:t>SurİYE</a:t>
            </a:r>
            <a:r>
              <a:rPr lang="tr-TR" dirty="0"/>
              <a:t> Uyruklu</a:t>
            </a:r>
            <a:r>
              <a:rPr lang="tr-TR" baseline="0" dirty="0"/>
              <a:t> </a:t>
            </a:r>
            <a:r>
              <a:rPr lang="tr-TR" baseline="0" dirty="0" err="1"/>
              <a:t>ÖĞRENCİlerİn</a:t>
            </a:r>
            <a:r>
              <a:rPr lang="tr-TR" baseline="0" dirty="0"/>
              <a:t> FAKÜLTE DAĞILIM TABLOSU</a:t>
            </a:r>
            <a:endParaRPr lang="en-US" dirty="0"/>
          </a:p>
        </c:rich>
      </c:tx>
      <c:layout>
        <c:manualLayout>
          <c:xMode val="edge"/>
          <c:yMode val="edge"/>
          <c:x val="8.4739183974890039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>
        <c:manualLayout>
          <c:layoutTarget val="inner"/>
          <c:xMode val="edge"/>
          <c:yMode val="edge"/>
          <c:x val="6.7336705818867984E-2"/>
          <c:y val="0.17255026497761411"/>
          <c:w val="0.91636025035500268"/>
          <c:h val="0.4677155019705818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dLbl>
              <c:idx val="0"/>
              <c:layout>
                <c:manualLayout>
                  <c:x val="-1.3585712911793042E-17"/>
                  <c:y val="-0.109570583905294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0E5-44A3-AD09-E0AE972F07F4}"/>
                </c:ext>
              </c:extLst>
            </c:dLbl>
            <c:dLbl>
              <c:idx val="1"/>
              <c:layout>
                <c:manualLayout>
                  <c:x val="0"/>
                  <c:y val="-3.9631913327446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0E5-44A3-AD09-E0AE972F07F4}"/>
                </c:ext>
              </c:extLst>
            </c:dLbl>
            <c:dLbl>
              <c:idx val="2"/>
              <c:layout>
                <c:manualLayout>
                  <c:x val="0"/>
                  <c:y val="-2.33128901926158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0E5-44A3-AD09-E0AE972F07F4}"/>
                </c:ext>
              </c:extLst>
            </c:dLbl>
            <c:dLbl>
              <c:idx val="3"/>
              <c:layout>
                <c:manualLayout>
                  <c:x val="-2.9641897865689817E-3"/>
                  <c:y val="-1.16564450963079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0E5-44A3-AD09-E0AE972F07F4}"/>
                </c:ext>
              </c:extLst>
            </c:dLbl>
            <c:dLbl>
              <c:idx val="4"/>
              <c:layout>
                <c:manualLayout>
                  <c:x val="-1.482094893284498E-3"/>
                  <c:y val="-0.12122702900160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0E5-44A3-AD09-E0AE972F07F4}"/>
                </c:ext>
              </c:extLst>
            </c:dLbl>
            <c:dLbl>
              <c:idx val="5"/>
              <c:layout>
                <c:manualLayout>
                  <c:x val="0"/>
                  <c:y val="-0.1258896070401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0E5-44A3-AD09-E0AE972F07F4}"/>
                </c:ext>
              </c:extLst>
            </c:dLbl>
            <c:dLbl>
              <c:idx val="6"/>
              <c:layout>
                <c:manualLayout>
                  <c:x val="-5.4342851647172573E-17"/>
                  <c:y val="-0.12122702900160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0E5-44A3-AD09-E0AE972F07F4}"/>
                </c:ext>
              </c:extLst>
            </c:dLbl>
            <c:dLbl>
              <c:idx val="7"/>
              <c:layout>
                <c:manualLayout>
                  <c:x val="-4.446284679853499E-3"/>
                  <c:y val="-3.7300624308185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0E5-44A3-AD09-E0AE972F07F4}"/>
                </c:ext>
              </c:extLst>
            </c:dLbl>
            <c:dLbl>
              <c:idx val="8"/>
              <c:layout>
                <c:manualLayout>
                  <c:x val="0"/>
                  <c:y val="-4.42944913659701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0E5-44A3-AD09-E0AE972F07F4}"/>
                </c:ext>
              </c:extLst>
            </c:dLbl>
            <c:dLbl>
              <c:idx val="9"/>
              <c:layout>
                <c:manualLayout>
                  <c:x val="-1.482094893284498E-3"/>
                  <c:y val="-3.26380462696622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0E5-44A3-AD09-E0AE972F07F4}"/>
                </c:ext>
              </c:extLst>
            </c:dLbl>
            <c:dLbl>
              <c:idx val="10"/>
              <c:layout>
                <c:manualLayout>
                  <c:x val="-1.0374664252991498E-2"/>
                  <c:y val="-0.12822089605938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0E5-44A3-AD09-E0AE972F07F4}"/>
                </c:ext>
              </c:extLst>
            </c:dLbl>
            <c:dLbl>
              <c:idx val="11"/>
              <c:layout>
                <c:manualLayout>
                  <c:x val="-4.446284679853499E-3"/>
                  <c:y val="-0.237791479964681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0E5-44A3-AD09-E0AE972F07F4}"/>
                </c:ext>
              </c:extLst>
            </c:dLbl>
            <c:dLbl>
              <c:idx val="12"/>
              <c:layout>
                <c:manualLayout>
                  <c:x val="0"/>
                  <c:y val="-8.8588982731940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0E5-44A3-AD09-E0AE972F07F4}"/>
                </c:ext>
              </c:extLst>
            </c:dLbl>
            <c:dLbl>
              <c:idx val="13"/>
              <c:layout>
                <c:manualLayout>
                  <c:x val="-2.9641897865690056E-3"/>
                  <c:y val="-6.0613514500801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0E5-44A3-AD09-E0AE972F07F4}"/>
                </c:ext>
              </c:extLst>
            </c:dLbl>
            <c:dLbl>
              <c:idx val="14"/>
              <c:layout>
                <c:manualLayout>
                  <c:x val="1.0868570329434525E-16"/>
                  <c:y val="-3.9631913327447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50E5-44A3-AD09-E0AE972F07F4}"/>
                </c:ext>
              </c:extLst>
            </c:dLbl>
            <c:dLbl>
              <c:idx val="15"/>
              <c:layout>
                <c:manualLayout>
                  <c:x val="-1.482094893284498E-3"/>
                  <c:y val="-2.564417921187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0E5-44A3-AD09-E0AE972F07F4}"/>
                </c:ext>
              </c:extLst>
            </c:dLbl>
            <c:dLbl>
              <c:idx val="16"/>
              <c:layout>
                <c:manualLayout>
                  <c:x val="1.4820948932843898E-3"/>
                  <c:y val="-3.7300624308185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50E5-44A3-AD09-E0AE972F07F4}"/>
                </c:ext>
              </c:extLst>
            </c:dLbl>
            <c:dLbl>
              <c:idx val="17"/>
              <c:layout>
                <c:manualLayout>
                  <c:x val="2.9641897865689995E-3"/>
                  <c:y val="-4.6625780385231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F81-4097-9909-56D9E0081B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Sayfa1!$A$2:$A$19</c:f>
              <c:strCache>
                <c:ptCount val="18"/>
                <c:pt idx="0">
                  <c:v>Eğitim Fakültesi</c:v>
                </c:pt>
                <c:pt idx="1">
                  <c:v>Fen-Edebiyat Fakültesi</c:v>
                </c:pt>
                <c:pt idx="2">
                  <c:v>Güzel Sanatlar ve Tasarım Fakültesi</c:v>
                </c:pt>
                <c:pt idx="3">
                  <c:v>Eruh</c:v>
                </c:pt>
                <c:pt idx="4">
                  <c:v>İktisadi İdari Bilimler Fakültesi</c:v>
                </c:pt>
                <c:pt idx="5">
                  <c:v>İlahiyat Fakültesi</c:v>
                </c:pt>
                <c:pt idx="6">
                  <c:v>Mühendislik Fak</c:v>
                </c:pt>
                <c:pt idx="7">
                  <c:v>Veteriner Fakültesi</c:v>
                </c:pt>
                <c:pt idx="8">
                  <c:v>Ziraat Fakültesi</c:v>
                </c:pt>
                <c:pt idx="9">
                  <c:v>Besyo</c:v>
                </c:pt>
                <c:pt idx="10">
                  <c:v>Sağlık Bilimleri Fakültesi</c:v>
                </c:pt>
                <c:pt idx="11">
                  <c:v>Sağlık Hizmetleri MYO</c:v>
                </c:pt>
                <c:pt idx="12">
                  <c:v>Sosyal Bilimler MYO</c:v>
                </c:pt>
                <c:pt idx="13">
                  <c:v>Teknik Bilimler MYO</c:v>
                </c:pt>
                <c:pt idx="14">
                  <c:v>Turizm ve Otelcilik Yüksekokulu</c:v>
                </c:pt>
                <c:pt idx="15">
                  <c:v>Sosyal Bilimler Enstitüsü</c:v>
                </c:pt>
                <c:pt idx="16">
                  <c:v>Kurtalan MYO</c:v>
                </c:pt>
                <c:pt idx="17">
                  <c:v>Yabancı Diller Yüksekokulu</c:v>
                </c:pt>
              </c:strCache>
            </c:strRef>
          </c:cat>
          <c:val>
            <c:numRef>
              <c:f>Sayfa1!$B$2:$B$19</c:f>
              <c:numCache>
                <c:formatCode>General</c:formatCode>
                <c:ptCount val="18"/>
                <c:pt idx="0">
                  <c:v>146</c:v>
                </c:pt>
                <c:pt idx="1">
                  <c:v>61</c:v>
                </c:pt>
                <c:pt idx="2">
                  <c:v>58</c:v>
                </c:pt>
                <c:pt idx="3">
                  <c:v>12</c:v>
                </c:pt>
                <c:pt idx="4">
                  <c:v>44</c:v>
                </c:pt>
                <c:pt idx="5">
                  <c:v>96</c:v>
                </c:pt>
                <c:pt idx="6">
                  <c:v>77</c:v>
                </c:pt>
                <c:pt idx="7">
                  <c:v>22</c:v>
                </c:pt>
                <c:pt idx="8">
                  <c:v>42</c:v>
                </c:pt>
                <c:pt idx="9">
                  <c:v>5</c:v>
                </c:pt>
                <c:pt idx="10">
                  <c:v>150</c:v>
                </c:pt>
                <c:pt idx="11">
                  <c:v>366</c:v>
                </c:pt>
                <c:pt idx="12">
                  <c:v>161</c:v>
                </c:pt>
                <c:pt idx="13">
                  <c:v>57</c:v>
                </c:pt>
                <c:pt idx="14">
                  <c:v>5</c:v>
                </c:pt>
                <c:pt idx="15">
                  <c:v>15</c:v>
                </c:pt>
                <c:pt idx="16">
                  <c:v>23</c:v>
                </c:pt>
                <c:pt idx="17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74-4C4A-9012-64322DAF48A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51812352"/>
        <c:axId val="151756800"/>
      </c:barChart>
      <c:catAx>
        <c:axId val="151812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756800"/>
        <c:crosses val="autoZero"/>
        <c:auto val="1"/>
        <c:lblAlgn val="ctr"/>
        <c:lblOffset val="100"/>
        <c:noMultiLvlLbl val="0"/>
      </c:catAx>
      <c:valAx>
        <c:axId val="15175680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812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80">
              <a:fgClr>
                <a:schemeClr val="accent1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pattFill prst="pct5">
                <a:fgClr>
                  <a:prstClr val="white"/>
                </a:fgClr>
                <a:bgClr>
                  <a:prstClr val="white"/>
                </a:bgClr>
              </a:patt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Ellipse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Sayfa1!$A$2:$A$13</c:f>
              <c:strCache>
                <c:ptCount val="12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  <c:pt idx="11">
                  <c:v>2019-2020</c:v>
                </c:pt>
              </c:strCache>
            </c:strRef>
          </c:cat>
          <c:val>
            <c:numRef>
              <c:f>Sayfa1!$B$2:$B$13</c:f>
              <c:numCache>
                <c:formatCode>General</c:formatCode>
                <c:ptCount val="12"/>
                <c:pt idx="0">
                  <c:v>611</c:v>
                </c:pt>
                <c:pt idx="1">
                  <c:v>508</c:v>
                </c:pt>
                <c:pt idx="2">
                  <c:v>492</c:v>
                </c:pt>
                <c:pt idx="3">
                  <c:v>1038</c:v>
                </c:pt>
                <c:pt idx="4">
                  <c:v>1419</c:v>
                </c:pt>
                <c:pt idx="5">
                  <c:v>1361</c:v>
                </c:pt>
                <c:pt idx="6">
                  <c:v>1421</c:v>
                </c:pt>
                <c:pt idx="7">
                  <c:v>1571</c:v>
                </c:pt>
                <c:pt idx="8">
                  <c:v>2153</c:v>
                </c:pt>
                <c:pt idx="9">
                  <c:v>2304</c:v>
                </c:pt>
                <c:pt idx="10">
                  <c:v>2794</c:v>
                </c:pt>
                <c:pt idx="11">
                  <c:v>2721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2F-4558-9D41-31A8B715D2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2757760"/>
        <c:axId val="152759296"/>
      </c:barChart>
      <c:catAx>
        <c:axId val="15275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759296"/>
        <c:crosses val="autoZero"/>
        <c:auto val="1"/>
        <c:lblAlgn val="ctr"/>
        <c:lblOffset val="100"/>
        <c:noMultiLvlLbl val="0"/>
      </c:catAx>
      <c:valAx>
        <c:axId val="15275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757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3092175196850624"/>
          <c:y val="6.250000000000013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HARÇLAR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F780-4D99-AB13-128A8100158F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780-4D99-AB13-128A8100158F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F780-4D99-AB13-128A8100158F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780-4D99-AB13-128A8100158F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F780-4D99-AB13-128A8100158F}"/>
              </c:ext>
            </c:extLst>
          </c:dPt>
          <c:dPt>
            <c:idx val="5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780-4D99-AB13-128A8100158F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F780-4D99-AB13-128A8100158F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780-4D99-AB13-128A8100158F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F780-4D99-AB13-128A8100158F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F780-4D99-AB13-128A8100158F}"/>
              </c:ext>
            </c:extLst>
          </c:dPt>
          <c:dPt>
            <c:idx val="11"/>
            <c:invertIfNegative val="0"/>
            <c:bubble3D val="0"/>
            <c:spPr>
              <a:solidFill>
                <a:srgbClr val="99FF6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F780-4D99-AB13-128A8100158F}"/>
              </c:ext>
            </c:extLst>
          </c:dPt>
          <c:dPt>
            <c:idx val="13"/>
            <c:invertIfNegative val="0"/>
            <c:bubble3D val="0"/>
            <c:spPr>
              <a:solidFill>
                <a:srgbClr val="FFE38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F780-4D99-AB13-128A8100158F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F780-4D99-AB13-128A8100158F}"/>
              </c:ext>
            </c:extLst>
          </c:dPt>
          <c:dLbls>
            <c:dLbl>
              <c:idx val="1"/>
              <c:layout>
                <c:manualLayout>
                  <c:x val="0"/>
                  <c:y val="-3.48097287435898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780-4D99-AB13-128A8100158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65000"/>
                    <a:lumOff val="35000"/>
                  </a:prstClr>
                </a:solidFill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  <c15:showLeaderLines val="0"/>
              </c:ext>
            </c:extLst>
          </c:dLbls>
          <c:cat>
            <c:strRef>
              <c:f>Sayfa1!$A$2:$A$19</c:f>
              <c:strCache>
                <c:ptCount val="18"/>
                <c:pt idx="0">
                  <c:v>ERUH MYO</c:v>
                </c:pt>
                <c:pt idx="1">
                  <c:v>EĞİTİM FAKÜLTESİ</c:v>
                </c:pt>
                <c:pt idx="2">
                  <c:v>FEN-EDEBİYAT FAKÜLTESİ</c:v>
                </c:pt>
                <c:pt idx="3">
                  <c:v>İLAHİYAT FAKÜLTESİ</c:v>
                </c:pt>
                <c:pt idx="4">
                  <c:v>TEKNİK BİLİMLER MYO</c:v>
                </c:pt>
                <c:pt idx="5">
                  <c:v>SOSYAL BİLİMLER MYO</c:v>
                </c:pt>
                <c:pt idx="6">
                  <c:v>İKTİSADİ İDARİ BİLİMLER FAKÜLTESİ</c:v>
                </c:pt>
                <c:pt idx="7">
                  <c:v>SAĞLIK YÜKSEKOKULU </c:v>
                </c:pt>
                <c:pt idx="8">
                  <c:v>MÜHENDİSLİK FAKÜLTESİ</c:v>
                </c:pt>
                <c:pt idx="9">
                  <c:v>KURTALAN MYO</c:v>
                </c:pt>
                <c:pt idx="10">
                  <c:v>SAĞLIK HİZMETLERİ MYO</c:v>
                </c:pt>
                <c:pt idx="11">
                  <c:v>GÜZEL SANATLAR VE TASARIM FAKÜLTESİ</c:v>
                </c:pt>
                <c:pt idx="12">
                  <c:v>BESYO</c:v>
                </c:pt>
                <c:pt idx="13">
                  <c:v>TURİZM VE OTELCİLİK YÜKSEKOKUKLU</c:v>
                </c:pt>
                <c:pt idx="14">
                  <c:v>YABANCI DİLLER YÜKSEKOKULU</c:v>
                </c:pt>
                <c:pt idx="15">
                  <c:v>ZİRAAT FAKÜLTESİ</c:v>
                </c:pt>
                <c:pt idx="16">
                  <c:v>SOSYAL BİLİMLER ENSTİTÜSÜ</c:v>
                </c:pt>
                <c:pt idx="17">
                  <c:v>FEN BİLİMLER ENSTİTÜSÜ</c:v>
                </c:pt>
              </c:strCache>
            </c:strRef>
          </c:cat>
          <c:val>
            <c:numRef>
              <c:f>Sayfa1!$B$2:$B$19</c:f>
              <c:numCache>
                <c:formatCode>#,##0.00</c:formatCode>
                <c:ptCount val="18"/>
                <c:pt idx="0">
                  <c:v>2874</c:v>
                </c:pt>
                <c:pt idx="1">
                  <c:v>96599</c:v>
                </c:pt>
                <c:pt idx="2">
                  <c:v>225739.5</c:v>
                </c:pt>
                <c:pt idx="3">
                  <c:v>528797.52</c:v>
                </c:pt>
                <c:pt idx="4">
                  <c:v>72429.25</c:v>
                </c:pt>
                <c:pt idx="5">
                  <c:v>235793.32</c:v>
                </c:pt>
                <c:pt idx="6">
                  <c:v>54716.32</c:v>
                </c:pt>
                <c:pt idx="7">
                  <c:v>521993.52</c:v>
                </c:pt>
                <c:pt idx="8">
                  <c:v>128420.46</c:v>
                </c:pt>
                <c:pt idx="9">
                  <c:v>11545.5</c:v>
                </c:pt>
                <c:pt idx="10">
                  <c:v>510380.73</c:v>
                </c:pt>
                <c:pt idx="11">
                  <c:v>7536.5</c:v>
                </c:pt>
                <c:pt idx="12">
                  <c:v>309483.5</c:v>
                </c:pt>
                <c:pt idx="13">
                  <c:v>724.5</c:v>
                </c:pt>
                <c:pt idx="14">
                  <c:v>10246.5</c:v>
                </c:pt>
                <c:pt idx="15">
                  <c:v>22830</c:v>
                </c:pt>
                <c:pt idx="16">
                  <c:v>821189.51</c:v>
                </c:pt>
                <c:pt idx="17">
                  <c:v>87028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F780-4D99-AB13-128A810015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884160"/>
        <c:axId val="155885952"/>
      </c:barChart>
      <c:catAx>
        <c:axId val="155884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5885952"/>
        <c:crosses val="autoZero"/>
        <c:auto val="1"/>
        <c:lblAlgn val="ctr"/>
        <c:lblOffset val="100"/>
        <c:noMultiLvlLbl val="0"/>
      </c:catAx>
      <c:valAx>
        <c:axId val="15588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5884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3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/>
            <a:t>Emin  ÇİFTÇİ</a:t>
          </a:r>
        </a:p>
        <a:p>
          <a:r>
            <a:rPr lang="tr-TR" sz="800" dirty="0"/>
            <a:t>DAİRE BAŞKANI V.</a:t>
          </a:r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/>
            <a:t>Murat BURAN</a:t>
          </a:r>
        </a:p>
        <a:p>
          <a:r>
            <a:rPr lang="tr-TR" sz="800" dirty="0"/>
            <a:t>BİLGİSAYAR İŞLETMENİ</a:t>
          </a:r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/>
            <a:t>Yavuz Selim İÇİN</a:t>
          </a:r>
        </a:p>
        <a:p>
          <a:r>
            <a:rPr lang="tr-TR" sz="800" dirty="0"/>
            <a:t>ŞEF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/>
            <a:t>Abdullah DEMİR</a:t>
          </a:r>
        </a:p>
        <a:p>
          <a:r>
            <a:rPr lang="tr-TR" sz="800" dirty="0"/>
            <a:t>BİLGİSAYAR İŞLETMENİ</a:t>
          </a:r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/>
            <a:t>Serhat NAS</a:t>
          </a:r>
        </a:p>
        <a:p>
          <a:r>
            <a:rPr lang="tr-TR" sz="800" dirty="0"/>
            <a:t>BİLGİSAYAR İŞLETMENİ</a:t>
          </a:r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/>
            <a:t>Şafih</a:t>
          </a:r>
          <a:r>
            <a:rPr lang="tr-TR" sz="800" dirty="0"/>
            <a:t> ECER</a:t>
          </a:r>
        </a:p>
        <a:p>
          <a:r>
            <a:rPr lang="tr-TR" sz="800" dirty="0"/>
            <a:t>HİZMETLİ</a:t>
          </a:r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/>
            <a:t>Turan SARIYER</a:t>
          </a:r>
        </a:p>
        <a:p>
          <a:r>
            <a:rPr lang="tr-TR" sz="800" dirty="0"/>
            <a:t>BİLGİSAYAR İŞLETMENİ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/>
            <a:t>Veysel KARAÇAY</a:t>
          </a:r>
        </a:p>
        <a:p>
          <a:r>
            <a:rPr lang="tr-TR" sz="800" dirty="0"/>
            <a:t>SEKRETER</a:t>
          </a:r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/>
            <a:t>Servet KARAHAN BİLGİSAYAR İŞLETMENİ</a:t>
          </a:r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1D307A10-C5C4-4DA4-B699-06C3E8AF8954}">
      <dgm:prSet/>
      <dgm:spPr/>
      <dgm:t>
        <a:bodyPr/>
        <a:lstStyle/>
        <a:p>
          <a:r>
            <a:rPr lang="tr-TR" dirty="0"/>
            <a:t>Erdal ÇİÇEK ŞUBE MÜDÜRÜ</a:t>
          </a:r>
        </a:p>
      </dgm:t>
    </dgm:pt>
    <dgm:pt modelId="{855B25C0-1BDE-40EE-A164-9083A7DBD348}" type="parTrans" cxnId="{7AA1EFF0-3972-4F29-A319-ABB1E3A6EFDB}">
      <dgm:prSet/>
      <dgm:spPr/>
      <dgm:t>
        <a:bodyPr/>
        <a:lstStyle/>
        <a:p>
          <a:endParaRPr lang="tr-TR"/>
        </a:p>
      </dgm:t>
    </dgm:pt>
    <dgm:pt modelId="{6D3FD5C2-AD15-47D2-A690-C25F0DE7FAAB}" type="sibTrans" cxnId="{7AA1EFF0-3972-4F29-A319-ABB1E3A6EFD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1CBB8B3B-EF96-459A-B3B6-1E4EAA2CB52B}" type="pres">
      <dgm:prSet presAssocID="{1908E0E5-BFEF-4F00-BECD-C55CB374874C}" presName="hierRoot1" presStyleCnt="0"/>
      <dgm:spPr/>
    </dgm:pt>
    <dgm:pt modelId="{FB3150C0-2746-4056-AEE0-5A1CA62D0333}" type="pres">
      <dgm:prSet presAssocID="{1908E0E5-BFEF-4F00-BECD-C55CB374874C}" presName="composite" presStyleCnt="0"/>
      <dgm:spPr/>
    </dgm:pt>
    <dgm:pt modelId="{B6C0442E-405E-4CFA-B137-B4E6B89B163B}" type="pres">
      <dgm:prSet presAssocID="{1908E0E5-BFEF-4F00-BECD-C55CB374874C}" presName="background" presStyleLbl="node0" presStyleIdx="0" presStyleCnt="1"/>
      <dgm:spPr/>
    </dgm:pt>
    <dgm:pt modelId="{63D963F4-A8BB-4EDC-A341-7C44EC1D0531}" type="pres">
      <dgm:prSet presAssocID="{1908E0E5-BFEF-4F00-BECD-C55CB374874C}" presName="text" presStyleLbl="fgAcc0" presStyleIdx="0" presStyleCnt="1" custScaleX="137785" custLinFactY="-135853" custLinFactNeighborX="-19569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76652C8-B7C7-448D-A722-617C4083A2A2}" type="pres">
      <dgm:prSet presAssocID="{1908E0E5-BFEF-4F00-BECD-C55CB374874C}" presName="hierChild2" presStyleCnt="0"/>
      <dgm:spPr/>
    </dgm:pt>
    <dgm:pt modelId="{0285D688-24B1-4E1E-8909-6DDF87DCF4B4}" type="pres">
      <dgm:prSet presAssocID="{370DE483-0445-48B1-A1D5-5AA655A1690F}" presName="Name10" presStyleLbl="parChTrans1D2" presStyleIdx="0" presStyleCnt="9"/>
      <dgm:spPr/>
      <dgm:t>
        <a:bodyPr/>
        <a:lstStyle/>
        <a:p>
          <a:endParaRPr lang="tr-TR"/>
        </a:p>
      </dgm:t>
    </dgm:pt>
    <dgm:pt modelId="{86A918FC-CDF1-4FFB-A327-19BC6F9870BE}" type="pres">
      <dgm:prSet presAssocID="{5BB65C41-E8EB-4A55-B98F-2609C52E5EC9}" presName="hierRoot2" presStyleCnt="0"/>
      <dgm:spPr/>
    </dgm:pt>
    <dgm:pt modelId="{A631B816-7583-4A46-84BD-F56966CE5911}" type="pres">
      <dgm:prSet presAssocID="{5BB65C41-E8EB-4A55-B98F-2609C52E5EC9}" presName="composite2" presStyleCnt="0"/>
      <dgm:spPr/>
    </dgm:pt>
    <dgm:pt modelId="{1D97ABC0-7DDE-4D32-A0D6-CB398A4D03C4}" type="pres">
      <dgm:prSet presAssocID="{5BB65C41-E8EB-4A55-B98F-2609C52E5EC9}" presName="background2" presStyleLbl="node2" presStyleIdx="0" presStyleCnt="9"/>
      <dgm:spPr/>
    </dgm:pt>
    <dgm:pt modelId="{79D9A648-E183-445E-A8E6-9AA1A7F7F2FA}" type="pres">
      <dgm:prSet presAssocID="{5BB65C41-E8EB-4A55-B98F-2609C52E5EC9}" presName="text2" presStyleLbl="fgAcc2" presStyleIdx="0" presStyleCnt="9" custLinFactX="200000" custLinFactY="-51329" custLinFactNeighborX="269496" custLinFactNeighborY="-1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EA3E37E-C682-4C5D-B21F-FF816094EE98}" type="pres">
      <dgm:prSet presAssocID="{5BB65C41-E8EB-4A55-B98F-2609C52E5EC9}" presName="hierChild3" presStyleCnt="0"/>
      <dgm:spPr/>
    </dgm:pt>
    <dgm:pt modelId="{F006562E-8827-4813-A2E2-AEFE0EA49586}" type="pres">
      <dgm:prSet presAssocID="{855B25C0-1BDE-40EE-A164-9083A7DBD348}" presName="Name10" presStyleLbl="parChTrans1D2" presStyleIdx="1" presStyleCnt="9"/>
      <dgm:spPr/>
      <dgm:t>
        <a:bodyPr/>
        <a:lstStyle/>
        <a:p>
          <a:endParaRPr lang="tr-TR"/>
        </a:p>
      </dgm:t>
    </dgm:pt>
    <dgm:pt modelId="{D973648A-2964-43DC-B16E-B1BC107D4085}" type="pres">
      <dgm:prSet presAssocID="{1D307A10-C5C4-4DA4-B699-06C3E8AF8954}" presName="hierRoot2" presStyleCnt="0"/>
      <dgm:spPr/>
    </dgm:pt>
    <dgm:pt modelId="{3772A31F-F207-4797-A450-EF1D8DF93E0A}" type="pres">
      <dgm:prSet presAssocID="{1D307A10-C5C4-4DA4-B699-06C3E8AF8954}" presName="composite2" presStyleCnt="0"/>
      <dgm:spPr/>
    </dgm:pt>
    <dgm:pt modelId="{2311317C-041F-44A0-A802-EBF821BAAE97}" type="pres">
      <dgm:prSet presAssocID="{1D307A10-C5C4-4DA4-B699-06C3E8AF8954}" presName="background2" presStyleLbl="node2" presStyleIdx="1" presStyleCnt="9"/>
      <dgm:spPr/>
    </dgm:pt>
    <dgm:pt modelId="{ADABF262-106B-4066-BD75-6A13AED5AA60}" type="pres">
      <dgm:prSet presAssocID="{1D307A10-C5C4-4DA4-B699-06C3E8AF8954}" presName="text2" presStyleLbl="fgAcc2" presStyleIdx="1" presStyleCnt="9" custLinFactX="147274" custLinFactY="-116492" custLinFactNeighborX="200000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61CE62E-46BC-4A05-9EAD-CF23A70D524C}" type="pres">
      <dgm:prSet presAssocID="{1D307A10-C5C4-4DA4-B699-06C3E8AF8954}" presName="hierChild3" presStyleCnt="0"/>
      <dgm:spPr/>
    </dgm:pt>
    <dgm:pt modelId="{84C0CDF6-E77F-471A-A1D1-E810C005C154}" type="pres">
      <dgm:prSet presAssocID="{4877CCC2-5343-41E9-B70F-51B56E26FBD5}" presName="Name10" presStyleLbl="parChTrans1D2" presStyleIdx="2" presStyleCnt="9"/>
      <dgm:spPr/>
      <dgm:t>
        <a:bodyPr/>
        <a:lstStyle/>
        <a:p>
          <a:endParaRPr lang="tr-TR"/>
        </a:p>
      </dgm:t>
    </dgm:pt>
    <dgm:pt modelId="{2E76CD60-9233-43F0-ADB0-34E3BD5617C3}" type="pres">
      <dgm:prSet presAssocID="{F83289C0-A3B4-4CD4-8CBA-223B901839E4}" presName="hierRoot2" presStyleCnt="0"/>
      <dgm:spPr/>
    </dgm:pt>
    <dgm:pt modelId="{A6144820-0865-4430-9BA5-DEF2607BC1A8}" type="pres">
      <dgm:prSet presAssocID="{F83289C0-A3B4-4CD4-8CBA-223B901839E4}" presName="composite2" presStyleCnt="0"/>
      <dgm:spPr/>
    </dgm:pt>
    <dgm:pt modelId="{EE92BFC2-63C6-4995-91D2-91C6BCE88DF2}" type="pres">
      <dgm:prSet presAssocID="{F83289C0-A3B4-4CD4-8CBA-223B901839E4}" presName="background2" presStyleLbl="node2" presStyleIdx="2" presStyleCnt="9"/>
      <dgm:spPr/>
    </dgm:pt>
    <dgm:pt modelId="{123E0545-7EFA-4BEB-BA4C-5B7B2B0773CA}" type="pres">
      <dgm:prSet presAssocID="{F83289C0-A3B4-4CD4-8CBA-223B901839E4}" presName="text2" presStyleLbl="fgAcc2" presStyleIdx="2" presStyleCnt="9" custLinFactX="-84925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C0D1E5-24E6-41F1-984B-7918E06A9368}" type="pres">
      <dgm:prSet presAssocID="{F83289C0-A3B4-4CD4-8CBA-223B901839E4}" presName="hierChild3" presStyleCnt="0"/>
      <dgm:spPr/>
    </dgm:pt>
    <dgm:pt modelId="{A52AF576-A84B-4369-B6A0-127473484746}" type="pres">
      <dgm:prSet presAssocID="{E398B35F-2F13-4AE4-90B5-F038C3FA090B}" presName="Name10" presStyleLbl="parChTrans1D2" presStyleIdx="3" presStyleCnt="9"/>
      <dgm:spPr/>
      <dgm:t>
        <a:bodyPr/>
        <a:lstStyle/>
        <a:p>
          <a:endParaRPr lang="tr-TR"/>
        </a:p>
      </dgm:t>
    </dgm:pt>
    <dgm:pt modelId="{1345472C-FE41-4415-AE8D-B22EE7F86F07}" type="pres">
      <dgm:prSet presAssocID="{53B0BFFE-FA0C-4C52-864E-8FD8DCAEBB91}" presName="hierRoot2" presStyleCnt="0"/>
      <dgm:spPr/>
    </dgm:pt>
    <dgm:pt modelId="{FD48E5DA-AF55-4299-BC9A-FCC7F3960E0B}" type="pres">
      <dgm:prSet presAssocID="{53B0BFFE-FA0C-4C52-864E-8FD8DCAEBB91}" presName="composite2" presStyleCnt="0"/>
      <dgm:spPr/>
    </dgm:pt>
    <dgm:pt modelId="{3B7AE2A7-CBC0-43D1-BC5E-44A53B3C9771}" type="pres">
      <dgm:prSet presAssocID="{53B0BFFE-FA0C-4C52-864E-8FD8DCAEBB91}" presName="background2" presStyleLbl="node2" presStyleIdx="3" presStyleCnt="9"/>
      <dgm:spPr/>
    </dgm:pt>
    <dgm:pt modelId="{F42AE72D-F980-463D-BFCB-9872F8BA4AF4}" type="pres">
      <dgm:prSet presAssocID="{53B0BFFE-FA0C-4C52-864E-8FD8DCAEBB91}" presName="text2" presStyleLbl="fgAcc2" presStyleIdx="3" presStyleCnt="9" custLinFactX="-45064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53B5B18-7A27-43BF-979D-41EE8B72B304}" type="pres">
      <dgm:prSet presAssocID="{53B0BFFE-FA0C-4C52-864E-8FD8DCAEBB91}" presName="hierChild3" presStyleCnt="0"/>
      <dgm:spPr/>
    </dgm:pt>
    <dgm:pt modelId="{39A6A0C4-616D-4C9D-9458-25AC7CED7C54}" type="pres">
      <dgm:prSet presAssocID="{0776791C-DDC7-4E63-B234-97695B1161D7}" presName="Name10" presStyleLbl="parChTrans1D2" presStyleIdx="4" presStyleCnt="9"/>
      <dgm:spPr/>
      <dgm:t>
        <a:bodyPr/>
        <a:lstStyle/>
        <a:p>
          <a:endParaRPr lang="tr-TR"/>
        </a:p>
      </dgm:t>
    </dgm:pt>
    <dgm:pt modelId="{34681239-8DA1-43EA-A7BD-EEC94E2F9AE4}" type="pres">
      <dgm:prSet presAssocID="{7477A948-B9EC-4A27-88E0-5DEF37742155}" presName="hierRoot2" presStyleCnt="0"/>
      <dgm:spPr/>
    </dgm:pt>
    <dgm:pt modelId="{859A2E60-1CA3-4CFA-BEBC-6D6FBF4ABA31}" type="pres">
      <dgm:prSet presAssocID="{7477A948-B9EC-4A27-88E0-5DEF37742155}" presName="composite2" presStyleCnt="0"/>
      <dgm:spPr/>
    </dgm:pt>
    <dgm:pt modelId="{70996D70-ADCE-49D0-9B5B-5B90C6EABB3E}" type="pres">
      <dgm:prSet presAssocID="{7477A948-B9EC-4A27-88E0-5DEF37742155}" presName="background2" presStyleLbl="node2" presStyleIdx="4" presStyleCnt="9"/>
      <dgm:spPr/>
    </dgm:pt>
    <dgm:pt modelId="{A5DEEB27-E54D-472D-80AA-91200EA4DB84}" type="pres">
      <dgm:prSet presAssocID="{7477A948-B9EC-4A27-88E0-5DEF37742155}" presName="text2" presStyleLbl="fgAcc2" presStyleIdx="4" presStyleCnt="9" custLinFactX="-5202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E2D055F-D1CD-40BC-A455-E74203F7B8CA}" type="pres">
      <dgm:prSet presAssocID="{7477A948-B9EC-4A27-88E0-5DEF37742155}" presName="hierChild3" presStyleCnt="0"/>
      <dgm:spPr/>
    </dgm:pt>
    <dgm:pt modelId="{2F322514-F1E3-42A6-B493-FD6B2AE0C180}" type="pres">
      <dgm:prSet presAssocID="{2E6B57FE-26D4-442A-A2E8-3BBF7D5854F0}" presName="Name10" presStyleLbl="parChTrans1D2" presStyleIdx="5" presStyleCnt="9"/>
      <dgm:spPr/>
      <dgm:t>
        <a:bodyPr/>
        <a:lstStyle/>
        <a:p>
          <a:endParaRPr lang="tr-TR"/>
        </a:p>
      </dgm:t>
    </dgm:pt>
    <dgm:pt modelId="{10A267C0-6815-4F5F-A863-63FCB6E6F204}" type="pres">
      <dgm:prSet presAssocID="{22DC1876-7728-4DE2-B325-5284B6E3A509}" presName="hierRoot2" presStyleCnt="0"/>
      <dgm:spPr/>
    </dgm:pt>
    <dgm:pt modelId="{B723FCB2-C605-4D27-8386-1419AD364528}" type="pres">
      <dgm:prSet presAssocID="{22DC1876-7728-4DE2-B325-5284B6E3A509}" presName="composite2" presStyleCnt="0"/>
      <dgm:spPr/>
    </dgm:pt>
    <dgm:pt modelId="{AD415975-AA7A-4E20-9DB0-1EBAE50DD2B9}" type="pres">
      <dgm:prSet presAssocID="{22DC1876-7728-4DE2-B325-5284B6E3A509}" presName="background2" presStyleLbl="node2" presStyleIdx="5" presStyleCnt="9"/>
      <dgm:spPr/>
    </dgm:pt>
    <dgm:pt modelId="{F59057CF-1FBC-4843-8653-B08928D0C2BB}" type="pres">
      <dgm:prSet presAssocID="{22DC1876-7728-4DE2-B325-5284B6E3A509}" presName="text2" presStyleLbl="fgAcc2" presStyleIdx="5" presStyleCnt="9" custLinFactNeighborX="-74874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1031625-AB6D-4CF6-A25D-86523776237B}" type="pres">
      <dgm:prSet presAssocID="{22DC1876-7728-4DE2-B325-5284B6E3A509}" presName="hierChild3" presStyleCnt="0"/>
      <dgm:spPr/>
    </dgm:pt>
    <dgm:pt modelId="{49E57E26-A87A-4731-A0B5-01FAD18A9F45}" type="pres">
      <dgm:prSet presAssocID="{4CD2AE99-5E22-4ABD-BEAD-084A0A48EFF2}" presName="Name10" presStyleLbl="parChTrans1D2" presStyleIdx="6" presStyleCnt="9"/>
      <dgm:spPr/>
      <dgm:t>
        <a:bodyPr/>
        <a:lstStyle/>
        <a:p>
          <a:endParaRPr lang="tr-TR"/>
        </a:p>
      </dgm:t>
    </dgm:pt>
    <dgm:pt modelId="{D75AD2E6-38D2-41BA-BCE6-017BCB5DE503}" type="pres">
      <dgm:prSet presAssocID="{1EF76DD9-7C6C-40BA-B7B3-3B43D6828075}" presName="hierRoot2" presStyleCnt="0"/>
      <dgm:spPr/>
    </dgm:pt>
    <dgm:pt modelId="{BA00114B-4D28-4F4B-9A45-103B8217ACB4}" type="pres">
      <dgm:prSet presAssocID="{1EF76DD9-7C6C-40BA-B7B3-3B43D6828075}" presName="composite2" presStyleCnt="0"/>
      <dgm:spPr/>
    </dgm:pt>
    <dgm:pt modelId="{16C09D58-DB9D-4E74-8232-3A1015F734AD}" type="pres">
      <dgm:prSet presAssocID="{1EF76DD9-7C6C-40BA-B7B3-3B43D6828075}" presName="background2" presStyleLbl="node2" presStyleIdx="6" presStyleCnt="9"/>
      <dgm:spPr/>
    </dgm:pt>
    <dgm:pt modelId="{C42D28B9-B8B8-4336-8E46-2869EE624701}" type="pres">
      <dgm:prSet presAssocID="{1EF76DD9-7C6C-40BA-B7B3-3B43D6828075}" presName="text2" presStyleLbl="fgAcc2" presStyleIdx="6" presStyleCnt="9" custLinFactNeighborX="-42970" custLinFactNeighborY="42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01E42F2-9B1A-4F3E-8597-971567F72714}" type="pres">
      <dgm:prSet presAssocID="{1EF76DD9-7C6C-40BA-B7B3-3B43D6828075}" presName="hierChild3" presStyleCnt="0"/>
      <dgm:spPr/>
    </dgm:pt>
    <dgm:pt modelId="{FCD3B240-2886-47A1-A04F-5B5037BF6177}" type="pres">
      <dgm:prSet presAssocID="{1315D8F6-C1C5-4B4E-BC2F-91D497FC62C0}" presName="Name10" presStyleLbl="parChTrans1D2" presStyleIdx="7" presStyleCnt="9"/>
      <dgm:spPr/>
      <dgm:t>
        <a:bodyPr/>
        <a:lstStyle/>
        <a:p>
          <a:endParaRPr lang="tr-TR"/>
        </a:p>
      </dgm:t>
    </dgm:pt>
    <dgm:pt modelId="{3AC1C8FB-DA97-4137-B507-81EC9C98A619}" type="pres">
      <dgm:prSet presAssocID="{B9DC0E42-25CC-4143-A6A1-73BAC47F1565}" presName="hierRoot2" presStyleCnt="0"/>
      <dgm:spPr/>
    </dgm:pt>
    <dgm:pt modelId="{5335FCF5-68B9-40B9-9DA0-F38B5F2D5375}" type="pres">
      <dgm:prSet presAssocID="{B9DC0E42-25CC-4143-A6A1-73BAC47F1565}" presName="composite2" presStyleCnt="0"/>
      <dgm:spPr/>
    </dgm:pt>
    <dgm:pt modelId="{E7B9AD0A-B679-4FC0-B5B0-2EAE67BCA3A9}" type="pres">
      <dgm:prSet presAssocID="{B9DC0E42-25CC-4143-A6A1-73BAC47F1565}" presName="background2" presStyleLbl="node2" presStyleIdx="7" presStyleCnt="9"/>
      <dgm:spPr/>
    </dgm:pt>
    <dgm:pt modelId="{C6B10EE8-D89F-435B-AAAD-DF9C778EDA6B}" type="pres">
      <dgm:prSet presAssocID="{B9DC0E42-25CC-4143-A6A1-73BAC47F1565}" presName="text2" presStyleLbl="fgAcc2" presStyleIdx="7" presStyleCnt="9" custLinFactNeighborX="-33288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1BBDFA8-E2AF-4100-94E6-A84D9FA9FDFF}" type="pres">
      <dgm:prSet presAssocID="{B9DC0E42-25CC-4143-A6A1-73BAC47F1565}" presName="hierChild3" presStyleCnt="0"/>
      <dgm:spPr/>
    </dgm:pt>
    <dgm:pt modelId="{33300014-DB8A-46B5-8131-78F45642755F}" type="pres">
      <dgm:prSet presAssocID="{25015704-E6F6-45FB-961E-1AAEFCFDD4F6}" presName="Name10" presStyleLbl="parChTrans1D2" presStyleIdx="8" presStyleCnt="9"/>
      <dgm:spPr/>
      <dgm:t>
        <a:bodyPr/>
        <a:lstStyle/>
        <a:p>
          <a:endParaRPr lang="tr-TR"/>
        </a:p>
      </dgm:t>
    </dgm:pt>
    <dgm:pt modelId="{A461E6AA-C77F-46CC-81EA-DD397AE4E265}" type="pres">
      <dgm:prSet presAssocID="{109449D9-C79D-4476-8CC3-A9C497AB1C1F}" presName="hierRoot2" presStyleCnt="0"/>
      <dgm:spPr/>
    </dgm:pt>
    <dgm:pt modelId="{C7CB3F39-EFBE-4EFC-B742-C04F205C8835}" type="pres">
      <dgm:prSet presAssocID="{109449D9-C79D-4476-8CC3-A9C497AB1C1F}" presName="composite2" presStyleCnt="0"/>
      <dgm:spPr/>
    </dgm:pt>
    <dgm:pt modelId="{0BDAE520-3116-4C0B-8820-5037CF6D0E04}" type="pres">
      <dgm:prSet presAssocID="{109449D9-C79D-4476-8CC3-A9C497AB1C1F}" presName="background2" presStyleLbl="node2" presStyleIdx="8" presStyleCnt="9"/>
      <dgm:spPr/>
    </dgm:pt>
    <dgm:pt modelId="{5EAF7CF6-F85B-416C-A03B-DB50EB0A23C2}" type="pres">
      <dgm:prSet presAssocID="{109449D9-C79D-4476-8CC3-A9C497AB1C1F}" presName="text2" presStyleLbl="fgAcc2" presStyleIdx="8" presStyleCnt="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864961C-045A-4D0B-BAE5-4901AD4708EE}" type="pres">
      <dgm:prSet presAssocID="{109449D9-C79D-4476-8CC3-A9C497AB1C1F}" presName="hierChild3" presStyleCnt="0"/>
      <dgm:spPr/>
    </dgm:pt>
  </dgm:ptLst>
  <dgm:cxnLst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3FAE921B-7B77-47F1-BA19-1BD2F5ACB96E}" type="presOf" srcId="{1D307A10-C5C4-4DA4-B699-06C3E8AF8954}" destId="{ADABF262-106B-4066-BD75-6A13AED5AA60}" srcOrd="0" destOrd="0" presId="urn:microsoft.com/office/officeart/2005/8/layout/hierarchy1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61E66924-F8AA-4E03-A674-66C33D558A8A}" srcId="{1908E0E5-BFEF-4F00-BECD-C55CB374874C}" destId="{1EF76DD9-7C6C-40BA-B7B3-3B43D6828075}" srcOrd="6" destOrd="0" parTransId="{4CD2AE99-5E22-4ABD-BEAD-084A0A48EFF2}" sibTransId="{472E59B7-F640-4B3A-898E-08F52E0B12F7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4DC41D0A-4A82-4268-B5E6-29DBE431DBAB}" srcId="{1908E0E5-BFEF-4F00-BECD-C55CB374874C}" destId="{7477A948-B9EC-4A27-88E0-5DEF37742155}" srcOrd="4" destOrd="0" parTransId="{0776791C-DDC7-4E63-B234-97695B1161D7}" sibTransId="{EF4E27D8-9348-46A9-8814-D3A5452C0AD2}"/>
    <dgm:cxn modelId="{396A2E9C-C63A-4689-A4CA-CA9FB6C4ED16}" srcId="{1908E0E5-BFEF-4F00-BECD-C55CB374874C}" destId="{109449D9-C79D-4476-8CC3-A9C497AB1C1F}" srcOrd="8" destOrd="0" parTransId="{25015704-E6F6-45FB-961E-1AAEFCFDD4F6}" sibTransId="{3CF3BB9C-11E7-4CBD-B29E-C1F69DB77F13}"/>
    <dgm:cxn modelId="{7AA1EFF0-3972-4F29-A319-ABB1E3A6EFDB}" srcId="{1908E0E5-BFEF-4F00-BECD-C55CB374874C}" destId="{1D307A10-C5C4-4DA4-B699-06C3E8AF8954}" srcOrd="1" destOrd="0" parTransId="{855B25C0-1BDE-40EE-A164-9083A7DBD348}" sibTransId="{6D3FD5C2-AD15-47D2-A690-C25F0DE7FAAB}"/>
    <dgm:cxn modelId="{F632B27F-1528-4471-8FDB-39B24299A71C}" srcId="{1908E0E5-BFEF-4F00-BECD-C55CB374874C}" destId="{B9DC0E42-25CC-4143-A6A1-73BAC47F1565}" srcOrd="7" destOrd="0" parTransId="{1315D8F6-C1C5-4B4E-BC2F-91D497FC62C0}" sibTransId="{E1A361B0-BAB5-430C-8048-CF265EB5485A}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40C9FED2-CD10-4F64-9B62-17B5E695C72B}" srcId="{1908E0E5-BFEF-4F00-BECD-C55CB374874C}" destId="{F83289C0-A3B4-4CD4-8CBA-223B901839E4}" srcOrd="2" destOrd="0" parTransId="{4877CCC2-5343-41E9-B70F-51B56E26FBD5}" sibTransId="{17FED144-C5B7-409C-B186-9B120A8AD9A9}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7FE0EC05-5F3B-464E-AAC3-9B4FF8E7FAF9}" type="presOf" srcId="{855B25C0-1BDE-40EE-A164-9083A7DBD348}" destId="{F006562E-8827-4813-A2E2-AEFE0EA49586}" srcOrd="0" destOrd="0" presId="urn:microsoft.com/office/officeart/2005/8/layout/hierarchy1"/>
    <dgm:cxn modelId="{546C6F85-5CC3-427A-803C-148FEEA4FACC}" srcId="{1908E0E5-BFEF-4F00-BECD-C55CB374874C}" destId="{22DC1876-7728-4DE2-B325-5284B6E3A509}" srcOrd="5" destOrd="0" parTransId="{2E6B57FE-26D4-442A-A2E8-3BBF7D5854F0}" sibTransId="{C5EF7E04-D1D8-4991-9087-13A71FE15185}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962A35DB-D103-4DCD-B63B-9D969B99BCC2}" srcId="{1908E0E5-BFEF-4F00-BECD-C55CB374874C}" destId="{53B0BFFE-FA0C-4C52-864E-8FD8DCAEBB91}" srcOrd="3" destOrd="0" parTransId="{E398B35F-2F13-4AE4-90B5-F038C3FA090B}" sibTransId="{6FFA5B9F-6095-4EC0-817F-5A6D0281B81B}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0E795431-7F1B-4198-9C37-9E541E5DD80A}" type="presParOf" srcId="{D76652C8-B7C7-448D-A722-617C4083A2A2}" destId="{F006562E-8827-4813-A2E2-AEFE0EA49586}" srcOrd="2" destOrd="0" presId="urn:microsoft.com/office/officeart/2005/8/layout/hierarchy1"/>
    <dgm:cxn modelId="{AAE0646D-2655-40B4-9200-5996201E5E6A}" type="presParOf" srcId="{D76652C8-B7C7-448D-A722-617C4083A2A2}" destId="{D973648A-2964-43DC-B16E-B1BC107D4085}" srcOrd="3" destOrd="0" presId="urn:microsoft.com/office/officeart/2005/8/layout/hierarchy1"/>
    <dgm:cxn modelId="{4F826750-063E-4CB1-939B-C06B66818168}" type="presParOf" srcId="{D973648A-2964-43DC-B16E-B1BC107D4085}" destId="{3772A31F-F207-4797-A450-EF1D8DF93E0A}" srcOrd="0" destOrd="0" presId="urn:microsoft.com/office/officeart/2005/8/layout/hierarchy1"/>
    <dgm:cxn modelId="{8F0BFE6B-5BF7-4DF0-91C6-CB78367B5FBB}" type="presParOf" srcId="{3772A31F-F207-4797-A450-EF1D8DF93E0A}" destId="{2311317C-041F-44A0-A802-EBF821BAAE97}" srcOrd="0" destOrd="0" presId="urn:microsoft.com/office/officeart/2005/8/layout/hierarchy1"/>
    <dgm:cxn modelId="{89E82B80-B553-4A94-8DA6-38D807915A7B}" type="presParOf" srcId="{3772A31F-F207-4797-A450-EF1D8DF93E0A}" destId="{ADABF262-106B-4066-BD75-6A13AED5AA60}" srcOrd="1" destOrd="0" presId="urn:microsoft.com/office/officeart/2005/8/layout/hierarchy1"/>
    <dgm:cxn modelId="{B05B1F2B-AEED-4AF1-955A-BDAD5887963A}" type="presParOf" srcId="{D973648A-2964-43DC-B16E-B1BC107D4085}" destId="{061CE62E-46BC-4A05-9EAD-CF23A70D524C}" srcOrd="1" destOrd="0" presId="urn:microsoft.com/office/officeart/2005/8/layout/hierarchy1"/>
    <dgm:cxn modelId="{AD03065B-F907-4E83-B9AB-459E72F3598B}" type="presParOf" srcId="{D76652C8-B7C7-448D-A722-617C4083A2A2}" destId="{84C0CDF6-E77F-471A-A1D1-E810C005C154}" srcOrd="4" destOrd="0" presId="urn:microsoft.com/office/officeart/2005/8/layout/hierarchy1"/>
    <dgm:cxn modelId="{5B5BD4AB-ABAC-40F3-8F3E-856D54E434A2}" type="presParOf" srcId="{D76652C8-B7C7-448D-A722-617C4083A2A2}" destId="{2E76CD60-9233-43F0-ADB0-34E3BD5617C3}" srcOrd="5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6" destOrd="0" presId="urn:microsoft.com/office/officeart/2005/8/layout/hierarchy1"/>
    <dgm:cxn modelId="{19599B45-8A56-4CE7-B79D-D3C1258E1CFF}" type="presParOf" srcId="{D76652C8-B7C7-448D-A722-617C4083A2A2}" destId="{1345472C-FE41-4415-AE8D-B22EE7F86F07}" srcOrd="7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8" destOrd="0" presId="urn:microsoft.com/office/officeart/2005/8/layout/hierarchy1"/>
    <dgm:cxn modelId="{67521AF3-AE65-435F-9A41-EDDEAF932750}" type="presParOf" srcId="{D76652C8-B7C7-448D-A722-617C4083A2A2}" destId="{34681239-8DA1-43EA-A7BD-EEC94E2F9AE4}" srcOrd="9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10" destOrd="0" presId="urn:microsoft.com/office/officeart/2005/8/layout/hierarchy1"/>
    <dgm:cxn modelId="{B116C053-C779-46B2-B327-63D5FF717DE4}" type="presParOf" srcId="{D76652C8-B7C7-448D-A722-617C4083A2A2}" destId="{10A267C0-6815-4F5F-A863-63FCB6E6F204}" srcOrd="11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2" destOrd="0" presId="urn:microsoft.com/office/officeart/2005/8/layout/hierarchy1"/>
    <dgm:cxn modelId="{860BE075-F0FD-44EB-BDEC-2DCC37D573B1}" type="presParOf" srcId="{D76652C8-B7C7-448D-A722-617C4083A2A2}" destId="{D75AD2E6-38D2-41BA-BCE6-017BCB5DE503}" srcOrd="13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4" destOrd="0" presId="urn:microsoft.com/office/officeart/2005/8/layout/hierarchy1"/>
    <dgm:cxn modelId="{C26E2CBA-A0D4-4985-95EE-5C7177416164}" type="presParOf" srcId="{D76652C8-B7C7-448D-A722-617C4083A2A2}" destId="{3AC1C8FB-DA97-4137-B507-81EC9C98A619}" srcOrd="15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6" destOrd="0" presId="urn:microsoft.com/office/officeart/2005/8/layout/hierarchy1"/>
    <dgm:cxn modelId="{B88324B4-E8AC-47F1-85DD-99ED476217A6}" type="presParOf" srcId="{D76652C8-B7C7-448D-A722-617C4083A2A2}" destId="{A461E6AA-C77F-46CC-81EA-DD397AE4E265}" srcOrd="17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895591" y="539573"/>
          <a:ext cx="3809719" cy="1815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6442"/>
              </a:lnTo>
              <a:lnTo>
                <a:pt x="3809719" y="1746442"/>
              </a:lnTo>
              <a:lnTo>
                <a:pt x="3809719" y="181585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895591" y="539573"/>
          <a:ext cx="2644528" cy="1810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0818"/>
              </a:lnTo>
              <a:lnTo>
                <a:pt x="2644528" y="1740818"/>
              </a:lnTo>
              <a:lnTo>
                <a:pt x="2644528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895591" y="539573"/>
          <a:ext cx="1656210" cy="18178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8469"/>
              </a:lnTo>
              <a:lnTo>
                <a:pt x="1656210" y="1748469"/>
              </a:lnTo>
              <a:lnTo>
                <a:pt x="1656210" y="181788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895591" y="539573"/>
          <a:ext cx="501390" cy="1810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0818"/>
              </a:lnTo>
              <a:lnTo>
                <a:pt x="501390" y="1740818"/>
              </a:lnTo>
              <a:lnTo>
                <a:pt x="50139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253969" y="539573"/>
          <a:ext cx="641621" cy="1810230"/>
        </a:xfrm>
        <a:custGeom>
          <a:avLst/>
          <a:gdLst/>
          <a:ahLst/>
          <a:cxnLst/>
          <a:rect l="0" t="0" r="0" b="0"/>
          <a:pathLst>
            <a:path>
              <a:moveTo>
                <a:pt x="641621" y="0"/>
              </a:moveTo>
              <a:lnTo>
                <a:pt x="641621" y="1740818"/>
              </a:lnTo>
              <a:lnTo>
                <a:pt x="0" y="1740818"/>
              </a:lnTo>
              <a:lnTo>
                <a:pt x="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2039522" y="539573"/>
          <a:ext cx="1856069" cy="1810230"/>
        </a:xfrm>
        <a:custGeom>
          <a:avLst/>
          <a:gdLst/>
          <a:ahLst/>
          <a:cxnLst/>
          <a:rect l="0" t="0" r="0" b="0"/>
          <a:pathLst>
            <a:path>
              <a:moveTo>
                <a:pt x="1856069" y="0"/>
              </a:moveTo>
              <a:lnTo>
                <a:pt x="1856069" y="1740818"/>
              </a:lnTo>
              <a:lnTo>
                <a:pt x="0" y="1740818"/>
              </a:lnTo>
              <a:lnTo>
                <a:pt x="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825082" y="539573"/>
          <a:ext cx="3070509" cy="1810230"/>
        </a:xfrm>
        <a:custGeom>
          <a:avLst/>
          <a:gdLst/>
          <a:ahLst/>
          <a:cxnLst/>
          <a:rect l="0" t="0" r="0" b="0"/>
          <a:pathLst>
            <a:path>
              <a:moveTo>
                <a:pt x="3070509" y="0"/>
              </a:moveTo>
              <a:lnTo>
                <a:pt x="3070509" y="1740818"/>
              </a:lnTo>
              <a:lnTo>
                <a:pt x="0" y="1740818"/>
              </a:lnTo>
              <a:lnTo>
                <a:pt x="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06562E-8827-4813-A2E2-AEFE0EA49586}">
      <dsp:nvSpPr>
        <dsp:cNvPr id="0" name=""/>
        <dsp:cNvSpPr/>
      </dsp:nvSpPr>
      <dsp:spPr>
        <a:xfrm>
          <a:off x="3849871" y="539573"/>
          <a:ext cx="91440" cy="31002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0617"/>
              </a:lnTo>
              <a:lnTo>
                <a:pt x="47041" y="240617"/>
              </a:lnTo>
              <a:lnTo>
                <a:pt x="47041" y="3100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3849871" y="539573"/>
          <a:ext cx="91440" cy="109585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26440"/>
              </a:lnTo>
              <a:lnTo>
                <a:pt x="47039" y="1026440"/>
              </a:lnTo>
              <a:lnTo>
                <a:pt x="47039" y="109585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379401" y="63787"/>
          <a:ext cx="1032380" cy="47578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462653" y="142876"/>
          <a:ext cx="1032380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Emin  ÇİFTÇİ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DAİRE BAŞKANI V.</a:t>
          </a:r>
        </a:p>
      </dsp:txBody>
      <dsp:txXfrm>
        <a:off x="3476588" y="156811"/>
        <a:ext cx="1004510" cy="447916"/>
      </dsp:txXfrm>
    </dsp:sp>
    <dsp:sp modelId="{1D97ABC0-7DDE-4D32-A0D6-CB398A4D03C4}">
      <dsp:nvSpPr>
        <dsp:cNvPr id="0" name=""/>
        <dsp:cNvSpPr/>
      </dsp:nvSpPr>
      <dsp:spPr>
        <a:xfrm>
          <a:off x="3522276" y="1635425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3605528" y="1714514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Yavuz Selim İÇİN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ŞEF</a:t>
          </a:r>
        </a:p>
      </dsp:txBody>
      <dsp:txXfrm>
        <a:off x="3619463" y="1728449"/>
        <a:ext cx="721399" cy="447916"/>
      </dsp:txXfrm>
    </dsp:sp>
    <dsp:sp modelId="{2311317C-041F-44A0-A802-EBF821BAAE97}">
      <dsp:nvSpPr>
        <dsp:cNvPr id="0" name=""/>
        <dsp:cNvSpPr/>
      </dsp:nvSpPr>
      <dsp:spPr>
        <a:xfrm>
          <a:off x="3522277" y="849602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BF262-106B-4066-BD75-6A13AED5AA60}">
      <dsp:nvSpPr>
        <dsp:cNvPr id="0" name=""/>
        <dsp:cNvSpPr/>
      </dsp:nvSpPr>
      <dsp:spPr>
        <a:xfrm>
          <a:off x="3605530" y="928692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kern="1200" dirty="0"/>
            <a:t>Erdal ÇİÇEK ŞUBE MÜDÜRÜ</a:t>
          </a:r>
        </a:p>
      </dsp:txBody>
      <dsp:txXfrm>
        <a:off x="3619465" y="942627"/>
        <a:ext cx="721399" cy="447916"/>
      </dsp:txXfrm>
    </dsp:sp>
    <dsp:sp modelId="{EE92BFC2-63C6-4995-91D2-91C6BCE88DF2}">
      <dsp:nvSpPr>
        <dsp:cNvPr id="0" name=""/>
        <dsp:cNvSpPr/>
      </dsp:nvSpPr>
      <dsp:spPr>
        <a:xfrm>
          <a:off x="450447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533699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Murat BURAN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47634" y="2442828"/>
        <a:ext cx="721399" cy="447916"/>
      </dsp:txXfrm>
    </dsp:sp>
    <dsp:sp modelId="{3B7AE2A7-CBC0-43D1-BC5E-44A53B3C9771}">
      <dsp:nvSpPr>
        <dsp:cNvPr id="0" name=""/>
        <dsp:cNvSpPr/>
      </dsp:nvSpPr>
      <dsp:spPr>
        <a:xfrm>
          <a:off x="1664887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1748139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Abdullah DEMİR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1762074" y="2442828"/>
        <a:ext cx="721399" cy="447916"/>
      </dsp:txXfrm>
    </dsp:sp>
    <dsp:sp modelId="{70996D70-ADCE-49D0-9B5B-5B90C6EABB3E}">
      <dsp:nvSpPr>
        <dsp:cNvPr id="0" name=""/>
        <dsp:cNvSpPr/>
      </dsp:nvSpPr>
      <dsp:spPr>
        <a:xfrm>
          <a:off x="2879334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2962587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Servet KARAHAN BİLGİSAYAR İŞLETMENİ</a:t>
          </a:r>
        </a:p>
      </dsp:txBody>
      <dsp:txXfrm>
        <a:off x="2976522" y="2442828"/>
        <a:ext cx="721399" cy="447916"/>
      </dsp:txXfrm>
    </dsp:sp>
    <dsp:sp modelId="{AD415975-AA7A-4E20-9DB0-1EBAE50DD2B9}">
      <dsp:nvSpPr>
        <dsp:cNvPr id="0" name=""/>
        <dsp:cNvSpPr/>
      </dsp:nvSpPr>
      <dsp:spPr>
        <a:xfrm>
          <a:off x="4022346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105599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Serhat NAS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4119534" y="2442828"/>
        <a:ext cx="721399" cy="447916"/>
      </dsp:txXfrm>
    </dsp:sp>
    <dsp:sp modelId="{16C09D58-DB9D-4E74-8232-3A1015F734AD}">
      <dsp:nvSpPr>
        <dsp:cNvPr id="0" name=""/>
        <dsp:cNvSpPr/>
      </dsp:nvSpPr>
      <dsp:spPr>
        <a:xfrm>
          <a:off x="5177167" y="2357454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260419" y="243654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Turan SARIYER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274354" y="2450478"/>
        <a:ext cx="721399" cy="447916"/>
      </dsp:txXfrm>
    </dsp:sp>
    <dsp:sp modelId="{E7B9AD0A-B679-4FC0-B5B0-2EAE67BCA3A9}">
      <dsp:nvSpPr>
        <dsp:cNvPr id="0" name=""/>
        <dsp:cNvSpPr/>
      </dsp:nvSpPr>
      <dsp:spPr>
        <a:xfrm>
          <a:off x="6165485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248737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Veysel KARAÇAY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SEKRETER</a:t>
          </a:r>
        </a:p>
      </dsp:txBody>
      <dsp:txXfrm>
        <a:off x="6262672" y="2442828"/>
        <a:ext cx="721399" cy="447916"/>
      </dsp:txXfrm>
    </dsp:sp>
    <dsp:sp modelId="{0BDAE520-3116-4C0B-8820-5037CF6D0E04}">
      <dsp:nvSpPr>
        <dsp:cNvPr id="0" name=""/>
        <dsp:cNvSpPr/>
      </dsp:nvSpPr>
      <dsp:spPr>
        <a:xfrm>
          <a:off x="7330675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413928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/>
            <a:t>Şafih</a:t>
          </a:r>
          <a:r>
            <a:rPr lang="tr-TR" sz="800" kern="1200" dirty="0"/>
            <a:t> ECER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HİZMETLİ</a:t>
          </a:r>
        </a:p>
      </dsp:txBody>
      <dsp:txXfrm>
        <a:off x="7427863" y="2448452"/>
        <a:ext cx="721399" cy="447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0.6875</cdr:x>
      <cdr:y>0.78198</cdr:y>
    </cdr:from>
    <cdr:to>
      <cdr:x>0.75893</cdr:x>
      <cdr:y>0.82798</cdr:y>
    </cdr:to>
    <cdr:sp macro="" textlink="">
      <cdr:nvSpPr>
        <cdr:cNvPr id="2" name="Metin kutusu 1">
          <a:extLst xmlns:a="http://schemas.openxmlformats.org/drawingml/2006/main">
            <a:ext uri="{FF2B5EF4-FFF2-40B4-BE49-F238E27FC236}">
              <a16:creationId xmlns:a16="http://schemas.microsoft.com/office/drawing/2014/main" id="{BC8545B1-45DD-4DD0-AA09-7BD8701A75CF}"/>
            </a:ext>
          </a:extLst>
        </cdr:cNvPr>
        <cdr:cNvSpPr txBox="1"/>
      </cdr:nvSpPr>
      <cdr:spPr>
        <a:xfrm xmlns:a="http://schemas.openxmlformats.org/drawingml/2006/main">
          <a:off x="5544616" y="3672408"/>
          <a:ext cx="576076" cy="2160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r-TR" sz="1000" dirty="0" smtClean="0"/>
            <a:t>164</a:t>
          </a:r>
          <a:endParaRPr lang="tr-TR" sz="10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7.06.2021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9" tIns="45930" rIns="91859" bIns="4593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1" y="4724958"/>
            <a:ext cx="5486400" cy="4476273"/>
          </a:xfrm>
          <a:prstGeom prst="rect">
            <a:avLst/>
          </a:prstGeom>
        </p:spPr>
        <p:txBody>
          <a:bodyPr vert="horz" lIns="91859" tIns="45930" rIns="91859" bIns="4593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377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94611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23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8091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39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3867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45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0164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7.06.2021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1987B28A-D65B-4E3C-925B-59A4FBD5BF72}" type="datetime1">
              <a:rPr lang="tr-TR" smtClean="0"/>
              <a:pPr/>
              <a:t>7.06.2021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408541"/>
      </p:ext>
    </p:extLst>
  </p:cSld>
  <p:clrMapOvr>
    <a:masterClrMapping/>
  </p:clrMapOvr>
  <p:transition spd="med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77C804F7-0D22-4167-B0C5-CA8AE052C4D6}" type="datetime1">
              <a:rPr lang="tr-TR" smtClean="0"/>
              <a:pPr/>
              <a:t>7.06.2021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7986703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</p:sldLayoutIdLst>
  <p:transition spd="med">
    <p:push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285986" y="3571880"/>
            <a:ext cx="5429287" cy="1088435"/>
          </a:xfrm>
          <a:prstGeom prst="rect">
            <a:avLst/>
          </a:prstGeom>
        </p:spPr>
        <p:txBody>
          <a:bodyPr wrap="square" lIns="0" tIns="21399" rIns="0" bIns="0" rtlCol="0">
            <a:noAutofit/>
          </a:bodyPr>
          <a:lstStyle/>
          <a:p>
            <a:pPr marL="12700" algn="ctr">
              <a:lnSpc>
                <a:spcPts val="3370"/>
              </a:lnSpc>
            </a:pPr>
            <a:r>
              <a:rPr lang="tr-TR" sz="3200" b="1" dirty="0">
                <a:latin typeface="Arial"/>
                <a:cs typeface="Arial"/>
              </a:rPr>
              <a:t>Öğrenci İşleri Daire Başkanlığı</a:t>
            </a:r>
          </a:p>
          <a:p>
            <a:pPr marL="12700" algn="ctr">
              <a:lnSpc>
                <a:spcPts val="3370"/>
              </a:lnSpc>
            </a:pPr>
            <a:endParaRPr lang="tr-TR" sz="3200" b="1" dirty="0">
              <a:latin typeface="Arial"/>
              <a:cs typeface="Arial"/>
            </a:endParaRPr>
          </a:p>
          <a:p>
            <a:pPr algn="ctr"/>
            <a:r>
              <a:rPr lang="tr-TR" sz="3200" b="1" dirty="0" smtClean="0">
                <a:latin typeface="Book Antiqua" panose="02040602050305030304" pitchFamily="18" charset="0"/>
                <a:cs typeface="Times New Roman" pitchFamily="18" charset="0"/>
              </a:rPr>
              <a:t>2020 </a:t>
            </a:r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YILI </a:t>
            </a:r>
          </a:p>
          <a:p>
            <a:pPr algn="ctr"/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200" dirty="0">
              <a:latin typeface="Book Antiqua" panose="02040602050305030304" pitchFamily="18" charset="0"/>
              <a:cs typeface="Times New Roman" pitchFamily="18" charset="0"/>
            </a:endParaRPr>
          </a:p>
          <a:p>
            <a:pPr marL="12700" algn="ctr">
              <a:lnSpc>
                <a:spcPts val="3370"/>
              </a:lnSpc>
            </a:pPr>
            <a:endParaRPr sz="3200" b="1" dirty="0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428596" y="200024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Eğitim 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Sürekli 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571472" y="57148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42910" y="571480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571472" y="1500174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Eğitim-öğretim 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Harç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Yatay Geçiş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 Özlük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Not ve ders 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Mezuniyet 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Diploma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Lisansüstü 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Genel ve idari 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Bologna İşlemleri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285720" y="64291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/>
              <a:t>Personel Şeması</a:t>
            </a:r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:p14="http://schemas.microsoft.com/office/powerpoint/2010/main" val="2608465664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142852"/>
            <a:ext cx="8305800" cy="952634"/>
          </a:xfrm>
        </p:spPr>
        <p:txBody>
          <a:bodyPr>
            <a:normAutofit/>
          </a:bodyPr>
          <a:lstStyle/>
          <a:p>
            <a:r>
              <a:rPr lang="tr-TR" sz="3200" dirty="0"/>
              <a:t>Personel Görev Dağılım Tablosu</a:t>
            </a: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929380"/>
              </p:ext>
            </p:extLst>
          </p:nvPr>
        </p:nvGraphicFramePr>
        <p:xfrm>
          <a:off x="214282" y="1071546"/>
          <a:ext cx="8643998" cy="5000657"/>
        </p:xfrm>
        <a:graphic>
          <a:graphicData uri="http://schemas.openxmlformats.org/drawingml/2006/table">
            <a:tbl>
              <a:tblPr/>
              <a:tblGrid>
                <a:gridCol w="670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7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5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80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Görevler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Emin ÇİFTÇİ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Başkan V.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sağlamak,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Erdal ÇİÇEK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Şube Müdürü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takibini gerçekleştirmek üzere daire başkanına yardımcı olmak.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Şef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i İşlemleri ve verilen diğer görevleri yapmak. Taşınır Kontrol Yetkilisi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03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40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İşlemleri, ÖSYM, KYK,YÖKSİS İşlemleri,  Öğrenci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işlemleri, YÖKSİS işlemleri, Harç Tahakkuk işlemleri. KYK İşlemleri ve 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Gerçekleştirme Görevli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r>
                        <a:rPr lang="tr-TR" dirty="0"/>
                        <a:t>     8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Web sorumlusu.Üniversitemizin Web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Sekreter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 Başkanı Sekreteri. Telefon akışını sağlamak,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 Otomasyonu için ilgili personele yardımcı olmak 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501122" cy="5214974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>
                <a:latin typeface="+mj-lt"/>
              </a:rPr>
              <a:t>Yeni kayıt yapacak olan öğrencilerin kayıt için gerekli evrak ve işlemlerinin yapılması , otomasyona aktarımının sağlanması.</a:t>
            </a:r>
            <a:r>
              <a:rPr lang="tr-TR" sz="1300" dirty="0"/>
              <a:t> </a:t>
            </a:r>
            <a:r>
              <a:rPr lang="tr-TR" sz="1300" dirty="0">
                <a:latin typeface="Calibri" pitchFamily="34" charset="0"/>
              </a:rPr>
              <a:t>E- devlet kapısı üzerinden üniversite kayıtlarını yapmaları için gerekli otomasyon alt yapısının hazırlanması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Yabancı uyruklu öğrenci alımıyla ilgili Yabancı Uyruklu Ofisi ile koordineli çalışmak.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dirty="0"/>
              <a:t>Mali Bilgiler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543278"/>
              </p:ext>
            </p:extLst>
          </p:nvPr>
        </p:nvGraphicFramePr>
        <p:xfrm>
          <a:off x="179512" y="1143000"/>
          <a:ext cx="8424367" cy="4878289"/>
        </p:xfrm>
        <a:graphic>
          <a:graphicData uri="http://schemas.openxmlformats.org/drawingml/2006/table">
            <a:tbl>
              <a:tblPr/>
              <a:tblGrid>
                <a:gridCol w="1674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59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5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15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80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90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505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Bütçe Ödeneği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Serbest Ödenek (b)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Gerçekleşme Durumu% (a*100)/b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Kesin Harcama (a)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Kalan Ödenek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Açıklama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01- Personel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625.700.00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736.400.00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736.322.52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77.42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90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02- Sos. </a:t>
                      </a:r>
                      <a:r>
                        <a:rPr lang="tr-TR" sz="14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Güv</a:t>
                      </a: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Kur. D. Prim.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97.100.00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111.200.00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111.145.51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54.49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03- Mal ve Hizmet Alım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9.500.00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9.500.00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7.965.00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1.535.00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07- Demirbaşlar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5.600.00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5.600.00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5.600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TOPLAM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737.900.00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862.700.00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855.433.03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7.266.91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3812074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3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2086694"/>
              </p:ext>
            </p:extLst>
          </p:nvPr>
        </p:nvGraphicFramePr>
        <p:xfrm>
          <a:off x="395536" y="1412775"/>
          <a:ext cx="7462613" cy="4498082"/>
        </p:xfrm>
        <a:graphic>
          <a:graphicData uri="http://schemas.openxmlformats.org/drawingml/2006/table">
            <a:tbl>
              <a:tblPr/>
              <a:tblGrid>
                <a:gridCol w="5200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18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42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kumimoji="0" lang="tr-TR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Yılı</a:t>
                      </a:r>
                      <a:endParaRPr kumimoji="0" 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127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İŞİN ADI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43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Gelen Evrak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2538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Gelen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7434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3159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475656" y="1857364"/>
            <a:ext cx="3744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 sz="2000" b="1" dirty="0">
                <a:latin typeface="Arial" charset="0"/>
              </a:rPr>
              <a:t>EVRAK KAYIT İŞLEMLERİ</a:t>
            </a:r>
          </a:p>
        </p:txBody>
      </p:sp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EVRAK KAYIT BİLGİLERİ</a:t>
            </a:r>
          </a:p>
        </p:txBody>
      </p:sp>
    </p:spTree>
    <p:extLst>
      <p:ext uri="{BB962C8B-B14F-4D97-AF65-F5344CB8AC3E}">
        <p14:creationId xmlns:p14="http://schemas.microsoft.com/office/powerpoint/2010/main" val="342333851"/>
      </p:ext>
    </p:extLst>
  </p:cSld>
  <p:clrMapOvr>
    <a:masterClrMapping/>
  </p:clrMapOvr>
  <p:transition spd="med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42844" y="571480"/>
            <a:ext cx="4929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4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174768"/>
              </p:ext>
            </p:extLst>
          </p:nvPr>
        </p:nvGraphicFramePr>
        <p:xfrm>
          <a:off x="214282" y="1214422"/>
          <a:ext cx="8501122" cy="4606308"/>
        </p:xfrm>
        <a:graphic>
          <a:graphicData uri="http://schemas.openxmlformats.org/drawingml/2006/table">
            <a:tbl>
              <a:tblPr firstRow="1" bandRow="1"/>
              <a:tblGrid>
                <a:gridCol w="8501122">
                  <a:extLst>
                    <a:ext uri="{9D8B030D-6E8A-4147-A177-3AD203B41FA5}">
                      <a16:colId xmlns:a16="http://schemas.microsoft.com/office/drawing/2014/main" val="4078170577"/>
                    </a:ext>
                  </a:extLst>
                </a:gridCol>
              </a:tblGrid>
              <a:tr h="311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062807"/>
                  </a:ext>
                </a:extLst>
              </a:tr>
              <a:tr h="24321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91218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770481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Mühendislik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113540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5042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98436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Sağlık Bilimleri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367764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0138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7010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Güzel Sanatlar ve Tasarım Fakültesi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723538"/>
                  </a:ext>
                </a:extLst>
              </a:tr>
              <a:tr h="2298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Tıp 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23634"/>
                  </a:ext>
                </a:extLst>
              </a:tr>
              <a:tr h="44615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2521"/>
                  </a:ext>
                </a:extLst>
              </a:tr>
              <a:tr h="3857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29466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55278"/>
                  </a:ext>
                </a:extLst>
              </a:tr>
              <a:tr h="289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167836"/>
                  </a:ext>
                </a:extLst>
              </a:tr>
              <a:tr h="25561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0" y="143362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214503"/>
              </p:ext>
            </p:extLst>
          </p:nvPr>
        </p:nvGraphicFramePr>
        <p:xfrm>
          <a:off x="107504" y="728137"/>
          <a:ext cx="8072493" cy="4999655"/>
        </p:xfrm>
        <a:graphic>
          <a:graphicData uri="http://schemas.openxmlformats.org/drawingml/2006/table">
            <a:tbl>
              <a:tblPr firstRow="1" bandRow="1"/>
              <a:tblGrid>
                <a:gridCol w="8072493">
                  <a:extLst>
                    <a:ext uri="{9D8B030D-6E8A-4147-A177-3AD203B41FA5}">
                      <a16:colId xmlns:a16="http://schemas.microsoft.com/office/drawing/2014/main" val="268569497"/>
                    </a:ext>
                  </a:extLst>
                </a:gridCol>
              </a:tblGrid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3752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65662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5509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48722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479194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6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14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062675"/>
                  </a:ext>
                </a:extLst>
              </a:tr>
              <a:tr h="3848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631219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8866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724231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95800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709795"/>
              </p:ext>
            </p:extLst>
          </p:nvPr>
        </p:nvGraphicFramePr>
        <p:xfrm>
          <a:off x="179512" y="1117484"/>
          <a:ext cx="8390167" cy="5180101"/>
        </p:xfrm>
        <a:graphic>
          <a:graphicData uri="http://schemas.openxmlformats.org/drawingml/2006/table">
            <a:tbl>
              <a:tblPr/>
              <a:tblGrid>
                <a:gridCol w="41071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0758">
                  <a:extLst>
                    <a:ext uri="{9D8B030D-6E8A-4147-A177-3AD203B41FA5}">
                      <a16:colId xmlns:a16="http://schemas.microsoft.com/office/drawing/2014/main" val="3756050901"/>
                    </a:ext>
                  </a:extLst>
                </a:gridCol>
                <a:gridCol w="1982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90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93916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088517"/>
                  </a:ext>
                </a:extLst>
              </a:tr>
              <a:tr h="26047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615191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6661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16019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0" y="714356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Program Sayıları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043225"/>
              </p:ext>
            </p:extLst>
          </p:nvPr>
        </p:nvGraphicFramePr>
        <p:xfrm>
          <a:off x="107504" y="332656"/>
          <a:ext cx="8857959" cy="6299174"/>
        </p:xfrm>
        <a:graphic>
          <a:graphicData uri="http://schemas.openxmlformats.org/drawingml/2006/table">
            <a:tbl>
              <a:tblPr firstRow="1" firstCol="1" bandRow="1"/>
              <a:tblGrid>
                <a:gridCol w="1158486">
                  <a:extLst>
                    <a:ext uri="{9D8B030D-6E8A-4147-A177-3AD203B41FA5}">
                      <a16:colId xmlns:a16="http://schemas.microsoft.com/office/drawing/2014/main" val="865281249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239915143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686516890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4277435204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2198383568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2091669570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2264166418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1967505183"/>
                    </a:ext>
                  </a:extLst>
                </a:gridCol>
                <a:gridCol w="855497">
                  <a:extLst>
                    <a:ext uri="{9D8B030D-6E8A-4147-A177-3AD203B41FA5}">
                      <a16:colId xmlns:a16="http://schemas.microsoft.com/office/drawing/2014/main" val="72637726"/>
                    </a:ext>
                  </a:extLst>
                </a:gridCol>
              </a:tblGrid>
              <a:tr h="281335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Yıllar İtibariyle Ön Lisans </a:t>
                      </a:r>
                      <a:r>
                        <a:rPr lang="tr-TR" sz="16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  <a:r>
                        <a:rPr lang="tr-T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Aktif Program Sayıları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449850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22832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214000"/>
                  </a:ext>
                </a:extLst>
              </a:tr>
              <a:tr h="2020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334769"/>
                  </a:ext>
                </a:extLst>
              </a:tr>
              <a:tr h="2010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0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42723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265920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724304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137413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594749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0501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87324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4347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Otelcilik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954412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181491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362885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765906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884161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812249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789338"/>
                  </a:ext>
                </a:extLst>
              </a:tr>
              <a:tr h="1653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81632"/>
                  </a:ext>
                </a:extLst>
              </a:tr>
              <a:tr h="1653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62323"/>
                  </a:ext>
                </a:extLst>
              </a:tr>
              <a:tr h="1653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711060"/>
                  </a:ext>
                </a:extLst>
              </a:tr>
              <a:tr h="1653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17883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305133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190642" y="19216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Aktif Program Sayıları</a:t>
            </a:r>
          </a:p>
        </p:txBody>
      </p:sp>
    </p:spTree>
    <p:extLst>
      <p:ext uri="{BB962C8B-B14F-4D97-AF65-F5344CB8AC3E}">
        <p14:creationId xmlns:p14="http://schemas.microsoft.com/office/powerpoint/2010/main" val="1740605667"/>
      </p:ext>
    </p:extLst>
  </p:cSld>
  <p:clrMapOvr>
    <a:masterClrMapping/>
  </p:clrMapOvr>
  <p:transition spd="med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966924"/>
              </p:ext>
            </p:extLst>
          </p:nvPr>
        </p:nvGraphicFramePr>
        <p:xfrm>
          <a:off x="467544" y="1052736"/>
          <a:ext cx="7992888" cy="4968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73947">
                  <a:extLst>
                    <a:ext uri="{9D8B030D-6E8A-4147-A177-3AD203B41FA5}">
                      <a16:colId xmlns:a16="http://schemas.microsoft.com/office/drawing/2014/main" val="61846230"/>
                    </a:ext>
                  </a:extLst>
                </a:gridCol>
                <a:gridCol w="4118941">
                  <a:extLst>
                    <a:ext uri="{9D8B030D-6E8A-4147-A177-3AD203B41FA5}">
                      <a16:colId xmlns:a16="http://schemas.microsoft.com/office/drawing/2014/main" val="1329719182"/>
                    </a:ext>
                  </a:extLst>
                </a:gridCol>
              </a:tblGrid>
              <a:tr h="67501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5068017"/>
                  </a:ext>
                </a:extLst>
              </a:tr>
              <a:tr h="914551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191469"/>
                  </a:ext>
                </a:extLst>
              </a:tr>
              <a:tr h="72050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30179392"/>
                  </a:ext>
                </a:extLst>
              </a:tr>
              <a:tr h="74826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7051623"/>
                  </a:ext>
                </a:extLst>
              </a:tr>
              <a:tr h="83140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78808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214282" y="64291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Sayıları</a:t>
            </a:r>
            <a:endParaRPr lang="tr-TR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02722716"/>
      </p:ext>
    </p:extLst>
  </p:cSld>
  <p:clrMapOvr>
    <a:masterClrMapping/>
  </p:clrMapOvr>
  <p:transition spd="med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9" y="6451159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0" y="674132"/>
            <a:ext cx="853244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500" b="1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tr-TR" sz="1500" b="1" dirty="0">
                <a:latin typeface="Times New Roman" pitchFamily="18" charset="0"/>
                <a:cs typeface="Times New Roman" pitchFamily="18" charset="0"/>
              </a:rPr>
              <a:t>Eğitim-Öğretim Yılı ÖSYM 1.Yerleştirme Fakülte Bazında Öğrenci Kontenjan Dağılımı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713720"/>
              </p:ext>
            </p:extLst>
          </p:nvPr>
        </p:nvGraphicFramePr>
        <p:xfrm>
          <a:off x="142844" y="1074935"/>
          <a:ext cx="8605619" cy="52167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2707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7037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2492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340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130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130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125</a:t>
                      </a:r>
                      <a:endParaRPr lang="tr-TR" sz="1100" dirty="0"/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68484490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5081830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Bilimleri</a:t>
                      </a:r>
                      <a:r>
                        <a:rPr lang="tr-TR" sz="11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856773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97837938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Tasarım Meslek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205849750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30129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5 Metin kutusu"/>
          <p:cNvSpPr txBox="1">
            <a:spLocks noChangeArrowheads="1"/>
          </p:cNvSpPr>
          <p:nvPr/>
        </p:nvSpPr>
        <p:spPr bwMode="auto">
          <a:xfrm>
            <a:off x="142844" y="500042"/>
            <a:ext cx="7715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ÖSYM Ek Yerleştirme Fakülte Bazında Öğrenci Kontenjan Dağılımı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Tablo 7">
            <a:extLst>
              <a:ext uri="{FF2B5EF4-FFF2-40B4-BE49-F238E27FC236}">
                <a16:creationId xmlns:a16="http://schemas.microsoft.com/office/drawing/2014/main" id="{6EDC7F2E-20E3-4633-9166-4C0B0F471D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26686"/>
              </p:ext>
            </p:extLst>
          </p:nvPr>
        </p:nvGraphicFramePr>
        <p:xfrm>
          <a:off x="142844" y="1052737"/>
          <a:ext cx="8605619" cy="53471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2707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7037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246115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4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4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4</a:t>
                      </a:r>
                      <a:endParaRPr lang="tr-TR" sz="1100" dirty="0"/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50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35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34</a:t>
                      </a:r>
                      <a:endParaRPr lang="tr-TR" sz="1100" dirty="0"/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68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8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8</a:t>
                      </a:r>
                      <a:endParaRPr lang="tr-TR" sz="1100" dirty="0"/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684844900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50818304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Bilimleri</a:t>
                      </a:r>
                      <a:r>
                        <a:rPr lang="tr-TR" sz="11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33617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856773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33617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978379380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Tasarım Meslek Yüksekokulu</a:t>
                      </a: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90308881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297509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5 Metin kutusu"/>
          <p:cNvSpPr txBox="1">
            <a:spLocks noChangeArrowheads="1"/>
          </p:cNvSpPr>
          <p:nvPr/>
        </p:nvSpPr>
        <p:spPr bwMode="auto">
          <a:xfrm>
            <a:off x="0" y="714356"/>
            <a:ext cx="7500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DGS Fakülte Bazında Öğrenci Dağılımı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077733"/>
              </p:ext>
            </p:extLst>
          </p:nvPr>
        </p:nvGraphicFramePr>
        <p:xfrm>
          <a:off x="142844" y="1142982"/>
          <a:ext cx="8605621" cy="51139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4054">
                  <a:extLst>
                    <a:ext uri="{9D8B030D-6E8A-4147-A177-3AD203B41FA5}">
                      <a16:colId xmlns:a16="http://schemas.microsoft.com/office/drawing/2014/main" val="3967131643"/>
                    </a:ext>
                  </a:extLst>
                </a:gridCol>
                <a:gridCol w="2168170">
                  <a:extLst>
                    <a:ext uri="{9D8B030D-6E8A-4147-A177-3AD203B41FA5}">
                      <a16:colId xmlns:a16="http://schemas.microsoft.com/office/drawing/2014/main" val="1208917316"/>
                    </a:ext>
                  </a:extLst>
                </a:gridCol>
                <a:gridCol w="2168170">
                  <a:extLst>
                    <a:ext uri="{9D8B030D-6E8A-4147-A177-3AD203B41FA5}">
                      <a16:colId xmlns:a16="http://schemas.microsoft.com/office/drawing/2014/main" val="1007709422"/>
                    </a:ext>
                  </a:extLst>
                </a:gridCol>
                <a:gridCol w="2235227">
                  <a:extLst>
                    <a:ext uri="{9D8B030D-6E8A-4147-A177-3AD203B41FA5}">
                      <a16:colId xmlns:a16="http://schemas.microsoft.com/office/drawing/2014/main" val="3100239554"/>
                    </a:ext>
                  </a:extLst>
                </a:gridCol>
              </a:tblGrid>
              <a:tr h="332159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859328821"/>
                  </a:ext>
                </a:extLst>
              </a:tr>
              <a:tr h="5021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Tasarım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33993578"/>
                  </a:ext>
                </a:extLst>
              </a:tr>
              <a:tr h="4905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370131066"/>
                  </a:ext>
                </a:extLst>
              </a:tr>
              <a:tr h="5104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56705272"/>
                  </a:ext>
                </a:extLst>
              </a:tr>
              <a:tr h="3321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814691244"/>
                  </a:ext>
                </a:extLst>
              </a:tr>
              <a:tr h="51421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94222310"/>
                  </a:ext>
                </a:extLst>
              </a:tr>
              <a:tr h="344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875012121"/>
                  </a:ext>
                </a:extLst>
              </a:tr>
              <a:tr h="3321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1901360057"/>
                  </a:ext>
                </a:extLst>
              </a:tr>
              <a:tr h="5021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21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Bilimleri</a:t>
                      </a:r>
                      <a:r>
                        <a:rPr lang="tr-T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380897226"/>
                  </a:ext>
                </a:extLst>
              </a:tr>
              <a:tr h="5021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</a:t>
                      </a:r>
                      <a:r>
                        <a:rPr lang="tr-TR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Eğitimi ve Spor Yüksekokulu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502970800"/>
                  </a:ext>
                </a:extLst>
              </a:tr>
              <a:tr h="25518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54117965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857224" y="714356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 dirty="0" smtClean="0">
                <a:latin typeface="Arial" charset="0"/>
              </a:rPr>
              <a:t>2020-2021 </a:t>
            </a:r>
            <a:r>
              <a:rPr lang="tr-TR" b="1" dirty="0">
                <a:latin typeface="Arial" charset="0"/>
              </a:rPr>
              <a:t>Eğitim-Öğretim Yılı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408077874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 dirty="0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1143000" y="5499100"/>
            <a:ext cx="8001000" cy="857250"/>
          </a:xfrm>
          <a:prstGeom prst="rect">
            <a:avLst/>
          </a:prstGeo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/>
              <a:t>3907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öğrenci kontenjanından </a:t>
            </a:r>
            <a:r>
              <a:rPr lang="tr-TR" sz="2000" dirty="0" smtClean="0">
                <a:solidFill>
                  <a:schemeClr val="tx1"/>
                </a:solidFill>
              </a:rPr>
              <a:t>3570 </a:t>
            </a:r>
            <a:r>
              <a:rPr lang="tr-TR" sz="2000" dirty="0">
                <a:solidFill>
                  <a:schemeClr val="tx1"/>
                </a:solidFill>
              </a:rPr>
              <a:t>öğrenci kaydını yapmıştır.</a:t>
            </a: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18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609612964"/>
              </p:ext>
            </p:extLst>
          </p:nvPr>
        </p:nvGraphicFramePr>
        <p:xfrm>
          <a:off x="214282" y="1214422"/>
          <a:ext cx="8246150" cy="4162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613978"/>
              </p:ext>
            </p:extLst>
          </p:nvPr>
        </p:nvGraphicFramePr>
        <p:xfrm>
          <a:off x="107503" y="188639"/>
          <a:ext cx="8784979" cy="601356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04290">
                  <a:extLst>
                    <a:ext uri="{9D8B030D-6E8A-4147-A177-3AD203B41FA5}">
                      <a16:colId xmlns:a16="http://schemas.microsoft.com/office/drawing/2014/main" val="953290608"/>
                    </a:ext>
                  </a:extLst>
                </a:gridCol>
                <a:gridCol w="706881">
                  <a:extLst>
                    <a:ext uri="{9D8B030D-6E8A-4147-A177-3AD203B41FA5}">
                      <a16:colId xmlns:a16="http://schemas.microsoft.com/office/drawing/2014/main" val="801743773"/>
                    </a:ext>
                  </a:extLst>
                </a:gridCol>
                <a:gridCol w="706881">
                  <a:extLst>
                    <a:ext uri="{9D8B030D-6E8A-4147-A177-3AD203B41FA5}">
                      <a16:colId xmlns:a16="http://schemas.microsoft.com/office/drawing/2014/main" val="2297035741"/>
                    </a:ext>
                  </a:extLst>
                </a:gridCol>
                <a:gridCol w="729997">
                  <a:extLst>
                    <a:ext uri="{9D8B030D-6E8A-4147-A177-3AD203B41FA5}">
                      <a16:colId xmlns:a16="http://schemas.microsoft.com/office/drawing/2014/main" val="1879159385"/>
                    </a:ext>
                  </a:extLst>
                </a:gridCol>
                <a:gridCol w="729997">
                  <a:extLst>
                    <a:ext uri="{9D8B030D-6E8A-4147-A177-3AD203B41FA5}">
                      <a16:colId xmlns:a16="http://schemas.microsoft.com/office/drawing/2014/main" val="2840728003"/>
                    </a:ext>
                  </a:extLst>
                </a:gridCol>
                <a:gridCol w="707844">
                  <a:extLst>
                    <a:ext uri="{9D8B030D-6E8A-4147-A177-3AD203B41FA5}">
                      <a16:colId xmlns:a16="http://schemas.microsoft.com/office/drawing/2014/main" val="766563980"/>
                    </a:ext>
                  </a:extLst>
                </a:gridCol>
                <a:gridCol w="743477">
                  <a:extLst>
                    <a:ext uri="{9D8B030D-6E8A-4147-A177-3AD203B41FA5}">
                      <a16:colId xmlns:a16="http://schemas.microsoft.com/office/drawing/2014/main" val="2476355774"/>
                    </a:ext>
                  </a:extLst>
                </a:gridCol>
                <a:gridCol w="743477">
                  <a:extLst>
                    <a:ext uri="{9D8B030D-6E8A-4147-A177-3AD203B41FA5}">
                      <a16:colId xmlns:a16="http://schemas.microsoft.com/office/drawing/2014/main" val="142001710"/>
                    </a:ext>
                  </a:extLst>
                </a:gridCol>
                <a:gridCol w="739625">
                  <a:extLst>
                    <a:ext uri="{9D8B030D-6E8A-4147-A177-3AD203B41FA5}">
                      <a16:colId xmlns:a16="http://schemas.microsoft.com/office/drawing/2014/main" val="3919486835"/>
                    </a:ext>
                  </a:extLst>
                </a:gridCol>
                <a:gridCol w="739625">
                  <a:extLst>
                    <a:ext uri="{9D8B030D-6E8A-4147-A177-3AD203B41FA5}">
                      <a16:colId xmlns:a16="http://schemas.microsoft.com/office/drawing/2014/main" val="3021063036"/>
                    </a:ext>
                  </a:extLst>
                </a:gridCol>
                <a:gridCol w="732885">
                  <a:extLst>
                    <a:ext uri="{9D8B030D-6E8A-4147-A177-3AD203B41FA5}">
                      <a16:colId xmlns:a16="http://schemas.microsoft.com/office/drawing/2014/main" val="3899386923"/>
                    </a:ext>
                  </a:extLst>
                </a:gridCol>
              </a:tblGrid>
              <a:tr h="244727">
                <a:tc gridSpan="11">
                  <a:txBody>
                    <a:bodyPr/>
                    <a:lstStyle/>
                    <a:p>
                      <a:pPr marL="74930"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Tablo </a:t>
                      </a:r>
                      <a:r>
                        <a:rPr lang="tr-TR" sz="800" dirty="0" smtClean="0">
                          <a:effectLst/>
                        </a:rPr>
                        <a:t>I. </a:t>
                      </a:r>
                      <a:r>
                        <a:rPr lang="tr-TR" sz="800" dirty="0">
                          <a:effectLst/>
                        </a:rPr>
                        <a:t>Öğrenci Kontenjanları ve Doluluk Oranı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332432"/>
                  </a:ext>
                </a:extLst>
              </a:tr>
              <a:tr h="509187">
                <a:tc rowSpan="2">
                  <a:txBody>
                    <a:bodyPr/>
                    <a:lstStyle/>
                    <a:p>
                      <a:pPr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800" dirty="0">
                        <a:effectLst/>
                      </a:endParaRPr>
                    </a:p>
                    <a:p>
                      <a:pPr marL="68580"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Birimin Adı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</a:p>
                    <a:p>
                      <a:pPr marL="68580"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ÖSYM</a:t>
                      </a:r>
                    </a:p>
                    <a:p>
                      <a:pPr marL="68580"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Kontenjanı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</a:p>
                    <a:p>
                      <a:pPr marL="68580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Merkezi Yerleştirme ile Yerleşen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</a:p>
                    <a:p>
                      <a:pPr marL="68580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Kayıt Yaptıran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</a:p>
                    <a:p>
                      <a:pPr marL="68580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Boş</a:t>
                      </a:r>
                      <a:r>
                        <a:rPr lang="tr-TR" sz="800" spc="-110">
                          <a:effectLst/>
                        </a:rPr>
                        <a:t> </a:t>
                      </a:r>
                      <a:r>
                        <a:rPr lang="tr-TR" sz="800" spc="-30">
                          <a:effectLst/>
                        </a:rPr>
                        <a:t>Kon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</a:p>
                    <a:p>
                      <a:pPr marR="151130" algn="ctr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800" spc="-5">
                          <a:effectLst/>
                        </a:rPr>
                        <a:t>tenjan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</a:p>
                    <a:p>
                      <a:pPr marL="74930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Doluluk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</a:p>
                    <a:p>
                      <a:pPr marL="8255" marR="143510" algn="ctr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Oranı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046393290"/>
                  </a:ext>
                </a:extLst>
              </a:tr>
              <a:tr h="2444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YGS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LYS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YGS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LYS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YGS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LYS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YGS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260" marR="2222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LYS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YGS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2545" marR="212725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LYS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382045552"/>
                  </a:ext>
                </a:extLst>
              </a:tr>
              <a:tr h="177578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Eğitim 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-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362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362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362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22366903"/>
                  </a:ext>
                </a:extLst>
              </a:tr>
              <a:tr h="213579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Fen-Edeb.Fak.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%94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66829385"/>
                  </a:ext>
                </a:extLst>
              </a:tr>
              <a:tr h="177983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Müh.Mim.Fak.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942355135"/>
                  </a:ext>
                </a:extLst>
              </a:tr>
              <a:tr h="177578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İkt.veİdr.Bil.F.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%72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56128967"/>
                  </a:ext>
                </a:extLst>
              </a:tr>
              <a:tr h="179197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İlahiyat 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86919541"/>
                  </a:ext>
                </a:extLst>
              </a:tr>
              <a:tr h="177983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Ziraat 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98406645"/>
                  </a:ext>
                </a:extLst>
              </a:tr>
              <a:tr h="177983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Tıp 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918390379"/>
                  </a:ext>
                </a:extLst>
              </a:tr>
              <a:tr h="320368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Güzel Sanatlar Tas. 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%35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31729481"/>
                  </a:ext>
                </a:extLst>
              </a:tr>
              <a:tr h="213579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Veteriner Fak.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73033976"/>
                  </a:ext>
                </a:extLst>
              </a:tr>
              <a:tr h="448517">
                <a:tc>
                  <a:txBody>
                    <a:bodyPr/>
                    <a:lstStyle/>
                    <a:p>
                      <a:pPr marL="68580" marR="66040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Yabancı Diller Yüksekokulu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978858172"/>
                  </a:ext>
                </a:extLst>
              </a:tr>
              <a:tr h="271019">
                <a:tc>
                  <a:txBody>
                    <a:bodyPr/>
                    <a:lstStyle/>
                    <a:p>
                      <a:pPr marL="68580" marR="66040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BESYO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61484011"/>
                  </a:ext>
                </a:extLst>
              </a:tr>
              <a:tr h="336387">
                <a:tc>
                  <a:txBody>
                    <a:bodyPr/>
                    <a:lstStyle/>
                    <a:p>
                      <a:pPr marL="68580" marR="66040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Sağlık Bilimleri Fakültesi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98313729"/>
                  </a:ext>
                </a:extLst>
              </a:tr>
              <a:tr h="271019">
                <a:tc>
                  <a:txBody>
                    <a:bodyPr/>
                    <a:lstStyle/>
                    <a:p>
                      <a:pPr marL="68580" marR="66040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Turizm ve Otelcilik Y.O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42756569"/>
                  </a:ext>
                </a:extLst>
              </a:tr>
              <a:tr h="388340">
                <a:tc>
                  <a:txBody>
                    <a:bodyPr/>
                    <a:lstStyle/>
                    <a:p>
                      <a:pPr marL="68580" marR="66675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Teknik Bilimler</a:t>
                      </a:r>
                    </a:p>
                    <a:p>
                      <a:pPr marL="68580">
                        <a:lnSpc>
                          <a:spcPts val="1225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MYO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392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%84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9455100"/>
                  </a:ext>
                </a:extLst>
              </a:tr>
              <a:tr h="272232">
                <a:tc>
                  <a:txBody>
                    <a:bodyPr/>
                    <a:lstStyle/>
                    <a:p>
                      <a:pPr marL="68580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Sosyal Bilimler MYO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597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521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520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%87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 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21346259"/>
                  </a:ext>
                </a:extLst>
              </a:tr>
              <a:tr h="177578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Eruh M.Y.O.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080790333"/>
                  </a:ext>
                </a:extLst>
              </a:tr>
              <a:tr h="271019"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Kurtalan</a:t>
                      </a:r>
                    </a:p>
                    <a:p>
                      <a:pPr marL="68580"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MYO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175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%77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02855916"/>
                  </a:ext>
                </a:extLst>
              </a:tr>
              <a:tr h="271019">
                <a:tc>
                  <a:txBody>
                    <a:bodyPr/>
                    <a:lstStyle/>
                    <a:p>
                      <a:pPr marL="68580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Sağlık Hiz. M.Y.O.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629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629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629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%100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596978897"/>
                  </a:ext>
                </a:extLst>
              </a:tr>
              <a:tr h="271019">
                <a:tc>
                  <a:txBody>
                    <a:bodyPr/>
                    <a:lstStyle/>
                    <a:p>
                      <a:pPr marL="68580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Tasarım M.Y.O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%06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522532866"/>
                  </a:ext>
                </a:extLst>
              </a:tr>
              <a:tr h="221265">
                <a:tc>
                  <a:txBody>
                    <a:bodyPr/>
                    <a:lstStyle/>
                    <a:p>
                      <a:pPr marL="131445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1968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1939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1771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1786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1786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1786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% 81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%  83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53769117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0" y="571480"/>
            <a:ext cx="5672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ÖSYM Öğrenci Kontenjanları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885730"/>
              </p:ext>
            </p:extLst>
          </p:nvPr>
        </p:nvGraphicFramePr>
        <p:xfrm>
          <a:off x="71406" y="1142983"/>
          <a:ext cx="8965091" cy="4856178"/>
        </p:xfrm>
        <a:graphic>
          <a:graphicData uri="http://schemas.openxmlformats.org/drawingml/2006/table">
            <a:tbl>
              <a:tblPr/>
              <a:tblGrid>
                <a:gridCol w="1548266">
                  <a:extLst>
                    <a:ext uri="{9D8B030D-6E8A-4147-A177-3AD203B41FA5}">
                      <a16:colId xmlns:a16="http://schemas.microsoft.com/office/drawing/2014/main" val="302052066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74928457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85884140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16399791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4154441113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504766115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12275872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486311409"/>
                    </a:ext>
                  </a:extLst>
                </a:gridCol>
                <a:gridCol w="792089">
                  <a:extLst>
                    <a:ext uri="{9D8B030D-6E8A-4147-A177-3AD203B41FA5}">
                      <a16:colId xmlns:a16="http://schemas.microsoft.com/office/drawing/2014/main" val="2207443066"/>
                    </a:ext>
                  </a:extLst>
                </a:gridCol>
              </a:tblGrid>
              <a:tr h="106866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59510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439757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3643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87014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3371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3570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004277"/>
              </p:ext>
            </p:extLst>
          </p:nvPr>
        </p:nvGraphicFramePr>
        <p:xfrm>
          <a:off x="142844" y="1196752"/>
          <a:ext cx="8749640" cy="4752528"/>
        </p:xfrm>
        <a:graphic>
          <a:graphicData uri="http://schemas.openxmlformats.org/drawingml/2006/table">
            <a:tbl>
              <a:tblPr firstRow="1" firstCol="1" bandRow="1"/>
              <a:tblGrid>
                <a:gridCol w="874964">
                  <a:extLst>
                    <a:ext uri="{9D8B030D-6E8A-4147-A177-3AD203B41FA5}">
                      <a16:colId xmlns:a16="http://schemas.microsoft.com/office/drawing/2014/main" val="1768732718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1400771650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2142795990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1515798130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154696521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923232252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2756345432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4248059494"/>
                    </a:ext>
                  </a:extLst>
                </a:gridCol>
                <a:gridCol w="874964">
                  <a:extLst>
                    <a:ext uri="{9D8B030D-6E8A-4147-A177-3AD203B41FA5}">
                      <a16:colId xmlns:a16="http://schemas.microsoft.com/office/drawing/2014/main" val="1477579148"/>
                    </a:ext>
                  </a:extLst>
                </a:gridCol>
              </a:tblGrid>
              <a:tr h="1502401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414597"/>
                  </a:ext>
                </a:extLst>
              </a:tr>
              <a:tr h="11351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844216"/>
                  </a:ext>
                </a:extLst>
              </a:tr>
              <a:tr h="1126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8141317"/>
                  </a:ext>
                </a:extLst>
              </a:tr>
              <a:tr h="9881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90835"/>
      </p:ext>
    </p:extLst>
  </p:cSld>
  <p:clrMapOvr>
    <a:masterClrMapping/>
  </p:clrMapOvr>
  <p:transition spd="med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642918"/>
            <a:ext cx="8229600" cy="1143000"/>
          </a:xfrm>
        </p:spPr>
        <p:txBody>
          <a:bodyPr>
            <a:normAutofit/>
          </a:bodyPr>
          <a:lstStyle/>
          <a:p>
            <a:r>
              <a:rPr lang="tr-TR" sz="2400" dirty="0"/>
              <a:t>E-devlet Öğrenci İstatistikleri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20418" y="647841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7" name="Dikdörtgen 4"/>
          <p:cNvSpPr/>
          <p:nvPr/>
        </p:nvSpPr>
        <p:spPr>
          <a:xfrm>
            <a:off x="179512" y="371124"/>
            <a:ext cx="2068315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E-devlet üzerinden kayıt yapan % </a:t>
            </a:r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85</a:t>
            </a:r>
            <a:endParaRPr lang="tr-TR" sz="1050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Kayıt </a:t>
            </a:r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yaptırmayan  </a:t>
            </a:r>
          </a:p>
          <a:p>
            <a:pPr algn="ctr"/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% </a:t>
            </a:r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tr-TR" sz="1050" b="1" cap="none" spc="0" dirty="0">
              <a:ln w="0"/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08" y="1109855"/>
            <a:ext cx="8739664" cy="498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472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2124744" y="-128700"/>
            <a:ext cx="8305800" cy="47208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2008-2020 </a:t>
            </a:r>
            <a:r>
              <a:rPr lang="tr-TR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ÖĞRENCİ SAYILARI</a:t>
            </a: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CF6DB1A1-D577-4AED-89A4-05E581AC6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047369"/>
              </p:ext>
            </p:extLst>
          </p:nvPr>
        </p:nvGraphicFramePr>
        <p:xfrm>
          <a:off x="107504" y="316280"/>
          <a:ext cx="8816528" cy="6445886"/>
        </p:xfrm>
        <a:graphic>
          <a:graphicData uri="http://schemas.openxmlformats.org/drawingml/2006/table">
            <a:tbl>
              <a:tblPr/>
              <a:tblGrid>
                <a:gridCol w="629752">
                  <a:extLst>
                    <a:ext uri="{9D8B030D-6E8A-4147-A177-3AD203B41FA5}">
                      <a16:colId xmlns:a16="http://schemas.microsoft.com/office/drawing/2014/main" val="1554426463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4114334285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3746066262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1393639595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401309460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3479239561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2606142985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3848288453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3050051527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1881104342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1089545467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1456768597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676249498"/>
                    </a:ext>
                  </a:extLst>
                </a:gridCol>
                <a:gridCol w="629752">
                  <a:extLst>
                    <a:ext uri="{9D8B030D-6E8A-4147-A177-3AD203B41FA5}">
                      <a16:colId xmlns:a16="http://schemas.microsoft.com/office/drawing/2014/main" val="2807044665"/>
                    </a:ext>
                  </a:extLst>
                </a:gridCol>
              </a:tblGrid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  /YÜKSEKOKUL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2008-2009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2009-2010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2010-2011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2011-2012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2012-2013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2013-2014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2014-2015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2015-2016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2019-2020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2020-2021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9075225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91187"/>
                  </a:ext>
                </a:extLst>
              </a:tr>
              <a:tr h="2436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EDEBİYAT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937578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626935"/>
                  </a:ext>
                </a:extLst>
              </a:tr>
              <a:tr h="41045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TASARIM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795451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156249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127195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İİBF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705844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855897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562263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</a:t>
                      </a:r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BİLİMLERİ</a:t>
                      </a:r>
                      <a:r>
                        <a:rPr lang="tr-TR" sz="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934645"/>
                  </a:ext>
                </a:extLst>
              </a:tr>
              <a:tr h="41045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281537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26541"/>
                  </a:ext>
                </a:extLst>
              </a:tr>
              <a:tr h="6141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İŞLETMECİLİĞİ VE OTELCİLİK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359617"/>
                  </a:ext>
                </a:extLst>
              </a:tr>
              <a:tr h="14858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SİİRT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23521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371324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1694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435202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17388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36631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990513"/>
                  </a:ext>
                </a:extLst>
              </a:tr>
              <a:tr h="1775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TASARIM MYO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124380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BİLİMLERİ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939965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885348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BİLİMLERİ ENSTİSÜSÜ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4260623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802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63351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3894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6023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7404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45852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8667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2008-2020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ARASI ÖĞRENCİ SAYILARI GRAFİĞİ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6778511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670826"/>
              </p:ext>
            </p:extLst>
          </p:nvPr>
        </p:nvGraphicFramePr>
        <p:xfrm>
          <a:off x="214282" y="404664"/>
          <a:ext cx="8534185" cy="56177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624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2791106731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1624172316"/>
                    </a:ext>
                  </a:extLst>
                </a:gridCol>
                <a:gridCol w="758243">
                  <a:extLst>
                    <a:ext uri="{9D8B030D-6E8A-4147-A177-3AD203B41FA5}">
                      <a16:colId xmlns:a16="http://schemas.microsoft.com/office/drawing/2014/main" val="926219600"/>
                    </a:ext>
                  </a:extLst>
                </a:gridCol>
              </a:tblGrid>
              <a:tr h="1129199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0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3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5568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3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8467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9201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0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855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44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44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1867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344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16450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4" y="5523511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: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16450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4218182652"/>
              </p:ext>
            </p:extLst>
          </p:nvPr>
        </p:nvGraphicFramePr>
        <p:xfrm>
          <a:off x="467544" y="764704"/>
          <a:ext cx="8064896" cy="469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-756592" y="107340"/>
            <a:ext cx="8301038" cy="5492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2020-21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8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568365"/>
              </p:ext>
            </p:extLst>
          </p:nvPr>
        </p:nvGraphicFramePr>
        <p:xfrm>
          <a:off x="66494" y="476675"/>
          <a:ext cx="8825988" cy="5985256"/>
        </p:xfrm>
        <a:graphic>
          <a:graphicData uri="http://schemas.openxmlformats.org/drawingml/2006/table">
            <a:tbl>
              <a:tblPr firstRow="1" bandRow="1"/>
              <a:tblGrid>
                <a:gridCol w="2206497">
                  <a:extLst>
                    <a:ext uri="{9D8B030D-6E8A-4147-A177-3AD203B41FA5}">
                      <a16:colId xmlns:a16="http://schemas.microsoft.com/office/drawing/2014/main" val="1862595851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499950052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151962577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707077340"/>
                    </a:ext>
                  </a:extLst>
                </a:gridCol>
              </a:tblGrid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30674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2380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3970"/>
                  </a:ext>
                </a:extLst>
              </a:tr>
              <a:tr h="2038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84858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3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9621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1392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2286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38240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2745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811098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6294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8704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254080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2491905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9323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1694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529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15472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27051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38099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85340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85995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82142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494255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715108" y="564357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Toplam:16450</a:t>
            </a:r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Öğrenci Sayıları Erkek/Kız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353483255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Başlık 1"/>
          <p:cNvSpPr>
            <a:spLocks noGrp="1"/>
          </p:cNvSpPr>
          <p:nvPr>
            <p:ph type="title"/>
          </p:nvPr>
        </p:nvSpPr>
        <p:spPr>
          <a:xfrm>
            <a:off x="0" y="332656"/>
            <a:ext cx="8100392" cy="87937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2020-2021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ERKEK - KIZ  ÖĞRENCİ FAKÜLTE DAĞILIMI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8264963"/>
              </p:ext>
            </p:extLst>
          </p:nvPr>
        </p:nvGraphicFramePr>
        <p:xfrm>
          <a:off x="179512" y="1124744"/>
          <a:ext cx="8507288" cy="4968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812360" y="580526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214414" y="7143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965422779"/>
              </p:ext>
            </p:extLst>
          </p:nvPr>
        </p:nvGraphicFramePr>
        <p:xfrm>
          <a:off x="1249016" y="1230780"/>
          <a:ext cx="705678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/>
          </a:p>
        </p:txBody>
      </p:sp>
      <p:sp>
        <p:nvSpPr>
          <p:cNvPr id="14" name="TextBox 10">
            <a:extLst>
              <a:ext uri="{FF2B5EF4-FFF2-40B4-BE49-F238E27FC236}">
                <a16:creationId xmlns:a16="http://schemas.microsoft.com/office/drawing/2014/main" id="{DB8271AD-C42B-44FA-8430-50E65C30DAB7}"/>
              </a:ext>
            </a:extLst>
          </p:cNvPr>
          <p:cNvSpPr txBox="1"/>
          <p:nvPr/>
        </p:nvSpPr>
        <p:spPr>
          <a:xfrm>
            <a:off x="6637615" y="4760496"/>
            <a:ext cx="589857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Yurtdışı</a:t>
            </a: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A407029D-ABFE-4B09-A2CF-B3F3F0115E15}"/>
              </a:ext>
            </a:extLst>
          </p:cNvPr>
          <p:cNvSpPr txBox="1"/>
          <p:nvPr/>
        </p:nvSpPr>
        <p:spPr>
          <a:xfrm>
            <a:off x="6619868" y="5284565"/>
            <a:ext cx="1555078" cy="23266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u="sng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Toplam Öğrenci Sayısı</a:t>
            </a:r>
          </a:p>
        </p:txBody>
      </p:sp>
      <p:sp>
        <p:nvSpPr>
          <p:cNvPr id="37" name="TextBox 34">
            <a:extLst>
              <a:ext uri="{FF2B5EF4-FFF2-40B4-BE49-F238E27FC236}">
                <a16:creationId xmlns:a16="http://schemas.microsoft.com/office/drawing/2014/main" id="{725AD717-1B66-4B3F-A673-C946B365B2F4}"/>
              </a:ext>
            </a:extLst>
          </p:cNvPr>
          <p:cNvSpPr txBox="1"/>
          <p:nvPr/>
        </p:nvSpPr>
        <p:spPr>
          <a:xfrm>
            <a:off x="3528000" y="5616000"/>
            <a:ext cx="37536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Kız: 0</a:t>
            </a:r>
          </a:p>
        </p:txBody>
      </p:sp>
      <p:sp>
        <p:nvSpPr>
          <p:cNvPr id="38" name="TextBox 35">
            <a:extLst>
              <a:ext uri="{FF2B5EF4-FFF2-40B4-BE49-F238E27FC236}">
                <a16:creationId xmlns:a16="http://schemas.microsoft.com/office/drawing/2014/main" id="{9F960D84-3677-4551-B39C-F434539319BA}"/>
              </a:ext>
            </a:extLst>
          </p:cNvPr>
          <p:cNvSpPr txBox="1"/>
          <p:nvPr/>
        </p:nvSpPr>
        <p:spPr>
          <a:xfrm>
            <a:off x="4032000" y="5616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Erkek:0
</a:t>
            </a:r>
          </a:p>
        </p:txBody>
      </p:sp>
      <p:sp>
        <p:nvSpPr>
          <p:cNvPr id="39" name="TextBox 36">
            <a:extLst>
              <a:ext uri="{FF2B5EF4-FFF2-40B4-BE49-F238E27FC236}">
                <a16:creationId xmlns:a16="http://schemas.microsoft.com/office/drawing/2014/main" id="{2B50BFAE-B33B-4B17-BF98-227FB9281494}"/>
              </a:ext>
            </a:extLst>
          </p:cNvPr>
          <p:cNvSpPr txBox="1"/>
          <p:nvPr/>
        </p:nvSpPr>
        <p:spPr>
          <a:xfrm>
            <a:off x="3528000" y="5760000"/>
            <a:ext cx="69710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Toplam: 0</a:t>
            </a:r>
          </a:p>
        </p:txBody>
      </p:sp>
      <p:sp>
        <p:nvSpPr>
          <p:cNvPr id="40" name="TextBox 37">
            <a:extLst>
              <a:ext uri="{FF2B5EF4-FFF2-40B4-BE49-F238E27FC236}">
                <a16:creationId xmlns:a16="http://schemas.microsoft.com/office/drawing/2014/main" id="{503A03EC-1101-4536-AA78-2D8E3175B3A9}"/>
              </a:ext>
            </a:extLst>
          </p:cNvPr>
          <p:cNvSpPr txBox="1"/>
          <p:nvPr/>
        </p:nvSpPr>
        <p:spPr>
          <a:xfrm>
            <a:off x="6619868" y="4994674"/>
            <a:ext cx="37536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210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</a:t>
            </a:r>
          </a:p>
        </p:txBody>
      </p:sp>
      <p:sp>
        <p:nvSpPr>
          <p:cNvPr id="41" name="TextBox 38">
            <a:extLst>
              <a:ext uri="{FF2B5EF4-FFF2-40B4-BE49-F238E27FC236}">
                <a16:creationId xmlns:a16="http://schemas.microsoft.com/office/drawing/2014/main" id="{5B23DAFB-7664-4028-A4DF-85BE9C3868A4}"/>
              </a:ext>
            </a:extLst>
          </p:cNvPr>
          <p:cNvSpPr txBox="1"/>
          <p:nvPr/>
        </p:nvSpPr>
        <p:spPr>
          <a:xfrm>
            <a:off x="7225305" y="5012596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19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95</a:t>
            </a: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2" name="TextBox 39">
            <a:extLst>
              <a:ext uri="{FF2B5EF4-FFF2-40B4-BE49-F238E27FC236}">
                <a16:creationId xmlns:a16="http://schemas.microsoft.com/office/drawing/2014/main" id="{57E8AA17-39E0-42C7-A34E-70B657928963}"/>
              </a:ext>
            </a:extLst>
          </p:cNvPr>
          <p:cNvSpPr txBox="1"/>
          <p:nvPr/>
        </p:nvSpPr>
        <p:spPr>
          <a:xfrm>
            <a:off x="8078581" y="5029823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2205</a:t>
            </a: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3" name="TextBox 40">
            <a:extLst>
              <a:ext uri="{FF2B5EF4-FFF2-40B4-BE49-F238E27FC236}">
                <a16:creationId xmlns:a16="http://schemas.microsoft.com/office/drawing/2014/main" id="{75BC2591-922D-422E-A71B-32ECE10C8149}"/>
              </a:ext>
            </a:extLst>
          </p:cNvPr>
          <p:cNvSpPr txBox="1"/>
          <p:nvPr/>
        </p:nvSpPr>
        <p:spPr>
          <a:xfrm>
            <a:off x="6984000" y="5328000"/>
            <a:ext cx="32174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F88E16F-49AE-4553-95E5-2B4B8D6B1E05}"/>
              </a:ext>
            </a:extLst>
          </p:cNvPr>
          <p:cNvSpPr txBox="1"/>
          <p:nvPr/>
        </p:nvSpPr>
        <p:spPr>
          <a:xfrm>
            <a:off x="6652644" y="5616000"/>
            <a:ext cx="48261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7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469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15D48F9-383F-4B51-974A-0AD34A781D24}"/>
              </a:ext>
            </a:extLst>
          </p:cNvPr>
          <p:cNvSpPr txBox="1"/>
          <p:nvPr/>
        </p:nvSpPr>
        <p:spPr>
          <a:xfrm>
            <a:off x="7263564" y="5628635"/>
            <a:ext cx="58985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9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210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1D01F84-2232-41EA-AF8C-8822AA357CE3}"/>
              </a:ext>
            </a:extLst>
          </p:cNvPr>
          <p:cNvSpPr txBox="1"/>
          <p:nvPr/>
        </p:nvSpPr>
        <p:spPr>
          <a:xfrm>
            <a:off x="8027249" y="5624850"/>
            <a:ext cx="69710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679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
</a:t>
            </a:r>
          </a:p>
        </p:txBody>
      </p:sp>
      <p:sp>
        <p:nvSpPr>
          <p:cNvPr id="49" name="TextBox 50">
            <a:extLst>
              <a:ext uri="{FF2B5EF4-FFF2-40B4-BE49-F238E27FC236}">
                <a16:creationId xmlns:a16="http://schemas.microsoft.com/office/drawing/2014/main" id="{09331D14-B230-4A3D-AC76-677E1B138078}"/>
              </a:ext>
            </a:extLst>
          </p:cNvPr>
          <p:cNvSpPr txBox="1"/>
          <p:nvPr/>
        </p:nvSpPr>
        <p:spPr>
          <a:xfrm>
            <a:off x="2592000" y="1008000"/>
            <a:ext cx="3860882" cy="17450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endParaRPr lang="en-US" sz="1279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pic>
        <p:nvPicPr>
          <p:cNvPr id="51" name="Picture 3" descr="Picture 3 descriptio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47" y="1685008"/>
            <a:ext cx="8557587" cy="4355678"/>
          </a:xfrm>
          <a:prstGeom prst="rect">
            <a:avLst/>
          </a:prstGeom>
          <a:noFill/>
        </p:spPr>
      </p:pic>
      <p:sp>
        <p:nvSpPr>
          <p:cNvPr id="52" name="TextBox 3"/>
          <p:cNvSpPr txBox="1"/>
          <p:nvPr/>
        </p:nvSpPr>
        <p:spPr>
          <a:xfrm>
            <a:off x="1235047" y="2933886"/>
            <a:ext cx="93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Ege Bölgesi
</a:t>
            </a:r>
          </a:p>
        </p:txBody>
      </p:sp>
      <p:sp>
        <p:nvSpPr>
          <p:cNvPr id="53" name="TextBox 4"/>
          <p:cNvSpPr txBox="1"/>
          <p:nvPr/>
        </p:nvSpPr>
        <p:spPr>
          <a:xfrm>
            <a:off x="3395047" y="2789886"/>
            <a:ext cx="1512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İç Anadolu Bölgesi</a:t>
            </a:r>
          </a:p>
        </p:txBody>
      </p:sp>
      <p:sp>
        <p:nvSpPr>
          <p:cNvPr id="54" name="TextBox 5"/>
          <p:cNvSpPr txBox="1"/>
          <p:nvPr/>
        </p:nvSpPr>
        <p:spPr>
          <a:xfrm>
            <a:off x="3611047" y="1709886"/>
            <a:ext cx="1368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Karadeniz Bölgesi</a:t>
            </a:r>
          </a:p>
        </p:txBody>
      </p:sp>
      <p:sp>
        <p:nvSpPr>
          <p:cNvPr id="55" name="TextBox 6"/>
          <p:cNvSpPr txBox="1"/>
          <p:nvPr/>
        </p:nvSpPr>
        <p:spPr>
          <a:xfrm>
            <a:off x="2099047" y="3653886"/>
            <a:ext cx="129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Akdeniz Bölgesi
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5987047" y="3653886"/>
            <a:ext cx="2160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Güneydoğu Anadolu Bölgesi
</a:t>
            </a:r>
          </a:p>
        </p:txBody>
      </p:sp>
      <p:sp>
        <p:nvSpPr>
          <p:cNvPr id="57" name="TextBox 8"/>
          <p:cNvSpPr txBox="1"/>
          <p:nvPr/>
        </p:nvSpPr>
        <p:spPr>
          <a:xfrm>
            <a:off x="6995047" y="2645886"/>
            <a:ext cx="1728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Doğu Anadolu Bölgesi
</a:t>
            </a:r>
          </a:p>
        </p:txBody>
      </p:sp>
      <p:sp>
        <p:nvSpPr>
          <p:cNvPr id="58" name="TextBox 9"/>
          <p:cNvSpPr txBox="1"/>
          <p:nvPr/>
        </p:nvSpPr>
        <p:spPr>
          <a:xfrm>
            <a:off x="3323047" y="5021886"/>
            <a:ext cx="50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KKTC
</a:t>
            </a:r>
          </a:p>
        </p:txBody>
      </p:sp>
      <p:sp>
        <p:nvSpPr>
          <p:cNvPr id="59" name="TextBox 10"/>
          <p:cNvSpPr txBox="1"/>
          <p:nvPr/>
        </p:nvSpPr>
        <p:spPr>
          <a:xfrm>
            <a:off x="6779047" y="4373886"/>
            <a:ext cx="792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Yurtdışı</a:t>
            </a:r>
          </a:p>
        </p:txBody>
      </p:sp>
      <p:sp>
        <p:nvSpPr>
          <p:cNvPr id="60" name="TextBox 12"/>
          <p:cNvSpPr txBox="1"/>
          <p:nvPr/>
        </p:nvSpPr>
        <p:spPr>
          <a:xfrm>
            <a:off x="5951047" y="5004000"/>
            <a:ext cx="2088000" cy="288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u="sng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Toplam Öğrenci Sayısı</a:t>
            </a:r>
          </a:p>
        </p:txBody>
      </p:sp>
      <p:sp>
        <p:nvSpPr>
          <p:cNvPr id="61" name="TextBox 13"/>
          <p:cNvSpPr txBox="1"/>
          <p:nvPr/>
        </p:nvSpPr>
        <p:spPr>
          <a:xfrm>
            <a:off x="947047" y="2069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45
</a:t>
            </a:r>
          </a:p>
        </p:txBody>
      </p:sp>
      <p:sp>
        <p:nvSpPr>
          <p:cNvPr id="62" name="TextBox 14"/>
          <p:cNvSpPr txBox="1"/>
          <p:nvPr/>
        </p:nvSpPr>
        <p:spPr>
          <a:xfrm>
            <a:off x="1595047" y="2069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49
</a:t>
            </a:r>
          </a:p>
        </p:txBody>
      </p:sp>
      <p:sp>
        <p:nvSpPr>
          <p:cNvPr id="63" name="TextBox 15"/>
          <p:cNvSpPr txBox="1"/>
          <p:nvPr/>
        </p:nvSpPr>
        <p:spPr>
          <a:xfrm>
            <a:off x="1091047" y="2213886"/>
            <a:ext cx="93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94</a:t>
            </a:r>
          </a:p>
        </p:txBody>
      </p:sp>
      <p:sp>
        <p:nvSpPr>
          <p:cNvPr id="64" name="TextBox 16"/>
          <p:cNvSpPr txBox="1"/>
          <p:nvPr/>
        </p:nvSpPr>
        <p:spPr>
          <a:xfrm>
            <a:off x="3611047" y="1925886"/>
            <a:ext cx="64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68
</a:t>
            </a:r>
          </a:p>
        </p:txBody>
      </p:sp>
      <p:sp>
        <p:nvSpPr>
          <p:cNvPr id="65" name="TextBox 17"/>
          <p:cNvSpPr txBox="1"/>
          <p:nvPr/>
        </p:nvSpPr>
        <p:spPr>
          <a:xfrm>
            <a:off x="4331047" y="1925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97
</a:t>
            </a:r>
          </a:p>
        </p:txBody>
      </p:sp>
      <p:sp>
        <p:nvSpPr>
          <p:cNvPr id="66" name="TextBox 18"/>
          <p:cNvSpPr txBox="1"/>
          <p:nvPr/>
        </p:nvSpPr>
        <p:spPr>
          <a:xfrm>
            <a:off x="3827047" y="2271557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165</a:t>
            </a:r>
          </a:p>
        </p:txBody>
      </p:sp>
      <p:sp>
        <p:nvSpPr>
          <p:cNvPr id="67" name="TextBox 19"/>
          <p:cNvSpPr txBox="1"/>
          <p:nvPr/>
        </p:nvSpPr>
        <p:spPr>
          <a:xfrm>
            <a:off x="1235047" y="3149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56
</a:t>
            </a:r>
          </a:p>
        </p:txBody>
      </p:sp>
      <p:sp>
        <p:nvSpPr>
          <p:cNvPr id="68" name="TextBox 20"/>
          <p:cNvSpPr txBox="1"/>
          <p:nvPr/>
        </p:nvSpPr>
        <p:spPr>
          <a:xfrm>
            <a:off x="1883047" y="3149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52
</a:t>
            </a:r>
          </a:p>
        </p:txBody>
      </p:sp>
      <p:sp>
        <p:nvSpPr>
          <p:cNvPr id="69" name="TextBox 21"/>
          <p:cNvSpPr txBox="1"/>
          <p:nvPr/>
        </p:nvSpPr>
        <p:spPr>
          <a:xfrm>
            <a:off x="1379047" y="3293886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108</a:t>
            </a:r>
          </a:p>
        </p:txBody>
      </p:sp>
      <p:sp>
        <p:nvSpPr>
          <p:cNvPr id="70" name="TextBox 22"/>
          <p:cNvSpPr txBox="1"/>
          <p:nvPr/>
        </p:nvSpPr>
        <p:spPr>
          <a:xfrm>
            <a:off x="3467047" y="3005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103
</a:t>
            </a:r>
          </a:p>
        </p:txBody>
      </p:sp>
      <p:sp>
        <p:nvSpPr>
          <p:cNvPr id="71" name="TextBox 23"/>
          <p:cNvSpPr txBox="1"/>
          <p:nvPr/>
        </p:nvSpPr>
        <p:spPr>
          <a:xfrm>
            <a:off x="4043047" y="3005886"/>
            <a:ext cx="792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133
</a:t>
            </a:r>
          </a:p>
        </p:txBody>
      </p:sp>
      <p:sp>
        <p:nvSpPr>
          <p:cNvPr id="72" name="TextBox 24"/>
          <p:cNvSpPr txBox="1"/>
          <p:nvPr/>
        </p:nvSpPr>
        <p:spPr>
          <a:xfrm>
            <a:off x="3683047" y="3149886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236</a:t>
            </a:r>
          </a:p>
        </p:txBody>
      </p:sp>
      <p:sp>
        <p:nvSpPr>
          <p:cNvPr id="73" name="TextBox 25"/>
          <p:cNvSpPr txBox="1"/>
          <p:nvPr/>
        </p:nvSpPr>
        <p:spPr>
          <a:xfrm>
            <a:off x="2099047" y="3869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201
</a:t>
            </a:r>
          </a:p>
        </p:txBody>
      </p:sp>
      <p:sp>
        <p:nvSpPr>
          <p:cNvPr id="74" name="TextBox 26"/>
          <p:cNvSpPr txBox="1"/>
          <p:nvPr/>
        </p:nvSpPr>
        <p:spPr>
          <a:xfrm>
            <a:off x="2747047" y="3869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231
</a:t>
            </a:r>
          </a:p>
        </p:txBody>
      </p:sp>
      <p:sp>
        <p:nvSpPr>
          <p:cNvPr id="75" name="TextBox 27"/>
          <p:cNvSpPr txBox="1"/>
          <p:nvPr/>
        </p:nvSpPr>
        <p:spPr>
          <a:xfrm>
            <a:off x="2315047" y="4013886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432</a:t>
            </a:r>
          </a:p>
        </p:txBody>
      </p:sp>
      <p:sp>
        <p:nvSpPr>
          <p:cNvPr id="76" name="TextBox 28"/>
          <p:cNvSpPr txBox="1"/>
          <p:nvPr/>
        </p:nvSpPr>
        <p:spPr>
          <a:xfrm>
            <a:off x="7139047" y="2861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1073
</a:t>
            </a:r>
          </a:p>
        </p:txBody>
      </p:sp>
      <p:sp>
        <p:nvSpPr>
          <p:cNvPr id="77" name="TextBox 29"/>
          <p:cNvSpPr txBox="1"/>
          <p:nvPr/>
        </p:nvSpPr>
        <p:spPr>
          <a:xfrm>
            <a:off x="7715047" y="2861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1060
</a:t>
            </a:r>
          </a:p>
        </p:txBody>
      </p:sp>
      <p:sp>
        <p:nvSpPr>
          <p:cNvPr id="78" name="TextBox 30"/>
          <p:cNvSpPr txBox="1"/>
          <p:nvPr/>
        </p:nvSpPr>
        <p:spPr>
          <a:xfrm>
            <a:off x="7355047" y="3005886"/>
            <a:ext cx="100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2133</a:t>
            </a:r>
          </a:p>
        </p:txBody>
      </p:sp>
      <p:sp>
        <p:nvSpPr>
          <p:cNvPr id="79" name="TextBox 31"/>
          <p:cNvSpPr txBox="1"/>
          <p:nvPr/>
        </p:nvSpPr>
        <p:spPr>
          <a:xfrm>
            <a:off x="6203047" y="3869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4949
</a:t>
            </a:r>
          </a:p>
        </p:txBody>
      </p:sp>
      <p:sp>
        <p:nvSpPr>
          <p:cNvPr id="80" name="TextBox 32"/>
          <p:cNvSpPr txBox="1"/>
          <p:nvPr/>
        </p:nvSpPr>
        <p:spPr>
          <a:xfrm>
            <a:off x="6779047" y="3869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5769
</a:t>
            </a:r>
          </a:p>
        </p:txBody>
      </p:sp>
      <p:sp>
        <p:nvSpPr>
          <p:cNvPr id="81" name="TextBox 33"/>
          <p:cNvSpPr txBox="1"/>
          <p:nvPr/>
        </p:nvSpPr>
        <p:spPr>
          <a:xfrm>
            <a:off x="6419047" y="4013886"/>
            <a:ext cx="100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10718</a:t>
            </a:r>
          </a:p>
        </p:txBody>
      </p:sp>
      <p:sp>
        <p:nvSpPr>
          <p:cNvPr id="82" name="TextBox 34"/>
          <p:cNvSpPr txBox="1"/>
          <p:nvPr/>
        </p:nvSpPr>
        <p:spPr>
          <a:xfrm>
            <a:off x="3323047" y="5237886"/>
            <a:ext cx="50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Kız: 0</a:t>
            </a:r>
          </a:p>
        </p:txBody>
      </p:sp>
      <p:sp>
        <p:nvSpPr>
          <p:cNvPr id="83" name="TextBox 35"/>
          <p:cNvSpPr txBox="1"/>
          <p:nvPr/>
        </p:nvSpPr>
        <p:spPr>
          <a:xfrm>
            <a:off x="3827047" y="5237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Erkek:0
</a:t>
            </a:r>
          </a:p>
        </p:txBody>
      </p:sp>
      <p:sp>
        <p:nvSpPr>
          <p:cNvPr id="84" name="TextBox 36"/>
          <p:cNvSpPr txBox="1"/>
          <p:nvPr/>
        </p:nvSpPr>
        <p:spPr>
          <a:xfrm>
            <a:off x="3323047" y="5381886"/>
            <a:ext cx="93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Toplam: 0</a:t>
            </a:r>
          </a:p>
        </p:txBody>
      </p:sp>
      <p:sp>
        <p:nvSpPr>
          <p:cNvPr id="85" name="TextBox 37"/>
          <p:cNvSpPr txBox="1"/>
          <p:nvPr/>
        </p:nvSpPr>
        <p:spPr>
          <a:xfrm>
            <a:off x="6527047" y="4589886"/>
            <a:ext cx="50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762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</a:t>
            </a:r>
          </a:p>
        </p:txBody>
      </p:sp>
      <p:sp>
        <p:nvSpPr>
          <p:cNvPr id="86" name="TextBox 38"/>
          <p:cNvSpPr txBox="1"/>
          <p:nvPr/>
        </p:nvSpPr>
        <p:spPr>
          <a:xfrm>
            <a:off x="7228705" y="4572000"/>
            <a:ext cx="918341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15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19</a:t>
            </a:r>
          </a:p>
          <a:p>
            <a:pPr>
              <a:lnSpc>
                <a:spcPct val="94000"/>
              </a:lnSpc>
            </a:pPr>
            <a:endParaRPr lang="en-US" sz="885" b="1" dirty="0" smtClean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87" name="TextBox 39"/>
          <p:cNvSpPr txBox="1"/>
          <p:nvPr/>
        </p:nvSpPr>
        <p:spPr>
          <a:xfrm>
            <a:off x="8041877" y="4615081"/>
            <a:ext cx="990370" cy="146501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2281</a:t>
            </a:r>
            <a:endParaRPr lang="en-US" sz="885" b="1" dirty="0" smtClean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88" name="TextBox 43"/>
          <p:cNvSpPr txBox="1"/>
          <p:nvPr/>
        </p:nvSpPr>
        <p:spPr>
          <a:xfrm>
            <a:off x="6012326" y="5365504"/>
            <a:ext cx="64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7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425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89" name="TextBox 44"/>
          <p:cNvSpPr txBox="1"/>
          <p:nvPr/>
        </p:nvSpPr>
        <p:spPr>
          <a:xfrm>
            <a:off x="6652644" y="5350616"/>
            <a:ext cx="792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9025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90" name="TextBox 45"/>
          <p:cNvSpPr txBox="1"/>
          <p:nvPr/>
        </p:nvSpPr>
        <p:spPr>
          <a:xfrm>
            <a:off x="7477605" y="5357008"/>
            <a:ext cx="93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450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
</a:t>
            </a:r>
          </a:p>
        </p:txBody>
      </p:sp>
      <p:sp>
        <p:nvSpPr>
          <p:cNvPr id="91" name="TextBox 46"/>
          <p:cNvSpPr txBox="1"/>
          <p:nvPr/>
        </p:nvSpPr>
        <p:spPr>
          <a:xfrm>
            <a:off x="947047" y="1853886"/>
            <a:ext cx="129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Marmara Bölgesi</a:t>
            </a:r>
          </a:p>
        </p:txBody>
      </p:sp>
      <p:sp>
        <p:nvSpPr>
          <p:cNvPr id="92" name="TextBox 50"/>
          <p:cNvSpPr txBox="1"/>
          <p:nvPr/>
        </p:nvSpPr>
        <p:spPr>
          <a:xfrm>
            <a:off x="2070875" y="785522"/>
            <a:ext cx="518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1279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Bölgelere Göre Öğrenci Listesi</a:t>
            </a:r>
          </a:p>
        </p:txBody>
      </p:sp>
      <p:pic>
        <p:nvPicPr>
          <p:cNvPr id="93" name="Picture 52" descr="Picture 52 descrip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047" y="53886"/>
            <a:ext cx="792000" cy="792000"/>
          </a:xfrm>
          <a:prstGeom prst="rect">
            <a:avLst/>
          </a:prstGeom>
          <a:noFill/>
        </p:spPr>
      </p:pic>
      <p:sp>
        <p:nvSpPr>
          <p:cNvPr id="94" name="TextBox 52"/>
          <p:cNvSpPr txBox="1"/>
          <p:nvPr/>
        </p:nvSpPr>
        <p:spPr>
          <a:xfrm>
            <a:off x="2387047" y="53886"/>
            <a:ext cx="5184000" cy="57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147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T.C.
Siirt Üniversitesi
</a:t>
            </a:r>
          </a:p>
        </p:txBody>
      </p:sp>
      <p:sp>
        <p:nvSpPr>
          <p:cNvPr id="95" name="TextBox 53"/>
          <p:cNvSpPr txBox="1"/>
          <p:nvPr/>
        </p:nvSpPr>
        <p:spPr>
          <a:xfrm>
            <a:off x="8507047" y="53886"/>
            <a:ext cx="1368000" cy="144000"/>
          </a:xfrm>
          <a:prstGeom prst="rect">
            <a:avLst/>
          </a:prstGeom>
          <a:solidFill>
            <a:srgbClr val="FFFFFF"/>
          </a:solidFill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262626"/>
                </a:solidFill>
                <a:latin typeface="Tahoma" pitchFamily="18" charset="0"/>
                <a:cs typeface="Tahoma" pitchFamily="18" charset="0"/>
              </a:rPr>
              <a:t>11.03.2021</a:t>
            </a:r>
          </a:p>
        </p:txBody>
      </p:sp>
    </p:spTree>
    <p:extLst>
      <p:ext uri="{BB962C8B-B14F-4D97-AF65-F5344CB8AC3E}">
        <p14:creationId xmlns:p14="http://schemas.microsoft.com/office/powerpoint/2010/main" val="1248667223"/>
      </p:ext>
    </p:extLst>
  </p:cSld>
  <p:clrMapOvr>
    <a:masterClrMapping/>
  </p:clrMapOvr>
  <p:transition spd="med">
    <p:pu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971602" y="656877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İLLERE 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5" y="6385539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32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107964025"/>
              </p:ext>
            </p:extLst>
          </p:nvPr>
        </p:nvGraphicFramePr>
        <p:xfrm>
          <a:off x="467543" y="1133004"/>
          <a:ext cx="8348713" cy="517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136521"/>
            <a:ext cx="8763000" cy="360040"/>
          </a:xfrm>
        </p:spPr>
        <p:txBody>
          <a:bodyPr>
            <a:noAutofit/>
          </a:bodyPr>
          <a:lstStyle/>
          <a:p>
            <a:r>
              <a:rPr lang="tr-TR" sz="2800" dirty="0"/>
              <a:t>Fakülte bazında öğrenim şekline göre cinsiyet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33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539776"/>
              </p:ext>
            </p:extLst>
          </p:nvPr>
        </p:nvGraphicFramePr>
        <p:xfrm>
          <a:off x="179512" y="692696"/>
          <a:ext cx="8507287" cy="51125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4237">
                  <a:extLst>
                    <a:ext uri="{9D8B030D-6E8A-4147-A177-3AD203B41FA5}">
                      <a16:colId xmlns:a16="http://schemas.microsoft.com/office/drawing/2014/main" val="1302852482"/>
                    </a:ext>
                  </a:extLst>
                </a:gridCol>
                <a:gridCol w="915849">
                  <a:extLst>
                    <a:ext uri="{9D8B030D-6E8A-4147-A177-3AD203B41FA5}">
                      <a16:colId xmlns:a16="http://schemas.microsoft.com/office/drawing/2014/main" val="3650260344"/>
                    </a:ext>
                  </a:extLst>
                </a:gridCol>
                <a:gridCol w="1784325">
                  <a:extLst>
                    <a:ext uri="{9D8B030D-6E8A-4147-A177-3AD203B41FA5}">
                      <a16:colId xmlns:a16="http://schemas.microsoft.com/office/drawing/2014/main" val="1779723125"/>
                    </a:ext>
                  </a:extLst>
                </a:gridCol>
                <a:gridCol w="404237">
                  <a:extLst>
                    <a:ext uri="{9D8B030D-6E8A-4147-A177-3AD203B41FA5}">
                      <a16:colId xmlns:a16="http://schemas.microsoft.com/office/drawing/2014/main" val="2350331101"/>
                    </a:ext>
                  </a:extLst>
                </a:gridCol>
                <a:gridCol w="543193">
                  <a:extLst>
                    <a:ext uri="{9D8B030D-6E8A-4147-A177-3AD203B41FA5}">
                      <a16:colId xmlns:a16="http://schemas.microsoft.com/office/drawing/2014/main" val="622621746"/>
                    </a:ext>
                  </a:extLst>
                </a:gridCol>
                <a:gridCol w="543193">
                  <a:extLst>
                    <a:ext uri="{9D8B030D-6E8A-4147-A177-3AD203B41FA5}">
                      <a16:colId xmlns:a16="http://schemas.microsoft.com/office/drawing/2014/main" val="53098742"/>
                    </a:ext>
                  </a:extLst>
                </a:gridCol>
                <a:gridCol w="404237">
                  <a:extLst>
                    <a:ext uri="{9D8B030D-6E8A-4147-A177-3AD203B41FA5}">
                      <a16:colId xmlns:a16="http://schemas.microsoft.com/office/drawing/2014/main" val="1540381057"/>
                    </a:ext>
                  </a:extLst>
                </a:gridCol>
                <a:gridCol w="543193">
                  <a:extLst>
                    <a:ext uri="{9D8B030D-6E8A-4147-A177-3AD203B41FA5}">
                      <a16:colId xmlns:a16="http://schemas.microsoft.com/office/drawing/2014/main" val="1963075569"/>
                    </a:ext>
                  </a:extLst>
                </a:gridCol>
                <a:gridCol w="669516">
                  <a:extLst>
                    <a:ext uri="{9D8B030D-6E8A-4147-A177-3AD203B41FA5}">
                      <a16:colId xmlns:a16="http://schemas.microsoft.com/office/drawing/2014/main" val="4066468705"/>
                    </a:ext>
                  </a:extLst>
                </a:gridCol>
                <a:gridCol w="669516">
                  <a:extLst>
                    <a:ext uri="{9D8B030D-6E8A-4147-A177-3AD203B41FA5}">
                      <a16:colId xmlns:a16="http://schemas.microsoft.com/office/drawing/2014/main" val="3683804309"/>
                    </a:ext>
                  </a:extLst>
                </a:gridCol>
                <a:gridCol w="168643">
                  <a:extLst>
                    <a:ext uri="{9D8B030D-6E8A-4147-A177-3AD203B41FA5}">
                      <a16:colId xmlns:a16="http://schemas.microsoft.com/office/drawing/2014/main" val="1047813911"/>
                    </a:ext>
                  </a:extLst>
                </a:gridCol>
                <a:gridCol w="543193">
                  <a:extLst>
                    <a:ext uri="{9D8B030D-6E8A-4147-A177-3AD203B41FA5}">
                      <a16:colId xmlns:a16="http://schemas.microsoft.com/office/drawing/2014/main" val="2351578291"/>
                    </a:ext>
                  </a:extLst>
                </a:gridCol>
                <a:gridCol w="745312">
                  <a:extLst>
                    <a:ext uri="{9D8B030D-6E8A-4147-A177-3AD203B41FA5}">
                      <a16:colId xmlns:a16="http://schemas.microsoft.com/office/drawing/2014/main" val="3109146855"/>
                    </a:ext>
                  </a:extLst>
                </a:gridCol>
                <a:gridCol w="168643">
                  <a:extLst>
                    <a:ext uri="{9D8B030D-6E8A-4147-A177-3AD203B41FA5}">
                      <a16:colId xmlns:a16="http://schemas.microsoft.com/office/drawing/2014/main" val="759138040"/>
                    </a:ext>
                  </a:extLst>
                </a:gridCol>
              </a:tblGrid>
              <a:tr h="163305"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extLst>
                  <a:ext uri="{0D108BD9-81ED-4DB2-BD59-A6C34878D82A}">
                    <a16:rowId xmlns:a16="http://schemas.microsoft.com/office/drawing/2014/main" val="15268312"/>
                  </a:ext>
                </a:extLst>
              </a:tr>
              <a:tr h="163305">
                <a:tc rowSpan="2"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7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860" marR="56860" marT="0" marB="0"/>
                </a:tc>
                <a:tc gridSpan="9"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extLst>
                  <a:ext uri="{0D108BD9-81ED-4DB2-BD59-A6C34878D82A}">
                    <a16:rowId xmlns:a16="http://schemas.microsoft.com/office/drawing/2014/main" val="859446396"/>
                  </a:ext>
                </a:extLst>
              </a:tr>
              <a:tr h="63837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T.C.</a:t>
                      </a:r>
                      <a:br>
                        <a:rPr lang="tr-TR" sz="700">
                          <a:effectLst/>
                        </a:rPr>
                      </a:br>
                      <a:r>
                        <a:rPr lang="tr-TR" sz="700">
                          <a:effectLst/>
                        </a:rPr>
                        <a:t>Siirt Üniversitesi</a:t>
                      </a:r>
                      <a:br>
                        <a:rPr lang="tr-TR" sz="700">
                          <a:effectLst/>
                        </a:rPr>
                      </a:br>
                      <a:r>
                        <a:rPr lang="tr-TR" sz="700">
                          <a:effectLst/>
                        </a:rPr>
                        <a:t>ÖĞRENCİ İŞLERİ DAİRE BAŞKANLIĞI</a:t>
                      </a:r>
                      <a:br>
                        <a:rPr lang="tr-TR" sz="700">
                          <a:effectLst/>
                        </a:rPr>
                      </a:br>
                      <a:r>
                        <a:rPr lang="tr-TR" sz="700">
                          <a:effectLst/>
                        </a:rPr>
                        <a:t>Fakültelere ve Öğrenim Şekline Göre Cinsiyet Sayıları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8992762"/>
                  </a:ext>
                </a:extLst>
              </a:tr>
              <a:tr h="1336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extLst>
                  <a:ext uri="{0D108BD9-81ED-4DB2-BD59-A6C34878D82A}">
                    <a16:rowId xmlns:a16="http://schemas.microsoft.com/office/drawing/2014/main" val="3100159171"/>
                  </a:ext>
                </a:extLst>
              </a:tr>
              <a:tr h="146604"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BİRİM ADI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I. ÖĞRETİM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II. ÖĞRETİM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GENEL TOPLAM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1488831"/>
                  </a:ext>
                </a:extLst>
              </a:tr>
              <a:tr h="146604"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3556327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BEDEN EĞİTİMİ VE SPOR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760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286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719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6320664"/>
                  </a:ext>
                </a:extLst>
              </a:tr>
              <a:tr h="137325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EĞİTİM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877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1060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1937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882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1061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6309904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ERUH MESLEK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4360972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FEN BİLİMLERİ ENSTİTÜSÜ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352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275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385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0168762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FEN-EDEBİYAT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1181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862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573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1435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445206"/>
                  </a:ext>
                </a:extLst>
              </a:tr>
              <a:tr h="137325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GÜZEL SANATLAR VE TASARIM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6175196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İKTİSADİ VE İDARİ BİLİMLER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325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540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340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583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309480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İLAHİYAT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588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786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516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1302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5363313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KURTALAN MESLEK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261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202767"/>
                  </a:ext>
                </a:extLst>
              </a:tr>
              <a:tr h="137325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MÜHENDİSLİK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363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413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400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356813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BİLİMLERİ ENSTİTÜSÜ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43147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BİLİMLERİ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296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3652358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HİZMETLERİ MESLEK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950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1182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365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1406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597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2003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663292"/>
                  </a:ext>
                </a:extLst>
              </a:tr>
              <a:tr h="137325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450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573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384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288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957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1046715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SOSYAL BİLİMLER ENSTİTÜSÜ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372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298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434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670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501293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SOSYAL BİLİMLER MESLEK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439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1182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692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1694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579393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TASARIM MESLEK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4970460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TEKNİK BİLİMLER MESLEK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906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844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206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1050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693293"/>
                  </a:ext>
                </a:extLst>
              </a:tr>
              <a:tr h="137325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TIP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712501"/>
                  </a:ext>
                </a:extLst>
              </a:tr>
              <a:tr h="267227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TURİZM İŞLETMECİLİĞİ VE OTELCİLİK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2021579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VETERİNER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413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413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1736921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YABANCI DİLLER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367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367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018795"/>
                  </a:ext>
                </a:extLst>
              </a:tr>
              <a:tr h="137325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ZİRAAT FAKÜLTESİ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487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487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3624183"/>
                  </a:ext>
                </a:extLst>
              </a:tr>
              <a:tr h="137325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PEDAGOJİK FORMASYON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027895"/>
                  </a:ext>
                </a:extLst>
              </a:tr>
              <a:tr h="146604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8494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4499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11932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1491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1471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3388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10460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5990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16450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60" marR="5686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5624703"/>
                  </a:ext>
                </a:extLst>
              </a:tr>
            </a:tbl>
          </a:graphicData>
        </a:graphic>
      </p:graphicFrame>
      <p:pic>
        <p:nvPicPr>
          <p:cNvPr id="2049" name="Resim 8" descr="graph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0" y="692694"/>
            <a:ext cx="879896" cy="94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334116" y="6012667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Toplam:16450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441366205"/>
              </p:ext>
            </p:extLst>
          </p:nvPr>
        </p:nvGraphicFramePr>
        <p:xfrm>
          <a:off x="285720" y="714356"/>
          <a:ext cx="7224464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35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21640"/>
              </p:ext>
            </p:extLst>
          </p:nvPr>
        </p:nvGraphicFramePr>
        <p:xfrm>
          <a:off x="28279" y="245918"/>
          <a:ext cx="8658521" cy="556649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138645">
                  <a:extLst>
                    <a:ext uri="{9D8B030D-6E8A-4147-A177-3AD203B41FA5}">
                      <a16:colId xmlns:a16="http://schemas.microsoft.com/office/drawing/2014/main" val="1623740059"/>
                    </a:ext>
                  </a:extLst>
                </a:gridCol>
                <a:gridCol w="1151911">
                  <a:extLst>
                    <a:ext uri="{9D8B030D-6E8A-4147-A177-3AD203B41FA5}">
                      <a16:colId xmlns:a16="http://schemas.microsoft.com/office/drawing/2014/main" val="2252985384"/>
                    </a:ext>
                  </a:extLst>
                </a:gridCol>
                <a:gridCol w="1154653">
                  <a:extLst>
                    <a:ext uri="{9D8B030D-6E8A-4147-A177-3AD203B41FA5}">
                      <a16:colId xmlns:a16="http://schemas.microsoft.com/office/drawing/2014/main" val="2431665574"/>
                    </a:ext>
                  </a:extLst>
                </a:gridCol>
                <a:gridCol w="1154653">
                  <a:extLst>
                    <a:ext uri="{9D8B030D-6E8A-4147-A177-3AD203B41FA5}">
                      <a16:colId xmlns:a16="http://schemas.microsoft.com/office/drawing/2014/main" val="2397095763"/>
                    </a:ext>
                  </a:extLst>
                </a:gridCol>
                <a:gridCol w="1058659">
                  <a:extLst>
                    <a:ext uri="{9D8B030D-6E8A-4147-A177-3AD203B41FA5}">
                      <a16:colId xmlns:a16="http://schemas.microsoft.com/office/drawing/2014/main" val="3065609843"/>
                    </a:ext>
                  </a:extLst>
                </a:gridCol>
              </a:tblGrid>
              <a:tr h="120879">
                <a:tc gridSpan="5">
                  <a:txBody>
                    <a:bodyPr/>
                    <a:lstStyle/>
                    <a:p>
                      <a:pPr marL="74930"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Enstitülerdeki Öğrencilerin Yüksek Lisans (Tezli/ Tezsiz) ve Doktora Programlarına Dağılımı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4429994"/>
                  </a:ext>
                </a:extLst>
              </a:tr>
              <a:tr h="950848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>
                        <a:spcBef>
                          <a:spcPts val="65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Ana Bilim Dalı Programı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tr-TR" sz="1050" b="1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Y.</a:t>
                      </a:r>
                      <a:r>
                        <a:rPr lang="tr-TR" sz="1000" spc="-16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Lisans</a:t>
                      </a:r>
                      <a:r>
                        <a:rPr lang="tr-TR" sz="1000" spc="-16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Yapan</a:t>
                      </a:r>
                      <a:r>
                        <a:rPr lang="tr-TR" sz="1000" spc="-16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Sayısı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5000"/>
                        </a:lnSpc>
                        <a:spcBef>
                          <a:spcPts val="960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Doktora Yapan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100" b="1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7945" marR="152400">
                        <a:lnSpc>
                          <a:spcPts val="135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Topla m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8731582"/>
                  </a:ext>
                </a:extLst>
              </a:tr>
              <a:tr h="7898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Tezli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Tezsiz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Sayısı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1888018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Bahçe Bitkileri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135048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Bahçe Bitkileri Anabilim Dalı Ortak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2629233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Bitki Koruma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7218173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Biyoloji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071491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err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Biyosistem</a:t>
                      </a: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Mühendisliği Anabilim Dalı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8580471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Elektrik Doktora 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0593748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Elektrik Mühendisliği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6742636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Fizik Anabilim Dalı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768558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60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Gıda Mühendisliği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8644906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60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Kimya Doktora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8371875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Kimya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1589767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Kimya Mühendisliği Doktora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7911740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Kimya Mühendisliği Anabilim Dalı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6065722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Matematik Anabilim Dalı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438279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Fen Bilgisi Eğitimi Anabilim Dalı 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5587676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Matematik Eğitimi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714565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Kentsel Tasarım Anabilim Dalı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0349408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Kentsel Tasarım Anabilim Dalı İ.Ö 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4785106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Tarımsal Biyoteknoloji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2565061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Tarla Bitkileri Anabilim Dalı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5957165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Tarla Bitkileri Doktora 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6226280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Zootekni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87609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Beden Eğitimi ve Spor Anabilim Dalı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7466920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Veterinerlik Cerrahisi Doktora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4763398"/>
                  </a:ext>
                </a:extLst>
              </a:tr>
              <a:tr h="172434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Veterinerlik İç Hastalıkları Doktora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10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6287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9824680"/>
      </p:ext>
    </p:extLst>
  </p:cSld>
  <p:clrMapOvr>
    <a:masterClrMapping/>
  </p:clrMapOvr>
  <p:transition spd="med">
    <p:pu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36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387640"/>
              </p:ext>
            </p:extLst>
          </p:nvPr>
        </p:nvGraphicFramePr>
        <p:xfrm>
          <a:off x="179512" y="1196752"/>
          <a:ext cx="8712969" cy="446448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164670">
                  <a:extLst>
                    <a:ext uri="{9D8B030D-6E8A-4147-A177-3AD203B41FA5}">
                      <a16:colId xmlns:a16="http://schemas.microsoft.com/office/drawing/2014/main" val="3198709275"/>
                    </a:ext>
                  </a:extLst>
                </a:gridCol>
                <a:gridCol w="1159155">
                  <a:extLst>
                    <a:ext uri="{9D8B030D-6E8A-4147-A177-3AD203B41FA5}">
                      <a16:colId xmlns:a16="http://schemas.microsoft.com/office/drawing/2014/main" val="3618657775"/>
                    </a:ext>
                  </a:extLst>
                </a:gridCol>
                <a:gridCol w="1161914">
                  <a:extLst>
                    <a:ext uri="{9D8B030D-6E8A-4147-A177-3AD203B41FA5}">
                      <a16:colId xmlns:a16="http://schemas.microsoft.com/office/drawing/2014/main" val="597886650"/>
                    </a:ext>
                  </a:extLst>
                </a:gridCol>
                <a:gridCol w="1161914">
                  <a:extLst>
                    <a:ext uri="{9D8B030D-6E8A-4147-A177-3AD203B41FA5}">
                      <a16:colId xmlns:a16="http://schemas.microsoft.com/office/drawing/2014/main" val="3810698896"/>
                    </a:ext>
                  </a:extLst>
                </a:gridCol>
                <a:gridCol w="1065316">
                  <a:extLst>
                    <a:ext uri="{9D8B030D-6E8A-4147-A177-3AD203B41FA5}">
                      <a16:colId xmlns:a16="http://schemas.microsoft.com/office/drawing/2014/main" val="2238950062"/>
                    </a:ext>
                  </a:extLst>
                </a:gridCol>
              </a:tblGrid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Anabilim Dalı İ.Ö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62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62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274683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Anabilim Dalı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8855224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8957761"/>
                  </a:ext>
                </a:extLst>
              </a:tr>
              <a:tr h="39578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Programları ve Öğretimi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8058538"/>
                  </a:ext>
                </a:extLst>
              </a:tr>
              <a:tr h="39578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Programları ve Öğretimi Anabilim Dalı İ.Ö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8693326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Doktora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7347353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Bölgesel Kalkınma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2286414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Bölgesel Kalkınma Anabilim Dalı İ.Ö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9324314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Bölgesel Kalkınma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4821362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İktisat Doktora 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0379810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Maliye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5437925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Tarih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0639983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Tarih Anabilim Dalı İ.Ö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5899028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Temel İslam Bilimleri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6974685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Temel İslam Bilimleri Doktora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4968536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 Dili ve Edebiyatı Anabilim Dalı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8395451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 Dili ve Edebiyatı Anabilim Dalı İ.Ö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9874720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Türkçe Eğitimi Anabilim Dalı 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0332160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Türkçe Eğitimi Anabilim Dalı İ.Ö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0443711"/>
                  </a:ext>
                </a:extLst>
              </a:tr>
              <a:tr h="204051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9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957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1083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5813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0724123"/>
      </p:ext>
    </p:extLst>
  </p:cSld>
  <p:clrMapOvr>
    <a:masterClrMapping/>
  </p:clrMapOvr>
  <p:transition spd="med">
    <p:pu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43608" y="62068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Lisansüstü Öğrenci Sayıları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393061128"/>
              </p:ext>
            </p:extLst>
          </p:nvPr>
        </p:nvGraphicFramePr>
        <p:xfrm>
          <a:off x="683569" y="1397000"/>
          <a:ext cx="8064896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5939F70C-F4DC-404F-92FF-D40556183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38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822394"/>
              </p:ext>
            </p:extLst>
          </p:nvPr>
        </p:nvGraphicFramePr>
        <p:xfrm>
          <a:off x="35496" y="476671"/>
          <a:ext cx="8784976" cy="6289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37682">
                  <a:extLst>
                    <a:ext uri="{9D8B030D-6E8A-4147-A177-3AD203B41FA5}">
                      <a16:colId xmlns:a16="http://schemas.microsoft.com/office/drawing/2014/main" val="692528500"/>
                    </a:ext>
                  </a:extLst>
                </a:gridCol>
                <a:gridCol w="322347">
                  <a:extLst>
                    <a:ext uri="{9D8B030D-6E8A-4147-A177-3AD203B41FA5}">
                      <a16:colId xmlns:a16="http://schemas.microsoft.com/office/drawing/2014/main" val="624732230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3864431527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1162305784"/>
                    </a:ext>
                  </a:extLst>
                </a:gridCol>
                <a:gridCol w="321539">
                  <a:extLst>
                    <a:ext uri="{9D8B030D-6E8A-4147-A177-3AD203B41FA5}">
                      <a16:colId xmlns:a16="http://schemas.microsoft.com/office/drawing/2014/main" val="3431280614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2212732264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662257951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2463929881"/>
                    </a:ext>
                  </a:extLst>
                </a:gridCol>
                <a:gridCol w="440297">
                  <a:extLst>
                    <a:ext uri="{9D8B030D-6E8A-4147-A177-3AD203B41FA5}">
                      <a16:colId xmlns:a16="http://schemas.microsoft.com/office/drawing/2014/main" val="1490614301"/>
                    </a:ext>
                  </a:extLst>
                </a:gridCol>
                <a:gridCol w="440297">
                  <a:extLst>
                    <a:ext uri="{9D8B030D-6E8A-4147-A177-3AD203B41FA5}">
                      <a16:colId xmlns:a16="http://schemas.microsoft.com/office/drawing/2014/main" val="1210707714"/>
                    </a:ext>
                  </a:extLst>
                </a:gridCol>
                <a:gridCol w="625304">
                  <a:extLst>
                    <a:ext uri="{9D8B030D-6E8A-4147-A177-3AD203B41FA5}">
                      <a16:colId xmlns:a16="http://schemas.microsoft.com/office/drawing/2014/main" val="1838583199"/>
                    </a:ext>
                  </a:extLst>
                </a:gridCol>
                <a:gridCol w="710135">
                  <a:extLst>
                    <a:ext uri="{9D8B030D-6E8A-4147-A177-3AD203B41FA5}">
                      <a16:colId xmlns:a16="http://schemas.microsoft.com/office/drawing/2014/main" val="552296717"/>
                    </a:ext>
                  </a:extLst>
                </a:gridCol>
                <a:gridCol w="579256">
                  <a:extLst>
                    <a:ext uri="{9D8B030D-6E8A-4147-A177-3AD203B41FA5}">
                      <a16:colId xmlns:a16="http://schemas.microsoft.com/office/drawing/2014/main" val="1920232244"/>
                    </a:ext>
                  </a:extLst>
                </a:gridCol>
                <a:gridCol w="647121">
                  <a:extLst>
                    <a:ext uri="{9D8B030D-6E8A-4147-A177-3AD203B41FA5}">
                      <a16:colId xmlns:a16="http://schemas.microsoft.com/office/drawing/2014/main" val="1783782727"/>
                    </a:ext>
                  </a:extLst>
                </a:gridCol>
                <a:gridCol w="559864">
                  <a:extLst>
                    <a:ext uri="{9D8B030D-6E8A-4147-A177-3AD203B41FA5}">
                      <a16:colId xmlns:a16="http://schemas.microsoft.com/office/drawing/2014/main" val="2747539098"/>
                    </a:ext>
                  </a:extLst>
                </a:gridCol>
                <a:gridCol w="1107614">
                  <a:extLst>
                    <a:ext uri="{9D8B030D-6E8A-4147-A177-3AD203B41FA5}">
                      <a16:colId xmlns:a16="http://schemas.microsoft.com/office/drawing/2014/main" val="2410054953"/>
                    </a:ext>
                  </a:extLst>
                </a:gridCol>
              </a:tblGrid>
              <a:tr h="64568">
                <a:tc gridSpan="1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Yabancı Uyruklu Öğrencilerin Sayısı ve Bölümleri</a:t>
                      </a:r>
                      <a:endParaRPr lang="tr-TR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246270"/>
                  </a:ext>
                </a:extLst>
              </a:tr>
              <a:tr h="598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2016 Yılı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2017 Yılı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2018 Yılı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2019 Yılı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2020 Yılı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39221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897933"/>
                  </a:ext>
                </a:extLst>
              </a:tr>
              <a:tr h="2715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Birimi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Toplam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extLst>
                  <a:ext uri="{0D108BD9-81ED-4DB2-BD59-A6C34878D82A}">
                    <a16:rowId xmlns:a16="http://schemas.microsoft.com/office/drawing/2014/main" val="849210212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Eğitim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266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144263898"/>
                  </a:ext>
                </a:extLst>
              </a:tr>
              <a:tr h="310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Fen-Edebiyat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709572542"/>
                  </a:ext>
                </a:extLst>
              </a:tr>
              <a:tr h="122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Mühendislikk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175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034129365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0670888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İlahiyat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161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743602985"/>
                  </a:ext>
                </a:extLst>
              </a:tr>
              <a:tr h="433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Güzel Sanatlar ve Tasarım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929146505"/>
                  </a:ext>
                </a:extLst>
              </a:tr>
              <a:tr h="184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İktisadi ve İdari Bilimler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613508619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6119530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Ziraat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75422850"/>
                  </a:ext>
                </a:extLst>
              </a:tr>
              <a:tr h="249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Veteriner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181538799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Sağlık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211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426057860"/>
                  </a:ext>
                </a:extLst>
              </a:tr>
              <a:tr h="184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Beden Eğitimi ve Spor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308915016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825063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Yabancı Diller Y.O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213469870"/>
                  </a:ext>
                </a:extLst>
              </a:tr>
              <a:tr h="2459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Sağlık Hizmetleri Meslek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173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080606633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9825625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Sosyal Bilimler MYO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622229084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Teknik Bilimler MYO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145620431"/>
                  </a:ext>
                </a:extLst>
              </a:tr>
              <a:tr h="184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Kurtalan Meslek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4133941319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071370"/>
                  </a:ext>
                </a:extLst>
              </a:tr>
              <a:tr h="122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Eruh Meslek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397363125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1970104"/>
                  </a:ext>
                </a:extLst>
              </a:tr>
              <a:tr h="310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Fen Bilimleri Enstitüsü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340944236"/>
                  </a:ext>
                </a:extLst>
              </a:tr>
              <a:tr h="310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Sosyal Bilimler Enstitüsü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596513525"/>
                  </a:ext>
                </a:extLst>
              </a:tr>
              <a:tr h="249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Pedagojik Formasyon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414246171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441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1644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1485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862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1419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2281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283306124"/>
                  </a:ext>
                </a:extLst>
              </a:tr>
              <a:tr h="64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533617655"/>
                  </a:ext>
                </a:extLst>
              </a:tr>
              <a:tr h="59828"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extLst>
                  <a:ext uri="{0D108BD9-81ED-4DB2-BD59-A6C34878D82A}">
                    <a16:rowId xmlns:a16="http://schemas.microsoft.com/office/drawing/2014/main" val="1065303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937329"/>
      </p:ext>
    </p:extLst>
  </p:cSld>
  <p:clrMapOvr>
    <a:masterClrMapping/>
  </p:clrMapOvr>
  <p:transition spd="med">
    <p:pu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353407462"/>
              </p:ext>
            </p:extLst>
          </p:nvPr>
        </p:nvGraphicFramePr>
        <p:xfrm>
          <a:off x="285720" y="714356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40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500034" y="5072074"/>
            <a:ext cx="8072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2013-2014 Eğitim-Öğretim Yılında 4 , 2014-2015 Eğitim ve Öğretim yılında 114 olan Yabancı Uyruklu Öğrenci sayısı 2015-2016 Eğitim Öğretim yılında 217 , 2016-2017 yılında 414 , 2017-2018 yılında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808 ,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2018-2019 yılında 1644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 2019-2020 yılında </a:t>
            </a:r>
            <a:r>
              <a:rPr lang="tr-TR" sz="1200" smtClean="0">
                <a:latin typeface="Times New Roman" pitchFamily="18" charset="0"/>
                <a:cs typeface="Times New Roman" pitchFamily="18" charset="0"/>
              </a:rPr>
              <a:t>2281 öğrenciye yükselmiştir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2019-2020  Eğitim-Öğretim yılında 35 ülkeden öğrenci bulunmaktadır. </a:t>
            </a:r>
          </a:p>
          <a:p>
            <a:pPr>
              <a:spcBef>
                <a:spcPct val="50000"/>
              </a:spcBef>
            </a:pPr>
            <a:r>
              <a:rPr lang="tr-TR" sz="1200" dirty="0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251520" y="169739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latin typeface="Arial" charset="0"/>
                <a:cs typeface="Arial" charset="0"/>
              </a:rPr>
              <a:t>2020-2021 </a:t>
            </a:r>
            <a:r>
              <a:rPr lang="tr-TR" b="1" dirty="0">
                <a:latin typeface="Arial" charset="0"/>
                <a:cs typeface="Arial" charset="0"/>
              </a:rPr>
              <a:t>YABANCI UYRUKLU ÖĞRENCİLERİN ÜLKELERİNE GÖRE DAĞILIMI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40</a:t>
            </a:fld>
            <a:endParaRPr lang="tr-TR"/>
          </a:p>
        </p:txBody>
      </p:sp>
      <p:sp>
        <p:nvSpPr>
          <p:cNvPr id="10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779011361"/>
              </p:ext>
            </p:extLst>
          </p:nvPr>
        </p:nvGraphicFramePr>
        <p:xfrm>
          <a:off x="428596" y="1214422"/>
          <a:ext cx="8258204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9 Metin kutusu"/>
          <p:cNvSpPr txBox="1">
            <a:spLocks noChangeArrowheads="1"/>
          </p:cNvSpPr>
          <p:nvPr/>
        </p:nvSpPr>
        <p:spPr bwMode="auto">
          <a:xfrm>
            <a:off x="571472" y="5072074"/>
            <a:ext cx="7429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yılı 4 öğrenci, 2014 yılı 114 öğrenci  2015 yılı 217 öğrenci  2016 yılı 414 , 2017 yılında 808 , 2018 yılında 1644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 yılında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2205 2020 Yılında 2281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Yabancı uyruklu öğrencimiz eğitim görmektedir.</a:t>
            </a: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762232303"/>
              </p:ext>
            </p:extLst>
          </p:nvPr>
        </p:nvGraphicFramePr>
        <p:xfrm>
          <a:off x="0" y="142852"/>
          <a:ext cx="864096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3698339959"/>
              </p:ext>
            </p:extLst>
          </p:nvPr>
        </p:nvGraphicFramePr>
        <p:xfrm>
          <a:off x="142844" y="714356"/>
          <a:ext cx="8568952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6929454" y="564357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Genel Toplam </a:t>
            </a:r>
            <a:r>
              <a:rPr lang="tr-TR" dirty="0" smtClean="0"/>
              <a:t>:1372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60491643"/>
      </p:ext>
    </p:extLst>
  </p:cSld>
  <p:clrMapOvr>
    <a:masterClrMapping/>
  </p:clrMapOvr>
  <p:transition spd="med">
    <p:push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30" name="6 Başlık"/>
          <p:cNvSpPr>
            <a:spLocks noGrp="1"/>
          </p:cNvSpPr>
          <p:nvPr>
            <p:ph type="title"/>
          </p:nvPr>
        </p:nvSpPr>
        <p:spPr>
          <a:xfrm>
            <a:off x="539552" y="0"/>
            <a:ext cx="7258050" cy="428625"/>
          </a:xfrm>
        </p:spPr>
        <p:txBody>
          <a:bodyPr/>
          <a:lstStyle/>
          <a:p>
            <a:pPr eaLnBrk="1" hangingPunct="1"/>
            <a:r>
              <a:rPr lang="tr-TR" sz="2000" b="1" dirty="0" smtClean="0"/>
              <a:t>2008-2020 </a:t>
            </a:r>
            <a:r>
              <a:rPr lang="tr-TR" sz="2000" b="1" dirty="0"/>
              <a:t>ARASI MEZUN ÖĞRENCİ SAYILARI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4172647"/>
              </p:ext>
            </p:extLst>
          </p:nvPr>
        </p:nvGraphicFramePr>
        <p:xfrm>
          <a:off x="107504" y="514639"/>
          <a:ext cx="8784975" cy="5775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25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25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29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293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6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293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2931">
                  <a:extLst>
                    <a:ext uri="{9D8B030D-6E8A-4147-A177-3AD203B41FA5}">
                      <a16:colId xmlns:a16="http://schemas.microsoft.com/office/drawing/2014/main" val="2819767492"/>
                    </a:ext>
                  </a:extLst>
                </a:gridCol>
                <a:gridCol w="7847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358799">
                  <a:extLst>
                    <a:ext uri="{9D8B030D-6E8A-4147-A177-3AD203B41FA5}">
                      <a16:colId xmlns:a16="http://schemas.microsoft.com/office/drawing/2014/main" val="4236684061"/>
                    </a:ext>
                  </a:extLst>
                </a:gridCol>
                <a:gridCol w="1358799">
                  <a:extLst>
                    <a:ext uri="{9D8B030D-6E8A-4147-A177-3AD203B41FA5}">
                      <a16:colId xmlns:a16="http://schemas.microsoft.com/office/drawing/2014/main" val="2904682271"/>
                    </a:ext>
                  </a:extLst>
                </a:gridCol>
              </a:tblGrid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FAKÜLTE/ YÜKSEKOKUL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1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5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5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0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0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337906026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116917837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BİL.FAKÜLTESİ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36111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483769" y="6453336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1 Başlık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04667" cy="749101"/>
          </a:xfrm>
        </p:spPr>
        <p:txBody>
          <a:bodyPr/>
          <a:lstStyle/>
          <a:p>
            <a:r>
              <a:rPr lang="tr-TR" sz="2000" dirty="0" smtClean="0"/>
              <a:t>2008-2020 </a:t>
            </a:r>
            <a:r>
              <a:rPr lang="tr-TR" sz="2000" dirty="0"/>
              <a:t>MEZUN ÖĞRENCİ GRAFİĞİ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82293336"/>
              </p:ext>
            </p:extLst>
          </p:nvPr>
        </p:nvGraphicFramePr>
        <p:xfrm>
          <a:off x="611561" y="1397000"/>
          <a:ext cx="799269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4139952" y="50223"/>
            <a:ext cx="75724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000" b="1" dirty="0">
                <a:latin typeface="Times New Roman" pitchFamily="18" charset="0"/>
                <a:cs typeface="Times New Roman" pitchFamily="18" charset="0"/>
              </a:rPr>
              <a:t>Bahar Dönemi Harç Dağılım Tablosu 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0335079"/>
              </p:ext>
            </p:extLst>
          </p:nvPr>
        </p:nvGraphicFramePr>
        <p:xfrm>
          <a:off x="179512" y="296444"/>
          <a:ext cx="8716576" cy="63578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61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5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941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86.307,80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94-56249159-5003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50.884,00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47678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36.913,50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233.122,40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1.734,00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BİLİMLERİ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224.509,00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122.995,00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2094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89.481,60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207.256,55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22.130,00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Tezli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256.931,40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Tezsiz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78.700,00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1.409.425,25</a:t>
                      </a:r>
                      <a:r>
                        <a:rPr lang="tr-TR" sz="10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941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41.552,00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20.732,00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25.923,00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7.322,94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16.273,00  </a:t>
                      </a:r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8.299,00  </a:t>
                      </a:r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BİLİMLERİ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7.885,00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13.213,00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5.985,00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1.425,00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9.220,00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7.700,00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22.468,00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7.741,00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8.514,00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11.025,00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220.220,94 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l" rtl="0" fontAlgn="b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1.629.646,19 </a:t>
                      </a:r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034021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748464" y="6544139"/>
            <a:ext cx="630360" cy="220318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00299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382239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4138586" y="-33712"/>
            <a:ext cx="75724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200" b="1" dirty="0">
                <a:latin typeface="Times New Roman" pitchFamily="18" charset="0"/>
                <a:cs typeface="Times New Roman" pitchFamily="18" charset="0"/>
              </a:rPr>
              <a:t>Güz Dönemi Harç Dağılım Tablosu 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5266822"/>
              </p:ext>
            </p:extLst>
          </p:nvPr>
        </p:nvGraphicFramePr>
        <p:xfrm>
          <a:off x="0" y="189145"/>
          <a:ext cx="8501123" cy="6225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8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9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29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91.353,20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27.971,82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280.879,80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</a:t>
                      </a: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BİLİMLERİ</a:t>
                      </a:r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279.956,70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159.896,50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126.136,22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279.076,18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27.271,50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435.863,00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68.550,00  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7896776"/>
                  </a:ext>
                </a:extLst>
              </a:tr>
              <a:tr h="195239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1.776.954,92</a:t>
                      </a:r>
                      <a:r>
                        <a:rPr lang="tr-TR" sz="8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55.047,00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27.346,50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37.612,14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7.472,07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36.709,32 </a:t>
                      </a:r>
                      <a:r>
                        <a:rPr lang="tr-TR" sz="8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13.275,00 </a:t>
                      </a:r>
                      <a:r>
                        <a:rPr lang="tr-TR" sz="8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BİLİMLERİ</a:t>
                      </a:r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9.642,82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13.379,00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5.175.50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1.449,00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10.955,50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16.348,00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27.227,11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10.737,00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14.316,00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3681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12.002,75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TIP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TL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751733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TASARIM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7.536,50 TL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1566226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94-56249159-5040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TURİZM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İŞETMECİLİĞİ VE OTELCİLİK YÜKSEKOKULU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724.50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506470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94-56249159-5041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10.246,50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817974"/>
                  </a:ext>
                </a:extLst>
              </a:tr>
              <a:tr h="1486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340.555,57 </a:t>
                      </a:r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48698">
                <a:tc>
                  <a:txBody>
                    <a:bodyPr/>
                    <a:lstStyle/>
                    <a:p>
                      <a:pPr algn="l" rtl="0" fontAlgn="b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2.117.510,13 </a:t>
                      </a:r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433214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00299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757554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etin kutusu"/>
          <p:cNvSpPr txBox="1"/>
          <p:nvPr/>
        </p:nvSpPr>
        <p:spPr>
          <a:xfrm>
            <a:off x="671296" y="35991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/>
              <a:t>Fakülte Harç Dağılım Tablosu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096735"/>
              </p:ext>
            </p:extLst>
          </p:nvPr>
        </p:nvGraphicFramePr>
        <p:xfrm>
          <a:off x="128810" y="594881"/>
          <a:ext cx="8176990" cy="5174982"/>
        </p:xfrm>
        <a:graphic>
          <a:graphicData uri="http://schemas.openxmlformats.org/drawingml/2006/table">
            <a:tbl>
              <a:tblPr/>
              <a:tblGrid>
                <a:gridCol w="4003066">
                  <a:extLst>
                    <a:ext uri="{9D8B030D-6E8A-4147-A177-3AD203B41FA5}">
                      <a16:colId xmlns:a16="http://schemas.microsoft.com/office/drawing/2014/main" val="2206487692"/>
                    </a:ext>
                  </a:extLst>
                </a:gridCol>
                <a:gridCol w="4173924">
                  <a:extLst>
                    <a:ext uri="{9D8B030D-6E8A-4147-A177-3AD203B41FA5}">
                      <a16:colId xmlns:a16="http://schemas.microsoft.com/office/drawing/2014/main" val="4154325704"/>
                    </a:ext>
                  </a:extLst>
                </a:gridCol>
              </a:tblGrid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2.874,00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256819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96.599,00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278061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-EDEBİYAT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225.739,50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03635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528.797,84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58256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72.429,25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301090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235.793,32TL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614716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İ.İ.B.F.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54.716,32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677512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BİLİMLERİ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521.993,52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576111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128.420,46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85541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11.545,50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047305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510.380,73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535844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309.483,50TL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497127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22.830,00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21.574.00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926855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SANATLAR VE TASARIM FAKÜLTESİ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7.536,50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4025494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VE OTELCİLİK YÜKSEKOKULU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724.50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189763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10.246.50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1843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821.189,51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102652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87.028,00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464567"/>
                  </a:ext>
                </a:extLst>
              </a:tr>
              <a:tr h="36937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3.747.156,32 </a:t>
                      </a:r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401852"/>
                  </a:ext>
                </a:extLst>
              </a:tr>
            </a:tbl>
          </a:graphicData>
        </a:graphic>
      </p:graphicFrame>
      <p:sp>
        <p:nvSpPr>
          <p:cNvPr id="8" name="7 Metin kutusu"/>
          <p:cNvSpPr txBox="1"/>
          <p:nvPr/>
        </p:nvSpPr>
        <p:spPr>
          <a:xfrm>
            <a:off x="671296" y="5769863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Not: Devlet tarafından ödenen Normal Öğretim ücreti buna dahil değildir.</a:t>
            </a:r>
          </a:p>
        </p:txBody>
      </p:sp>
    </p:spTree>
    <p:extLst>
      <p:ext uri="{BB962C8B-B14F-4D97-AF65-F5344CB8AC3E}">
        <p14:creationId xmlns:p14="http://schemas.microsoft.com/office/powerpoint/2010/main" val="119651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Başlık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347663"/>
          </a:xfrm>
        </p:spPr>
        <p:txBody>
          <a:bodyPr>
            <a:normAutofit fontScale="90000"/>
          </a:bodyPr>
          <a:lstStyle/>
          <a:p>
            <a:r>
              <a:rPr lang="tr-TR" sz="2800" dirty="0" smtClean="0"/>
              <a:t>2018-2020   </a:t>
            </a:r>
            <a:r>
              <a:rPr lang="tr-TR" sz="2800" dirty="0"/>
              <a:t>Fakülte Harç Dağılım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13" name="Grafik 12"/>
          <p:cNvGraphicFramePr/>
          <p:nvPr>
            <p:extLst>
              <p:ext uri="{D42A27DB-BD31-4B8C-83A1-F6EECF244321}">
                <p14:modId xmlns:p14="http://schemas.microsoft.com/office/powerpoint/2010/main" val="1582943848"/>
              </p:ext>
            </p:extLst>
          </p:nvPr>
        </p:nvGraphicFramePr>
        <p:xfrm>
          <a:off x="323530" y="1217781"/>
          <a:ext cx="8568950" cy="473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35680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229600" cy="1143000"/>
          </a:xfrm>
        </p:spPr>
        <p:txBody>
          <a:bodyPr/>
          <a:lstStyle/>
          <a:p>
            <a:pPr algn="l"/>
            <a:r>
              <a:rPr lang="tr-TR" sz="3600" dirty="0"/>
              <a:t> e-imzalı Diploma İşlemleri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  <p:sp>
        <p:nvSpPr>
          <p:cNvPr id="5" name="4 Metin kutusu"/>
          <p:cNvSpPr txBox="1"/>
          <p:nvPr/>
        </p:nvSpPr>
        <p:spPr>
          <a:xfrm>
            <a:off x="251520" y="1556792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dirty="0"/>
              <a:t>Üniversitemizden mezun olan tüm  öğrencilerimize           e-imzalı diploma düzenlenerek verilmektedir.</a:t>
            </a:r>
          </a:p>
        </p:txBody>
      </p:sp>
    </p:spTree>
  </p:cSld>
  <p:clrMapOvr>
    <a:masterClrMapping/>
  </p:clrMapOvr>
  <p:transition spd="med">
    <p:push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143000"/>
          </a:xfrm>
        </p:spPr>
        <p:txBody>
          <a:bodyPr/>
          <a:lstStyle/>
          <a:p>
            <a:r>
              <a:rPr lang="tr-TR" sz="4000" dirty="0" err="1"/>
              <a:t>Önlisans</a:t>
            </a:r>
            <a:r>
              <a:rPr lang="tr-TR" sz="4000" dirty="0"/>
              <a:t> </a:t>
            </a:r>
            <a:r>
              <a:rPr lang="tr-TR" sz="4000" dirty="0" err="1"/>
              <a:t>Azemi</a:t>
            </a:r>
            <a:r>
              <a:rPr lang="tr-TR" sz="4000" dirty="0"/>
              <a:t> Süreyi Aşan Öğrenciler </a:t>
            </a:r>
            <a:r>
              <a:rPr lang="tr-TR" sz="4000" dirty="0" err="1"/>
              <a:t>Hk</a:t>
            </a:r>
            <a:r>
              <a:rPr lang="tr-TR" sz="4000" dirty="0"/>
              <a:t>. Bilgi Semineri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Önlisans’ta</a:t>
            </a:r>
            <a:r>
              <a:rPr lang="tr-TR" dirty="0"/>
              <a:t> okuyan ve </a:t>
            </a:r>
            <a:r>
              <a:rPr lang="tr-TR" dirty="0" err="1"/>
              <a:t>azemi</a:t>
            </a:r>
            <a:r>
              <a:rPr lang="tr-TR" dirty="0"/>
              <a:t> öğrenim süresini aşan öğrencilerimize tanınan 2547 sayılı kanunun 44. maddesinin c bendi kapsamınca gerekli bütün bilgilendirme Üniversitemiz Meslek Yüksekokullarına seminer düzenlenerek gerekli tüm bilgiler istişare edilmiştir.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4752" y="296660"/>
            <a:ext cx="8229600" cy="1143000"/>
          </a:xfrm>
        </p:spPr>
        <p:txBody>
          <a:bodyPr/>
          <a:lstStyle/>
          <a:p>
            <a:r>
              <a:rPr lang="tr-TR" sz="2800" dirty="0"/>
              <a:t>Daire Başkanlığımızda Yapılan Eğitim Semineri ve Bilgilendirme Toplantıları   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7672" y="1228200"/>
            <a:ext cx="4040547" cy="2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3" y="1196752"/>
            <a:ext cx="4408111" cy="458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7672" y="3861048"/>
            <a:ext cx="3952281" cy="192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642918"/>
            <a:ext cx="7543824" cy="500066"/>
          </a:xfrm>
        </p:spPr>
        <p:txBody>
          <a:bodyPr/>
          <a:lstStyle/>
          <a:p>
            <a:r>
              <a:rPr lang="tr-TR" sz="2800" dirty="0"/>
              <a:t>YÖKSİS İŞLEMLERİ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636660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		Üniversitemizde kayıtlı bulunan tüm öğrencilerin bilgileri YÖKSİS veri sisteminde anlık teyitleşme yapılmakta olup, öğrencilerin askerlik, ilişik kesme, mezuniyet, yeni kayıt, disiplin cezaları v.b. işlemler buradan yapılmaktadır.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072494" cy="642942"/>
          </a:xfrm>
        </p:spPr>
        <p:txBody>
          <a:bodyPr/>
          <a:lstStyle/>
          <a:p>
            <a:r>
              <a:rPr lang="tr-TR" sz="3200" dirty="0"/>
              <a:t>İlk Defa Bölüm/Program Açma ve Öğrenci Alma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3143272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 		Üniversitemize ilk defa bölüm/program açma ve öğrenci alma başvuruları YÖKSİS sistemindeki ABYS (Anabilim Dalı Bölüm Açma Yönetim Sistemi) üzerinden YÖK Başkanlığına gönderilmektedir.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7504" y="-387424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259876" y="755576"/>
            <a:ext cx="800105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Türkçe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Rehberlik ve Psikolojik Danışmanlık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Bilgisayar  ve Öğretim Teknolojileri Öğretmenliği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İlköğretim Matematik Öğretmenliği (İÖ) ( Kapandı Öğrencisi var </a:t>
            </a:r>
            <a:r>
              <a:rPr lang="tr-TR" sz="1600" dirty="0" smtClean="0"/>
              <a:t>)</a:t>
            </a:r>
          </a:p>
          <a:p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İngilizce Öğretmenliği 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2462760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31001" y="1268760"/>
            <a:ext cx="735811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FEN EDEBİYAT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Matematik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Kimya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Biyoloji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Türk Dili ve Edebiyatı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785786" y="1142984"/>
            <a:ext cx="6500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MÜHENDİSLİK MİMARLIK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Gıda Mühendisliği Bölümü ( Kapandı Öğrencisi var )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Kimya Mühendisliği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Elektrik Elektronik Mühendisliği Bölümü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Elektrik Elektronik Mühendisliği Bölümü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İnşaat Mühendisliği Bölümü 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Makine Mühendisliği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076" y="1484784"/>
            <a:ext cx="650084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İLAHİYAT FAKÜLTESİ</a:t>
            </a:r>
          </a:p>
          <a:p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İlahiyat (İÖ)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r>
              <a:rPr lang="tr-TR" b="1" dirty="0"/>
              <a:t>VETERİNER FAKÜLTESİ</a:t>
            </a:r>
          </a:p>
          <a:p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/>
              <a:t>TIP FAKÜLTESİ</a:t>
            </a:r>
          </a:p>
          <a:p>
            <a:pPr lvl="0"/>
            <a:endParaRPr lang="tr-T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Tıp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00108"/>
            <a:ext cx="6286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ZİRAAT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Biyosistem</a:t>
            </a:r>
            <a:r>
              <a:rPr lang="tr-TR" dirty="0"/>
              <a:t> Mühendisliği ( Kapandı Öğrencisi var </a:t>
            </a:r>
            <a:r>
              <a:rPr lang="tr-TR" dirty="0" smtClean="0"/>
              <a:t>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Zootekni ( Kapandı Öğrencisi var )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Tarımsal </a:t>
            </a:r>
            <a:r>
              <a:rPr lang="tr-TR" dirty="0" err="1"/>
              <a:t>Biyoteknoloji</a:t>
            </a:r>
            <a:r>
              <a:rPr lang="tr-TR" dirty="0"/>
              <a:t> ( Kapandı Öğrencisi var )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 Ekonomisi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</a:t>
            </a:r>
            <a:r>
              <a:rPr lang="tr-TR" dirty="0" err="1"/>
              <a:t>Mimarılığı</a:t>
            </a:r>
            <a:r>
              <a:rPr lang="tr-TR" dirty="0"/>
              <a:t> Bölümü 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2369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1520" y="693416"/>
            <a:ext cx="635796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İşletme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İşletme Bölümü(İÖ)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İktisat Bölümü İngilizce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Maliye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Siyaset </a:t>
            </a:r>
            <a:r>
              <a:rPr lang="tr-TR" sz="2000" dirty="0" smtClean="0"/>
              <a:t>Bilimi ve Kamu Yönetimi</a:t>
            </a:r>
            <a:endParaRPr lang="tr-TR" sz="2000" dirty="0"/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000" dirty="0" smtClean="0"/>
              <a:t>Sosyal Hizmetler</a:t>
            </a:r>
            <a:endParaRPr lang="tr-TR" sz="2000" dirty="0"/>
          </a:p>
          <a:p>
            <a:pPr lvl="0"/>
            <a:endParaRPr lang="tr-TR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28662" y="1000108"/>
            <a:ext cx="650084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Bölümü(İÖ)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İş Sağlığı ve Güvenliği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r>
              <a:rPr lang="tr-TR" b="1" dirty="0"/>
              <a:t>BEDEN EĞİTİMİ VE SPOR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Beden Eğitimi ve Spor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Antrenörlük Bölümü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4675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23528" y="694407"/>
            <a:ext cx="635796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err="1"/>
              <a:t>Fizyoterabi</a:t>
            </a:r>
            <a:r>
              <a:rPr lang="tr-TR" sz="1600" dirty="0"/>
              <a:t> </a:t>
            </a:r>
            <a:r>
              <a:rPr lang="tr-TR" sz="1600" dirty="0" smtClean="0"/>
              <a:t>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Diyaliz Bölümü</a:t>
            </a:r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1259632" y="1556792"/>
            <a:ext cx="635796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GÜZEL SANATLAT VE TASARIM FAKÜLTESİ</a:t>
            </a:r>
          </a:p>
          <a:p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Mimarlık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Şehir ve Bölge Planlama</a:t>
            </a:r>
          </a:p>
          <a:p>
            <a:endParaRPr lang="tr-TR" b="1" dirty="0"/>
          </a:p>
          <a:p>
            <a:r>
              <a:rPr lang="tr-TR" b="1" dirty="0"/>
              <a:t>YABANCI DİLLER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Mütercim Tercümanlık Bölümü ( İngilizce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/>
              <a:t>TURİZM VE OTELCİLİK YÜKSEKOKULU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Rekreasyon Yönetimi 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000100" y="1142984"/>
            <a:ext cx="6572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KURTALAN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Turizm ve Seyahat Hizmetleri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Maliye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Posta Hizmetleri 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Dış Ticaret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39552" y="1278041"/>
            <a:ext cx="635796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Organik Tarım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Harita ve Kadastro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Çocuk </a:t>
            </a:r>
            <a:r>
              <a:rPr lang="tr-TR" dirty="0"/>
              <a:t>Gelişimi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 smtClean="0"/>
              <a:t>TASARIM MESLEK YÜKSEKOKULU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Endüstri Ürünleri Tasarımı</a:t>
            </a:r>
            <a:endParaRPr lang="tr-TR" dirty="0"/>
          </a:p>
          <a:p>
            <a:pPr lvl="0"/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7147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4" y="1268760"/>
            <a:ext cx="832157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Elektrik(İ.Ö)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 (İÖ) ( Kapandı Öğrencisi var )</a:t>
            </a:r>
          </a:p>
          <a:p>
            <a:pPr lvl="0"/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Mobilya ve Dekorasyon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Kimya </a:t>
            </a:r>
            <a:r>
              <a:rPr lang="tr-TR" sz="900" dirty="0"/>
              <a:t>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Gıda Teknolojisi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 (İ.Ö)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Arıcılık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Özel Güvenlik ve Koruma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Raylı Sistemler Elektrik-Elektronik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endParaRPr lang="tr-TR" sz="9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57158" y="1071546"/>
            <a:ext cx="700604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11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Çocuk </a:t>
            </a:r>
            <a:r>
              <a:rPr lang="tr-TR" sz="900" dirty="0">
                <a:cs typeface="Arial" pitchFamily="34" charset="0"/>
              </a:rPr>
              <a:t>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Calibri" pitchFamily="34" charset="0"/>
              </a:rPr>
              <a:t>Büro </a:t>
            </a:r>
            <a:r>
              <a:rPr lang="tr-TR" sz="900" dirty="0">
                <a:cs typeface="Calibri" pitchFamily="34" charset="0"/>
              </a:rPr>
              <a:t>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Uygulamalı İngilizce ve Çevirmenlik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Uygulamalı İngilizce ve Çevirmenlik</a:t>
            </a:r>
            <a:r>
              <a:rPr lang="tr-TR" sz="900" dirty="0">
                <a:cs typeface="Calibri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Sosyal Hizmetler</a:t>
            </a:r>
            <a:r>
              <a:rPr lang="tr-TR" sz="900" dirty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Yerel Yönetimler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Aşçılık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Çağrı Merkezi Hizmetleri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000" dirty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7116" y="984998"/>
            <a:ext cx="8429684" cy="4824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SOSYAL BİLİMLER ENSTİTÜSÜ</a:t>
            </a:r>
          </a:p>
          <a:p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b="1" dirty="0"/>
              <a:t>(Yüksek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(İ.Ö)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/>
              <a:t>. </a:t>
            </a:r>
            <a:r>
              <a:rPr lang="tr-TR" sz="1200" b="1" dirty="0"/>
              <a:t>( Ortak Yüksek Lisans ) (KAPANDI)</a:t>
            </a: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Dalı N.Ö-İ.Ö  </a:t>
            </a:r>
            <a:r>
              <a:rPr lang="tr-TR" sz="1200" b="1" dirty="0"/>
              <a:t>(Yüksek Lisans )</a:t>
            </a:r>
          </a:p>
          <a:p>
            <a:pPr lvl="0"/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(N.Ö) </a:t>
            </a:r>
            <a:r>
              <a:rPr lang="tr-TR" sz="1200" b="1" dirty="0"/>
              <a:t>(Yüksek Lisans 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 (N.Ö)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 </a:t>
            </a:r>
            <a:r>
              <a:rPr lang="tr-TR" sz="1200" dirty="0">
                <a:solidFill>
                  <a:srgbClr val="FF0000"/>
                </a:solidFill>
              </a:rPr>
              <a:t>Atatürk Üniversitesi </a:t>
            </a:r>
            <a:r>
              <a:rPr lang="tr-TR" sz="1200" b="1" dirty="0"/>
              <a:t>(Ortak Yüksek Lisans) (KAPANDI)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</a:t>
            </a:r>
            <a:r>
              <a:rPr lang="tr-TR" sz="1200" b="1" dirty="0"/>
              <a:t> 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 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700" dirty="0"/>
          </a:p>
          <a:p>
            <a:pPr lvl="0"/>
            <a:endParaRPr lang="tr-TR" sz="800" b="1" dirty="0"/>
          </a:p>
          <a:p>
            <a:pPr lvl="0"/>
            <a:endParaRPr lang="tr-TR" sz="105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F9CDC224-5FC6-4475-90ED-82374661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58B7BF38-1D52-490C-B73D-A66267802A65}"/>
              </a:ext>
            </a:extLst>
          </p:cNvPr>
          <p:cNvSpPr txBox="1"/>
          <p:nvPr/>
        </p:nvSpPr>
        <p:spPr>
          <a:xfrm>
            <a:off x="251520" y="692696"/>
            <a:ext cx="829126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SOSYAL BİLİMLER ENSTİTÜSÜ</a:t>
            </a:r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 Eğitim Bilimleri A.B.D Tezli Yüksek Lisans </a:t>
            </a:r>
            <a:r>
              <a:rPr lang="tr-TR" sz="1200" b="1" dirty="0"/>
              <a:t>Yüksek Lisans )</a:t>
            </a:r>
            <a:endParaRPr lang="tr-TR" sz="1200" dirty="0"/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 A.B.D Eğitim Yönetimi 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>
                <a:solidFill>
                  <a:srgbClr val="FF0000"/>
                </a:solidFill>
              </a:rPr>
              <a:t> </a:t>
            </a:r>
            <a:r>
              <a:rPr lang="tr-TR" sz="120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tezli (N.Ö)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tezsiz (N.Ö)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tezli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tezsiz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Programı ve Öğretimi  Bilim Dalı  </a:t>
            </a:r>
            <a:r>
              <a:rPr lang="tr-TR" sz="1200" dirty="0">
                <a:solidFill>
                  <a:srgbClr val="FF0000"/>
                </a:solidFill>
              </a:rPr>
              <a:t>Dicle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/>
              <a:t>.</a:t>
            </a:r>
            <a:r>
              <a:rPr lang="tr-TR" sz="1200" b="1" dirty="0"/>
              <a:t>(Ortak Yüksek Lisans) (KAPANDI)</a:t>
            </a:r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Programı ve Öğretimi  Bilim Dalı N.Ö – İ.Ö 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Temel İslam Bilimler  Yüksek Lisans A.B.D Tezli</a:t>
            </a:r>
            <a:r>
              <a:rPr lang="tr-TR" sz="1200" b="1" dirty="0"/>
              <a:t> Yüksek Lisans )</a:t>
            </a:r>
          </a:p>
          <a:p>
            <a:pPr lvl="0"/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Temel İslam Bilimleri Doktora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Bilimleri A.B.D Eğitim Yönetimi Bilim Dalı </a:t>
            </a:r>
            <a:r>
              <a:rPr lang="tr-TR" sz="1200" b="1" dirty="0"/>
              <a:t>Doktora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İktisat Doktora </a:t>
            </a: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Maliye A.B.D Tezli N.Ö-İ.Ö </a:t>
            </a:r>
            <a:r>
              <a:rPr lang="tr-TR" sz="1200" b="1" dirty="0" smtClean="0"/>
              <a:t>Yüksek Lisans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Maliye </a:t>
            </a:r>
            <a:r>
              <a:rPr lang="tr-TR" sz="1200" dirty="0"/>
              <a:t>A.B.D </a:t>
            </a:r>
            <a:r>
              <a:rPr lang="tr-TR" sz="1200" dirty="0" smtClean="0"/>
              <a:t>Tezsiz </a:t>
            </a:r>
            <a:r>
              <a:rPr lang="tr-TR" sz="1200" b="1" dirty="0"/>
              <a:t>Yüksek Lisans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800" b="1" dirty="0"/>
          </a:p>
          <a:p>
            <a:endParaRPr lang="tr-TR" dirty="0"/>
          </a:p>
        </p:txBody>
      </p:sp>
      <p:sp>
        <p:nvSpPr>
          <p:cNvPr id="7" name="1 Başlık">
            <a:extLst>
              <a:ext uri="{FF2B5EF4-FFF2-40B4-BE49-F238E27FC236}">
                <a16:creationId xmlns:a16="http://schemas.microsoft.com/office/drawing/2014/main" id="{3A9839BC-0FE7-4C46-B536-D3FEFD057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</p:spTree>
    <p:extLst>
      <p:ext uri="{BB962C8B-B14F-4D97-AF65-F5344CB8AC3E}">
        <p14:creationId xmlns:p14="http://schemas.microsoft.com/office/powerpoint/2010/main" val="253499938"/>
      </p:ext>
    </p:extLst>
  </p:cSld>
  <p:clrMapOvr>
    <a:masterClrMapping/>
  </p:clrMapOvr>
  <p:transition spd="med">
    <p:push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7504" y="-55955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7504" y="188640"/>
            <a:ext cx="8786842" cy="703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sz="1600" dirty="0"/>
          </a:p>
          <a:p>
            <a:endParaRPr lang="tr-TR" sz="1600" dirty="0"/>
          </a:p>
          <a:p>
            <a:r>
              <a:rPr lang="tr-TR" sz="1600" b="1" dirty="0"/>
              <a:t>FEN BİLİMLERİ ENSTİTÜSÜ</a:t>
            </a:r>
          </a:p>
          <a:p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Kimya  Anabilim Dalı</a:t>
            </a:r>
            <a:r>
              <a:rPr lang="tr-TR" sz="12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Kimya Doktora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Tarımsal </a:t>
            </a:r>
            <a:r>
              <a:rPr lang="tr-TR" sz="1200" dirty="0" err="1"/>
              <a:t>Biyoteknoloji</a:t>
            </a:r>
            <a:r>
              <a:rPr lang="tr-TR" sz="1200" dirty="0"/>
              <a:t>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Matematik Doktora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Matematik A.B.D </a:t>
            </a:r>
            <a:r>
              <a:rPr lang="tr-TR" sz="12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Matematik Eğitimi ABD Tezli N.Ö-İ.Ö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Kimya Mühendisliği Anabilim Dalı</a:t>
            </a:r>
            <a:r>
              <a:rPr lang="tr-TR" sz="1200" b="1" dirty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Tarla Bitkileri Anabilim Dalı </a:t>
            </a:r>
            <a:r>
              <a:rPr lang="tr-TR" sz="12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Tarla Bitkileri Anabilim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b="1" dirty="0"/>
              <a:t>( Ortak Yüksek Lisans</a:t>
            </a:r>
            <a:r>
              <a:rPr lang="tr-TR" sz="1200" b="1" dirty="0" smtClean="0"/>
              <a:t>) Kapandı.</a:t>
            </a:r>
            <a:endParaRPr lang="tr-TR" sz="1200" b="1" dirty="0"/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Tarla Bitkileri Anabilim Dalı </a:t>
            </a:r>
            <a:r>
              <a:rPr lang="tr-TR" sz="1200" b="1" dirty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Zootekni Anabilim Dalı</a:t>
            </a:r>
            <a:r>
              <a:rPr lang="tr-TR" sz="12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Zootekni Anabilim Dalı </a:t>
            </a:r>
            <a:r>
              <a:rPr lang="tr-TR" sz="1200" dirty="0">
                <a:solidFill>
                  <a:srgbClr val="FF0000"/>
                </a:solidFill>
              </a:rPr>
              <a:t>Yüzüncü Yıl</a:t>
            </a:r>
            <a:r>
              <a:rPr lang="tr-TR" sz="1200" b="1" dirty="0"/>
              <a:t>( Ortak Yüksek Lisans) Kapandı</a:t>
            </a:r>
            <a:r>
              <a:rPr lang="tr-TR" sz="1200" b="1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Fen Bilgisi Eğitimi A.B.D </a:t>
            </a:r>
            <a:r>
              <a:rPr lang="tr-TR" sz="1200" b="1" dirty="0"/>
              <a:t>Tezli Yüksek Lisans 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Fen Bilgisi Eğitimi A.B.D </a:t>
            </a:r>
            <a:r>
              <a:rPr lang="tr-TR" sz="1200" b="1" dirty="0" smtClean="0"/>
              <a:t>Tezsiz </a:t>
            </a:r>
            <a:r>
              <a:rPr lang="tr-TR" sz="1200" b="1" dirty="0"/>
              <a:t>Yüksek Lisans 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/>
            <a:endParaRPr lang="tr-TR" sz="700" b="1" dirty="0"/>
          </a:p>
          <a:p>
            <a:pPr lvl="0"/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endParaRPr lang="tr-TR" sz="1600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191239CE-CADA-45ED-B95F-8831C7FA2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  <p:sp>
        <p:nvSpPr>
          <p:cNvPr id="4" name="1 Başlık">
            <a:extLst>
              <a:ext uri="{FF2B5EF4-FFF2-40B4-BE49-F238E27FC236}">
                <a16:creationId xmlns:a16="http://schemas.microsoft.com/office/drawing/2014/main" id="{F0670A7A-AAD0-4FD7-B227-D20BD125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C8B3F967-8021-44CA-84BD-80C38B988A90}"/>
              </a:ext>
            </a:extLst>
          </p:cNvPr>
          <p:cNvSpPr txBox="1"/>
          <p:nvPr/>
        </p:nvSpPr>
        <p:spPr>
          <a:xfrm>
            <a:off x="107504" y="596371"/>
            <a:ext cx="6912768" cy="7094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FEN BİLİMLERİ ENSTİTÜSÜ</a:t>
            </a:r>
          </a:p>
          <a:p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>
                <a:solidFill>
                  <a:srgbClr val="FF0000"/>
                </a:solidFill>
              </a:rPr>
              <a:t>Yüzüncü Yıl </a:t>
            </a:r>
            <a:r>
              <a:rPr lang="tr-TR" sz="1100" b="1" dirty="0"/>
              <a:t>( Ortak Yüksek Lisans 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(</a:t>
            </a:r>
            <a:r>
              <a:rPr lang="tr-TR" sz="1100" b="1" dirty="0"/>
              <a:t>Doktora Programı )</a:t>
            </a:r>
          </a:p>
          <a:p>
            <a:pPr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Biyoloji 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Biyoloji  Anabilim Dalı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Bahçe Bitkileri ABD Tezli</a:t>
            </a:r>
          </a:p>
          <a:p>
            <a:pPr lvl="0"/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Bahçe Bitkileri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Gıda Mühendisliği ABD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Gıda Mühendisliği ABD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Fizik A.B.D Tezli </a:t>
            </a:r>
            <a:r>
              <a:rPr lang="tr-TR" sz="1100" b="1" dirty="0"/>
              <a:t>( Yüksek Lisans )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Mühendisliği A.B.D </a:t>
            </a:r>
            <a:r>
              <a:rPr lang="tr-TR" sz="1100" b="1" dirty="0"/>
              <a:t> Doktora Programı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Şehir ve Bölge planlama A.B.D Kentsel Tasarım Bilim Dalı N.Ö –İ.Ö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Bilgisayar Mühendisliği 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Bitki Koruma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err="1" smtClean="0"/>
              <a:t>Biyosistem</a:t>
            </a:r>
            <a:r>
              <a:rPr lang="tr-TR" sz="1100" dirty="0" smtClean="0"/>
              <a:t> Mühendisliği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/>
            <a:endParaRPr lang="tr-TR" sz="20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59595149"/>
      </p:ext>
    </p:extLst>
  </p:cSld>
  <p:clrMapOvr>
    <a:masterClrMapping/>
  </p:clrMapOvr>
  <p:transition spd="med">
    <p:push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210DBC5B-0E38-4088-BDBB-CE1A71858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  <p:sp>
        <p:nvSpPr>
          <p:cNvPr id="5" name="1 Başlık">
            <a:extLst>
              <a:ext uri="{FF2B5EF4-FFF2-40B4-BE49-F238E27FC236}">
                <a16:creationId xmlns:a16="http://schemas.microsoft.com/office/drawing/2014/main" id="{C7EAC591-3B62-4221-A5E8-E12AF3F5A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32681600-B0BC-4088-8745-8E2B22148110}"/>
              </a:ext>
            </a:extLst>
          </p:cNvPr>
          <p:cNvSpPr txBox="1"/>
          <p:nvPr/>
        </p:nvSpPr>
        <p:spPr>
          <a:xfrm>
            <a:off x="539552" y="1700808"/>
            <a:ext cx="7488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Sağlık Bilimleri Enstitüsü</a:t>
            </a:r>
          </a:p>
          <a:p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ve İç Hastalıkları Doktora Programı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Beden Eğitimi ve Spor Tezli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Cerrahisi 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r>
              <a:rPr lang="tr-TR" b="1" dirty="0"/>
              <a:t>Yaşayan Diller Enstitüsü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90062617"/>
      </p:ext>
    </p:extLst>
  </p:cSld>
  <p:clrMapOvr>
    <a:masterClrMapping/>
  </p:clrMapOvr>
  <p:transition spd="med">
    <p:push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28596" y="1484784"/>
            <a:ext cx="90464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endParaRPr lang="tr-TR" b="1" dirty="0"/>
          </a:p>
          <a:p>
            <a:endParaRPr lang="tr-TR" b="1" u="sng" dirty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Eğitim Bölümü</a:t>
            </a:r>
            <a:r>
              <a:rPr lang="tr-TR" b="1" dirty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Yabancı </a:t>
            </a:r>
            <a:r>
              <a:rPr lang="tr-TR" dirty="0"/>
              <a:t>Diller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Güzel </a:t>
            </a:r>
            <a:r>
              <a:rPr lang="tr-TR" dirty="0"/>
              <a:t>Sanatlar Eğitimi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İlk Öğretim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428596" y="1357298"/>
            <a:ext cx="90469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FEN EDEBİYAT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Fizik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Psikoloji </a:t>
            </a:r>
            <a:r>
              <a:rPr lang="tr-TR" dirty="0"/>
              <a:t>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Batı Dilleri Bölümü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Doğu Dilleri Bölümü</a:t>
            </a:r>
            <a:r>
              <a:rPr lang="tr-TR" b="1" dirty="0"/>
              <a:t> 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73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4" y="1253785"/>
            <a:ext cx="828680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MÜHENDİSLİK MİMARLIK FAKÜLTESİ</a:t>
            </a:r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Endüstri Ürünleri Bölümü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İç Mimarlık  Bölümü</a:t>
            </a:r>
            <a:r>
              <a:rPr lang="tr-TR" sz="1200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Şehir ve Bölge Planlama  Bölümü</a:t>
            </a:r>
            <a:r>
              <a:rPr lang="tr-TR" sz="1200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74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75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285720" y="1071546"/>
            <a:ext cx="85072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sz="1400" dirty="0"/>
          </a:p>
          <a:p>
            <a:r>
              <a:rPr lang="tr-TR" sz="1400" b="1" dirty="0"/>
              <a:t>ZİRAAT FAKÜLTESİ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Bitki Beslenme ve Toprak Bilimi Bölümü</a:t>
            </a:r>
            <a:r>
              <a:rPr lang="tr-TR" sz="1400" b="1" dirty="0"/>
              <a:t>(Bölüm açık, öğrencisi yok)</a:t>
            </a:r>
          </a:p>
          <a:p>
            <a:pPr lvl="0"/>
            <a:endParaRPr lang="tr-TR" sz="1400" b="1" dirty="0"/>
          </a:p>
          <a:p>
            <a:pPr lvl="0"/>
            <a:r>
              <a:rPr lang="tr-TR" sz="1400" b="1" dirty="0"/>
              <a:t>GÜZEL SANATLAR ve TASARIM FAKÜLTESİ</a:t>
            </a:r>
          </a:p>
          <a:p>
            <a:pPr marL="285750" indent="-285750"/>
            <a:endParaRPr lang="tr-TR" sz="1400" b="1" dirty="0"/>
          </a:p>
          <a:p>
            <a:pPr lvl="0"/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Peyzaj Mimarlığı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Endüstri Ürünleri Tasarımı Bölümü.</a:t>
            </a:r>
            <a:r>
              <a:rPr lang="tr-TR" sz="1400" b="1" dirty="0"/>
              <a:t> 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İç Mimarlık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Grafik Tasarım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Müzik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Resim Bölümü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lvl="0"/>
            <a:endParaRPr lang="tr-TR" sz="1400" dirty="0"/>
          </a:p>
          <a:p>
            <a:pPr>
              <a:buFont typeface="Arial" pitchFamily="34" charset="0"/>
              <a:buChar char="•"/>
            </a:pPr>
            <a:endParaRPr lang="tr-TR" sz="1400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628800"/>
            <a:ext cx="86618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Çalışma Ekonomisi ve Endüstri İlişkiler Bölümü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sz="4400" b="1" dirty="0"/>
              <a:t>ÖĞRENCİ ALMAYAN PROGRAMLAR</a:t>
            </a:r>
            <a:r>
              <a:rPr lang="tr-TR" sz="5400" b="1" dirty="0"/>
              <a:t/>
            </a:r>
            <a:br>
              <a:rPr lang="tr-TR" sz="5400" b="1" dirty="0"/>
            </a:b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77</a:t>
            </a:fld>
            <a:endParaRPr lang="tr-TR"/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Tıp Fakültesi 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Cerrahi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Dahili 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Temel Tıp Bilimleri Bölümü </a:t>
            </a:r>
            <a:r>
              <a:rPr lang="tr-TR" sz="1600" b="1" dirty="0"/>
              <a:t>(Açık Öğrencisi Yok )</a:t>
            </a:r>
          </a:p>
          <a:p>
            <a:pPr lvl="0"/>
            <a:endParaRPr lang="tr-TR" sz="1600" b="1" dirty="0"/>
          </a:p>
          <a:p>
            <a:endParaRPr lang="tr-TR" dirty="0"/>
          </a:p>
        </p:txBody>
      </p:sp>
    </p:spTree>
  </p:cSld>
  <p:clrMapOvr>
    <a:masterClrMapping/>
  </p:clrMapOvr>
  <p:transition spd="med">
    <p:push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35715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YAŞAYAN DİLLER ENSTİTÜSÜ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Süryani Dili Edebiyatı A.B.D </a:t>
            </a:r>
            <a:endParaRPr lang="tr-TR" sz="1600" b="1" dirty="0"/>
          </a:p>
          <a:p>
            <a:pPr lvl="0"/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78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43610" y="1268760"/>
            <a:ext cx="862901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SAĞLIK </a:t>
            </a:r>
            <a:r>
              <a:rPr lang="tr-TR" sz="1400" b="1" dirty="0" smtClean="0"/>
              <a:t>BİLİMLERİ FAKÜLTESİ</a:t>
            </a:r>
            <a:endParaRPr lang="tr-TR" sz="1400" b="1" dirty="0"/>
          </a:p>
          <a:p>
            <a:pPr lvl="0"/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Fizyoterapi ve Rehabilitasyon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Çocuk Gelişimi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Ebelik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Sosyal Hizmetler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Beslenme ve Diyetetik Bölümü 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/>
            <a:endParaRPr lang="tr-TR" sz="1400" b="1" dirty="0"/>
          </a:p>
          <a:p>
            <a:pPr lvl="0"/>
            <a:endParaRPr lang="tr-TR" sz="1400" dirty="0"/>
          </a:p>
          <a:p>
            <a:r>
              <a:rPr lang="tr-TR" sz="1400" b="1" dirty="0"/>
              <a:t>BEDEN EĞİTİMİ VE SPOR YÜKSEKOKULU</a:t>
            </a:r>
          </a:p>
          <a:p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Rekreasyon</a:t>
            </a:r>
            <a:r>
              <a:rPr lang="tr-TR" sz="1400" b="1" dirty="0"/>
              <a:t> </a:t>
            </a:r>
            <a:r>
              <a:rPr lang="tr-TR" sz="1400" dirty="0"/>
              <a:t>Bölümü</a:t>
            </a:r>
            <a:r>
              <a:rPr lang="tr-TR" sz="1400" b="1" dirty="0"/>
              <a:t> (Bölüm açık, öğrencisi yok)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90530" y="1476520"/>
            <a:ext cx="7715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Sağlık  Bakım Hizmetleri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Diş Protez Teknolojisi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80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714348" y="1214422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Yabancı Diller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Mütercim-Tercümanlık Bölümü (Arapça ) </a:t>
            </a:r>
            <a:r>
              <a:rPr lang="tr-TR" b="1" dirty="0"/>
              <a:t>(Bölüm açık, öğrencisi yok)</a:t>
            </a:r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81</a:t>
            </a:fld>
            <a:endParaRPr lang="tr-TR"/>
          </a:p>
        </p:txBody>
      </p:sp>
      <p:sp>
        <p:nvSpPr>
          <p:cNvPr id="7" name="6 Metin kutusu"/>
          <p:cNvSpPr txBox="1"/>
          <p:nvPr/>
        </p:nvSpPr>
        <p:spPr>
          <a:xfrm>
            <a:off x="571472" y="2428868"/>
            <a:ext cx="7715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Kurtalan Meslek 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Adalet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ve Süs Bitkileri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Pazarlama Programı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Raylı Sistemler İşletmeciliği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82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5" name="3 Metin kutusu"/>
          <p:cNvSpPr txBox="1"/>
          <p:nvPr/>
        </p:nvSpPr>
        <p:spPr>
          <a:xfrm>
            <a:off x="1331640" y="1772816"/>
            <a:ext cx="77153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Turizm İşletmeciliği ve Otelcilik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Gastronomi ve Mutfak Sanatları 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Konaklama </a:t>
            </a:r>
            <a:r>
              <a:rPr lang="tr-TR" dirty="0" err="1"/>
              <a:t>İşletmeliciği</a:t>
            </a: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115617" y="1656219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Yaşlı Bakımı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Büro Yönetim ve Yöneticilik Asistanlığı</a:t>
            </a:r>
            <a:r>
              <a:rPr lang="tr-TR" b="1" dirty="0"/>
              <a:t> 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Güvenlik ve Koruma</a:t>
            </a:r>
            <a:r>
              <a:rPr lang="tr-TR" b="1" dirty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Veteriner Sağlık Programı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r>
              <a:rPr lang="tr-TR" dirty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83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Teknik Bilimler MYO</a:t>
            </a:r>
          </a:p>
          <a:p>
            <a:endParaRPr lang="tr-TR" b="1" dirty="0"/>
          </a:p>
          <a:p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Kontrol ve Otomasyon Teknolojisi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Mobilya ve </a:t>
            </a:r>
            <a:r>
              <a:rPr lang="tr-TR" sz="1200" dirty="0" err="1"/>
              <a:t>Dekarasyon</a:t>
            </a:r>
            <a:r>
              <a:rPr lang="tr-TR" sz="1200" dirty="0"/>
              <a:t> 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Otomotiv Teknolojisi </a:t>
            </a:r>
            <a:r>
              <a:rPr lang="tr-TR" sz="1200" b="1" dirty="0"/>
              <a:t>(Bölüm açık, öğrencisi yok)</a:t>
            </a:r>
          </a:p>
          <a:p>
            <a:pPr lvl="0"/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Raylı Sistemler Makine Teknolojisi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187625" y="1340769"/>
            <a:ext cx="8072494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Tasarım MYO</a:t>
            </a:r>
            <a:r>
              <a:rPr kumimoji="0" lang="tr-TR" sz="2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Destekli Tasarım ve Animasyon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Mobilya ve </a:t>
            </a:r>
            <a:r>
              <a:rPr lang="tr-TR" dirty="0" err="1"/>
              <a:t>Dekarasyon</a:t>
            </a:r>
            <a:r>
              <a:rPr lang="tr-TR" dirty="0"/>
              <a:t>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Coğrafi Bilgi Sistemleri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Endüstri Ürünleri Tasarımı 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85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Dikdörtgen 1"/>
          <p:cNvSpPr/>
          <p:nvPr/>
        </p:nvSpPr>
        <p:spPr>
          <a:xfrm>
            <a:off x="4572000" y="635795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Dikdörtgen"/>
          <p:cNvSpPr/>
          <p:nvPr/>
        </p:nvSpPr>
        <p:spPr>
          <a:xfrm>
            <a:off x="1071538" y="2214554"/>
            <a:ext cx="60007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r-TR" sz="6600" b="1" i="1" u="sng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TEŞEKKÜRLER</a:t>
            </a:r>
            <a:r>
              <a:rPr lang="tr-TR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</a:p>
        </p:txBody>
      </p:sp>
    </p:spTree>
  </p:cSld>
  <p:clrMapOvr>
    <a:masterClrMapping/>
  </p:clrMapOvr>
  <p:transition spd="med">
    <p:push/>
  </p:transition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Brifing ve Sunum Formatı.pptx</Template>
  <TotalTime>14103</TotalTime>
  <Words>6720</Words>
  <Application>Microsoft Office PowerPoint</Application>
  <PresentationFormat>Ekran Gösterisi (4:3)</PresentationFormat>
  <Paragraphs>3819</Paragraphs>
  <Slides>86</Slides>
  <Notes>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86</vt:i4>
      </vt:variant>
    </vt:vector>
  </HeadingPairs>
  <TitlesOfParts>
    <vt:vector size="94" baseType="lpstr">
      <vt:lpstr>Arial</vt:lpstr>
      <vt:lpstr>Arial Black</vt:lpstr>
      <vt:lpstr>Book Antiqua</vt:lpstr>
      <vt:lpstr>Calibri</vt:lpstr>
      <vt:lpstr>Georgia</vt:lpstr>
      <vt:lpstr>Tahoma</vt:lpstr>
      <vt:lpstr>Times New Roman</vt:lpstr>
      <vt:lpstr>Ofis Teması</vt:lpstr>
      <vt:lpstr>PowerPoint Sunusu</vt:lpstr>
      <vt:lpstr>PowerPoint Sunusu</vt:lpstr>
      <vt:lpstr>PowerPoint Sunusu</vt:lpstr>
      <vt:lpstr>PowerPoint Sunusu</vt:lpstr>
      <vt:lpstr>Personel Görev Dağılım Tablosu</vt:lpstr>
      <vt:lpstr>ÖĞRENCİ İŞLERİNİN ÇALIŞMA ALANLARI</vt:lpstr>
      <vt:lpstr>Mali Bilgiler</vt:lpstr>
      <vt:lpstr>EVRAK KAYIT BİLGİLERİ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3907 öğrenci kontenjanından 3570 öğrenci kaydını yapmıştır.</vt:lpstr>
      <vt:lpstr>PowerPoint Sunusu</vt:lpstr>
      <vt:lpstr>PowerPoint Sunusu</vt:lpstr>
      <vt:lpstr>PowerPoint Sunusu</vt:lpstr>
      <vt:lpstr>E-devlet Öğrenci İstatistikleri</vt:lpstr>
      <vt:lpstr>2008-2020 ÖĞRENCİ SAYILARI</vt:lpstr>
      <vt:lpstr>2008-2020 ARASI ÖĞRENCİ SAYILARI GRAFİĞİ</vt:lpstr>
      <vt:lpstr>PowerPoint Sunusu</vt:lpstr>
      <vt:lpstr>PowerPoint Sunusu</vt:lpstr>
      <vt:lpstr>2020-21 Eğitim-Öğretim Yılı Öğrenci Sayıları</vt:lpstr>
      <vt:lpstr>PowerPoint Sunusu</vt:lpstr>
      <vt:lpstr>  2020-2021 ERKEK - KIZ  ÖĞRENCİ FAKÜLTE DAĞILIMI</vt:lpstr>
      <vt:lpstr>PowerPoint Sunusu</vt:lpstr>
      <vt:lpstr>PowerPoint Sunusu</vt:lpstr>
      <vt:lpstr>PowerPoint Sunusu</vt:lpstr>
      <vt:lpstr>Fakülte bazında öğrenim şekline göre cinsiyet sayıları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2008-2020 ARASI MEZUN ÖĞRENCİ SAYILARI</vt:lpstr>
      <vt:lpstr>2008-2020 MEZUN ÖĞRENCİ GRAFİĞİ</vt:lpstr>
      <vt:lpstr>PowerPoint Sunusu</vt:lpstr>
      <vt:lpstr>PowerPoint Sunusu</vt:lpstr>
      <vt:lpstr>PowerPoint Sunusu</vt:lpstr>
      <vt:lpstr>2018-2020   Fakülte Harç Dağılım </vt:lpstr>
      <vt:lpstr> e-imzalı Diploma İşlemleri</vt:lpstr>
      <vt:lpstr>Önlisans Azemi Süreyi Aşan Öğrenciler Hk. Bilgi Semineri</vt:lpstr>
      <vt:lpstr>Daire Başkanlığımızda Yapılan Eğitim Semineri ve Bilgilendirme Toplantıları   </vt:lpstr>
      <vt:lpstr>YÖKSİS İŞLEMLERİ </vt:lpstr>
      <vt:lpstr>İlk Defa Bölüm/Program Açma ve Öğrenci Alma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PowerPoint Sunusu</vt:lpstr>
      <vt:lpstr>ÖĞRENCİ ALAN PROGRAMLAR</vt:lpstr>
      <vt:lpstr>ÖĞRENCİ ALAN PROGRAMLAR</vt:lpstr>
      <vt:lpstr>ÖĞRENCİ ALMAYAN PROGRAMLAR</vt:lpstr>
      <vt:lpstr>ÖĞRENCİ ALMAYAN PROGRAMLAR</vt:lpstr>
      <vt:lpstr>ÖĞRENCİ ALMAYAN PROGRAMLAR</vt:lpstr>
      <vt:lpstr>ÖĞRENCİ ALMAYAN PROGRAMLAR</vt:lpstr>
      <vt:lpstr>PowerPoint Sunusu</vt:lpstr>
      <vt:lpstr>ÖĞRENCİ ALMAYAN PROGRAMLAR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oidb</cp:lastModifiedBy>
  <cp:revision>1246</cp:revision>
  <cp:lastPrinted>2021-04-28T08:27:57Z</cp:lastPrinted>
  <dcterms:created xsi:type="dcterms:W3CDTF">2016-02-05T08:24:39Z</dcterms:created>
  <dcterms:modified xsi:type="dcterms:W3CDTF">2021-06-07T11:41:19Z</dcterms:modified>
</cp:coreProperties>
</file>